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0"/>
  </p:notesMasterIdLst>
  <p:handoutMasterIdLst>
    <p:handoutMasterId r:id="rId81"/>
  </p:handoutMasterIdLst>
  <p:sldIdLst>
    <p:sldId id="853" r:id="rId2"/>
    <p:sldId id="1205" r:id="rId3"/>
    <p:sldId id="1133" r:id="rId4"/>
    <p:sldId id="1134" r:id="rId5"/>
    <p:sldId id="1135" r:id="rId6"/>
    <p:sldId id="1136" r:id="rId7"/>
    <p:sldId id="1138" r:id="rId8"/>
    <p:sldId id="1139" r:id="rId9"/>
    <p:sldId id="1154" r:id="rId10"/>
    <p:sldId id="1141" r:id="rId11"/>
    <p:sldId id="1142" r:id="rId12"/>
    <p:sldId id="1144" r:id="rId13"/>
    <p:sldId id="1143" r:id="rId14"/>
    <p:sldId id="1145" r:id="rId15"/>
    <p:sldId id="1146" r:id="rId16"/>
    <p:sldId id="1147" r:id="rId17"/>
    <p:sldId id="1148" r:id="rId18"/>
    <p:sldId id="1149" r:id="rId19"/>
    <p:sldId id="1150" r:id="rId20"/>
    <p:sldId id="1151" r:id="rId21"/>
    <p:sldId id="1152" r:id="rId22"/>
    <p:sldId id="1155" r:id="rId23"/>
    <p:sldId id="1156" r:id="rId24"/>
    <p:sldId id="1157" r:id="rId25"/>
    <p:sldId id="1158" r:id="rId26"/>
    <p:sldId id="1159" r:id="rId27"/>
    <p:sldId id="1160" r:id="rId28"/>
    <p:sldId id="1161" r:id="rId29"/>
    <p:sldId id="1162" r:id="rId30"/>
    <p:sldId id="1163" r:id="rId31"/>
    <p:sldId id="1164" r:id="rId32"/>
    <p:sldId id="1165" r:id="rId33"/>
    <p:sldId id="1166" r:id="rId34"/>
    <p:sldId id="1167" r:id="rId35"/>
    <p:sldId id="1168" r:id="rId36"/>
    <p:sldId id="1169" r:id="rId37"/>
    <p:sldId id="1170" r:id="rId38"/>
    <p:sldId id="1171" r:id="rId39"/>
    <p:sldId id="1172" r:id="rId40"/>
    <p:sldId id="1173" r:id="rId41"/>
    <p:sldId id="1174" r:id="rId42"/>
    <p:sldId id="1175" r:id="rId43"/>
    <p:sldId id="1176" r:id="rId44"/>
    <p:sldId id="1177" r:id="rId45"/>
    <p:sldId id="1178" r:id="rId46"/>
    <p:sldId id="1179" r:id="rId47"/>
    <p:sldId id="1180" r:id="rId48"/>
    <p:sldId id="1181" r:id="rId49"/>
    <p:sldId id="1182" r:id="rId50"/>
    <p:sldId id="1183" r:id="rId51"/>
    <p:sldId id="1184" r:id="rId52"/>
    <p:sldId id="1185" r:id="rId53"/>
    <p:sldId id="1186" r:id="rId54"/>
    <p:sldId id="1187" r:id="rId55"/>
    <p:sldId id="1188" r:id="rId56"/>
    <p:sldId id="1189" r:id="rId57"/>
    <p:sldId id="1190" r:id="rId58"/>
    <p:sldId id="1191" r:id="rId59"/>
    <p:sldId id="1192" r:id="rId60"/>
    <p:sldId id="1193" r:id="rId61"/>
    <p:sldId id="1194" r:id="rId62"/>
    <p:sldId id="1195" r:id="rId63"/>
    <p:sldId id="1196" r:id="rId64"/>
    <p:sldId id="1197" r:id="rId65"/>
    <p:sldId id="1198" r:id="rId66"/>
    <p:sldId id="1199" r:id="rId67"/>
    <p:sldId id="1201" r:id="rId68"/>
    <p:sldId id="1202" r:id="rId69"/>
    <p:sldId id="1203" r:id="rId70"/>
    <p:sldId id="1204" r:id="rId71"/>
    <p:sldId id="1213" r:id="rId72"/>
    <p:sldId id="1206" r:id="rId73"/>
    <p:sldId id="1207" r:id="rId74"/>
    <p:sldId id="1208" r:id="rId75"/>
    <p:sldId id="1209" r:id="rId76"/>
    <p:sldId id="1211" r:id="rId77"/>
    <p:sldId id="1210" r:id="rId78"/>
    <p:sldId id="1212" r:id="rId79"/>
  </p:sldIdLst>
  <p:sldSz cx="9144000" cy="6858000" type="screen4x3"/>
  <p:notesSz cx="6781800" cy="9918700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CC9900"/>
    <a:srgbClr val="0000CC"/>
    <a:srgbClr val="FFFF99"/>
    <a:srgbClr val="FFCC99"/>
    <a:srgbClr val="FFCC66"/>
    <a:srgbClr val="FF0701"/>
    <a:srgbClr val="3333CC"/>
    <a:srgbClr val="52B1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0" autoAdjust="0"/>
    <p:restoredTop sz="90154" autoAdjust="0"/>
  </p:normalViewPr>
  <p:slideViewPr>
    <p:cSldViewPr>
      <p:cViewPr varScale="1">
        <p:scale>
          <a:sx n="75" d="100"/>
          <a:sy n="75" d="100"/>
        </p:scale>
        <p:origin x="848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presProps" Target="presProp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notesMaster" Target="notesMasters/notesMaster1.xml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E5A8AB54-7787-4AC4-BDC4-86C8883C3FFB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0645465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1700"/>
            <a:ext cx="5426075" cy="446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29CEF06C-B910-4FAD-A5E6-775894F8EE3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02598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8239"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52163" indent="-289293" defTabSz="948239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57173" indent="-231435" defTabSz="948239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20042" indent="-231435" defTabSz="948239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82912" indent="-231435" defTabSz="948239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45781" indent="-231435" algn="ctr" defTabSz="94823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3008650" indent="-231435" algn="ctr" defTabSz="94823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71520" indent="-231435" algn="ctr" defTabSz="94823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934389" indent="-231435" algn="ctr" defTabSz="94823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2A653A3D-539C-4936-8C8F-8F810F68A6FA}" type="slidenum">
              <a:rPr lang="de-DE" altLang="de-DE" sz="1300">
                <a:latin typeface="Arial" charset="0"/>
              </a:rPr>
              <a:pPr eaLnBrk="1" hangingPunct="1"/>
              <a:t>76</a:t>
            </a:fld>
            <a:endParaRPr lang="de-DE" altLang="de-DE" sz="1300">
              <a:latin typeface="Arial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  <p:extLst>
      <p:ext uri="{BB962C8B-B14F-4D97-AF65-F5344CB8AC3E}">
        <p14:creationId xmlns:p14="http://schemas.microsoft.com/office/powerpoint/2010/main" val="2344974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17EFD-3C9F-4F81-B760-9000E55AF85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05611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F6EFC-FC9D-4D19-8849-5E2A1F71622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19766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30175"/>
            <a:ext cx="2057400" cy="653891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30175"/>
            <a:ext cx="6019800" cy="653891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1833A-3B55-4D9B-B178-5451B2B2B1D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31434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81A54-E60C-4E03-A5C6-08FAFB55BF6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63725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BB0D5-BA17-432A-A083-5E9EB101FCD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72245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692150"/>
            <a:ext cx="4038600" cy="5976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692150"/>
            <a:ext cx="4038600" cy="5976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F677-3C58-4D96-988C-15361F3C177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7808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4C323-AEB0-4F88-A9A5-750A8368DF8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76284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D9343-E757-473A-B365-895B83CA8D9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23136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D45B8-53DB-4219-A026-0A728A62226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17541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39BF1-67B1-444F-97F9-F113A91F134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72233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3BA4C-3508-49A6-A43E-A45DAA04756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06714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ChangeArrowheads="1"/>
          </p:cNvSpPr>
          <p:nvPr/>
        </p:nvSpPr>
        <p:spPr bwMode="auto">
          <a:xfrm>
            <a:off x="0" y="6813550"/>
            <a:ext cx="9144000" cy="7143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7" name="Rectangle 8"/>
          <p:cNvSpPr>
            <a:spLocks noChangeArrowheads="1"/>
          </p:cNvSpPr>
          <p:nvPr/>
        </p:nvSpPr>
        <p:spPr bwMode="auto">
          <a:xfrm>
            <a:off x="0" y="0"/>
            <a:ext cx="9144000" cy="11588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130175"/>
            <a:ext cx="74993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92150"/>
            <a:ext cx="8229600" cy="597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endParaRPr lang="de-DE" altLang="de-DE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16913" y="6453188"/>
            <a:ext cx="792162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0CCB4AB-8E0F-44BD-A620-67E1C908652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1034" name="Rectangle 14"/>
          <p:cNvSpPr>
            <a:spLocks noChangeArrowheads="1"/>
          </p:cNvSpPr>
          <p:nvPr/>
        </p:nvSpPr>
        <p:spPr bwMode="auto">
          <a:xfrm>
            <a:off x="0" y="549275"/>
            <a:ext cx="9144000" cy="7143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2" name="Textfeld 1"/>
          <p:cNvSpPr txBox="1"/>
          <p:nvPr/>
        </p:nvSpPr>
        <p:spPr>
          <a:xfrm>
            <a:off x="29658" y="6553200"/>
            <a:ext cx="21178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Design digitaler Schaltkreise</a:t>
            </a:r>
            <a:endParaRPr lang="de-DE" sz="1200" dirty="0"/>
          </a:p>
        </p:txBody>
      </p:sp>
      <p:pic>
        <p:nvPicPr>
          <p:cNvPr id="299011" name="Picture 3" descr="C:\Users\ivan\Desktop\logos\Logo_KIT_v7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193865"/>
            <a:ext cx="685800" cy="312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hyperlink" Target="https://de.wikipedia.org/wiki/Complementary_Metal_Oxide_Semiconductor" TargetMode="Externa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de.wikipedia.org/wiki/Transistor-Transistor-Logik" TargetMode="Externa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 dirty="0" smtClean="0"/>
              <a:t>Design digitaler Schaltkreise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23421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279650"/>
          </a:xfrm>
        </p:spPr>
        <p:txBody>
          <a:bodyPr/>
          <a:lstStyle/>
          <a:p>
            <a:r>
              <a:rPr lang="de-DE" dirty="0"/>
              <a:t>NAND und NOR als Schalter-Widerstand </a:t>
            </a:r>
            <a:r>
              <a:rPr lang="de-DE" dirty="0" smtClean="0"/>
              <a:t>Logik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10</a:t>
            </a:fld>
            <a:endParaRPr lang="de-DE" altLang="de-DE"/>
          </a:p>
        </p:txBody>
      </p:sp>
      <p:grpSp>
        <p:nvGrpSpPr>
          <p:cNvPr id="93" name="Gruppieren 92"/>
          <p:cNvGrpSpPr/>
          <p:nvPr/>
        </p:nvGrpSpPr>
        <p:grpSpPr>
          <a:xfrm>
            <a:off x="4419600" y="1371600"/>
            <a:ext cx="1752600" cy="1981200"/>
            <a:chOff x="3810000" y="4648200"/>
            <a:chExt cx="1752600" cy="1981200"/>
          </a:xfrm>
        </p:grpSpPr>
        <p:cxnSp>
          <p:nvCxnSpPr>
            <p:cNvPr id="94" name="Gerade Verbindung 93"/>
            <p:cNvCxnSpPr/>
            <p:nvPr/>
          </p:nvCxnSpPr>
          <p:spPr bwMode="auto">
            <a:xfrm>
              <a:off x="3810000" y="54102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5" name="Gerade Verbindung 94"/>
            <p:cNvCxnSpPr/>
            <p:nvPr/>
          </p:nvCxnSpPr>
          <p:spPr bwMode="auto">
            <a:xfrm>
              <a:off x="3810000" y="58674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6" name="Textfeld 95"/>
            <p:cNvSpPr txBox="1"/>
            <p:nvPr/>
          </p:nvSpPr>
          <p:spPr>
            <a:xfrm>
              <a:off x="3962400" y="5105400"/>
              <a:ext cx="28725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A</a:t>
              </a:r>
            </a:p>
          </p:txBody>
        </p:sp>
        <p:sp>
          <p:nvSpPr>
            <p:cNvPr id="97" name="Textfeld 96"/>
            <p:cNvSpPr txBox="1"/>
            <p:nvPr/>
          </p:nvSpPr>
          <p:spPr>
            <a:xfrm>
              <a:off x="3962400" y="5562600"/>
              <a:ext cx="28725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B</a:t>
              </a:r>
              <a:endParaRPr lang="de-DE" dirty="0"/>
            </a:p>
          </p:txBody>
        </p:sp>
        <p:sp>
          <p:nvSpPr>
            <p:cNvPr id="98" name="Bogen 97"/>
            <p:cNvSpPr/>
            <p:nvPr/>
          </p:nvSpPr>
          <p:spPr bwMode="auto">
            <a:xfrm>
              <a:off x="40386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9" name="Bogen 98"/>
            <p:cNvSpPr/>
            <p:nvPr/>
          </p:nvSpPr>
          <p:spPr bwMode="auto">
            <a:xfrm>
              <a:off x="39624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0" name="Bogen 99"/>
            <p:cNvSpPr/>
            <p:nvPr/>
          </p:nvSpPr>
          <p:spPr bwMode="auto">
            <a:xfrm flipV="1">
              <a:off x="39624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01" name="Gerade Verbindung 100"/>
            <p:cNvCxnSpPr>
              <a:endCxn id="98" idx="0"/>
            </p:cNvCxnSpPr>
            <p:nvPr/>
          </p:nvCxnSpPr>
          <p:spPr bwMode="auto">
            <a:xfrm flipH="1">
              <a:off x="42291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2" name="Gerade Verbindung 101"/>
            <p:cNvCxnSpPr/>
            <p:nvPr/>
          </p:nvCxnSpPr>
          <p:spPr bwMode="auto">
            <a:xfrm flipH="1">
              <a:off x="41910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3" name="Ellipse 102"/>
            <p:cNvSpPr/>
            <p:nvPr/>
          </p:nvSpPr>
          <p:spPr bwMode="auto">
            <a:xfrm>
              <a:off x="5257800" y="54864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4" name="Gruppieren 3"/>
          <p:cNvGrpSpPr/>
          <p:nvPr/>
        </p:nvGrpSpPr>
        <p:grpSpPr>
          <a:xfrm>
            <a:off x="1371600" y="1905000"/>
            <a:ext cx="2209800" cy="990600"/>
            <a:chOff x="685800" y="5029200"/>
            <a:chExt cx="2209800" cy="990600"/>
          </a:xfrm>
        </p:grpSpPr>
        <p:cxnSp>
          <p:nvCxnSpPr>
            <p:cNvPr id="83" name="Gerade Verbindung 82"/>
            <p:cNvCxnSpPr/>
            <p:nvPr/>
          </p:nvCxnSpPr>
          <p:spPr bwMode="auto">
            <a:xfrm>
              <a:off x="685800" y="53340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4" name="Gerade Verbindung 83"/>
            <p:cNvCxnSpPr/>
            <p:nvPr/>
          </p:nvCxnSpPr>
          <p:spPr bwMode="auto">
            <a:xfrm>
              <a:off x="685800" y="57912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5" name="Gerade Verbindung 84"/>
            <p:cNvCxnSpPr/>
            <p:nvPr/>
          </p:nvCxnSpPr>
          <p:spPr bwMode="auto">
            <a:xfrm>
              <a:off x="1219200" y="5105400"/>
              <a:ext cx="0" cy="914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6" name="Gerade Verbindung 85"/>
            <p:cNvCxnSpPr/>
            <p:nvPr/>
          </p:nvCxnSpPr>
          <p:spPr bwMode="auto">
            <a:xfrm>
              <a:off x="1219200" y="51054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7" name="Gerade Verbindung 86"/>
            <p:cNvCxnSpPr/>
            <p:nvPr/>
          </p:nvCxnSpPr>
          <p:spPr bwMode="auto">
            <a:xfrm>
              <a:off x="1219200" y="6019800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8" name="Bogen 87"/>
            <p:cNvSpPr/>
            <p:nvPr/>
          </p:nvSpPr>
          <p:spPr bwMode="auto">
            <a:xfrm flipV="1">
              <a:off x="1524000" y="5105400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0" name="Textfeld 89"/>
            <p:cNvSpPr txBox="1"/>
            <p:nvPr/>
          </p:nvSpPr>
          <p:spPr>
            <a:xfrm>
              <a:off x="685800" y="5029200"/>
              <a:ext cx="28725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A</a:t>
              </a:r>
            </a:p>
          </p:txBody>
        </p:sp>
        <p:sp>
          <p:nvSpPr>
            <p:cNvPr id="91" name="Textfeld 90"/>
            <p:cNvSpPr txBox="1"/>
            <p:nvPr/>
          </p:nvSpPr>
          <p:spPr>
            <a:xfrm>
              <a:off x="685800" y="5486400"/>
              <a:ext cx="28725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B</a:t>
              </a:r>
              <a:endParaRPr lang="de-DE" dirty="0"/>
            </a:p>
          </p:txBody>
        </p:sp>
        <p:cxnSp>
          <p:nvCxnSpPr>
            <p:cNvPr id="92" name="Gerade Verbindung 91"/>
            <p:cNvCxnSpPr/>
            <p:nvPr/>
          </p:nvCxnSpPr>
          <p:spPr bwMode="auto">
            <a:xfrm>
              <a:off x="2362200" y="5562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3" name="Ellipse 62"/>
            <p:cNvSpPr/>
            <p:nvPr/>
          </p:nvSpPr>
          <p:spPr bwMode="auto">
            <a:xfrm>
              <a:off x="2362200" y="5410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71" name="Gerade Verbindung 70"/>
          <p:cNvCxnSpPr/>
          <p:nvPr/>
        </p:nvCxnSpPr>
        <p:spPr bwMode="auto">
          <a:xfrm flipV="1">
            <a:off x="2133600" y="6019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 flipH="1" flipV="1">
            <a:off x="1905000" y="5715000"/>
            <a:ext cx="2286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76"/>
          <p:cNvCxnSpPr/>
          <p:nvPr/>
        </p:nvCxnSpPr>
        <p:spPr bwMode="auto">
          <a:xfrm flipV="1">
            <a:off x="2133600" y="5257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 flipH="1" flipV="1">
            <a:off x="1905000" y="4953000"/>
            <a:ext cx="2286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78"/>
          <p:cNvCxnSpPr/>
          <p:nvPr/>
        </p:nvCxnSpPr>
        <p:spPr bwMode="auto">
          <a:xfrm flipV="1">
            <a:off x="2133600" y="4495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>
            <a:off x="2133600" y="4495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mit Pfeil 80"/>
          <p:cNvCxnSpPr/>
          <p:nvPr/>
        </p:nvCxnSpPr>
        <p:spPr bwMode="auto">
          <a:xfrm>
            <a:off x="1295400" y="51054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Gerade Verbindung mit Pfeil 81"/>
          <p:cNvCxnSpPr/>
          <p:nvPr/>
        </p:nvCxnSpPr>
        <p:spPr bwMode="auto">
          <a:xfrm>
            <a:off x="1295400" y="58674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 flipH="1">
            <a:off x="1905000" y="6400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6" name="Rechteck 105"/>
          <p:cNvSpPr/>
          <p:nvPr/>
        </p:nvSpPr>
        <p:spPr bwMode="auto">
          <a:xfrm>
            <a:off x="2057400" y="3581400"/>
            <a:ext cx="152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7" name="Gerade Verbindung 106"/>
          <p:cNvCxnSpPr/>
          <p:nvPr/>
        </p:nvCxnSpPr>
        <p:spPr bwMode="auto">
          <a:xfrm flipV="1">
            <a:off x="2133600" y="4114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Gerade Verbindung 107"/>
          <p:cNvCxnSpPr/>
          <p:nvPr/>
        </p:nvCxnSpPr>
        <p:spPr bwMode="auto">
          <a:xfrm flipV="1">
            <a:off x="2133600" y="3200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Gerade Verbindung 108"/>
          <p:cNvCxnSpPr/>
          <p:nvPr/>
        </p:nvCxnSpPr>
        <p:spPr bwMode="auto">
          <a:xfrm flipH="1">
            <a:off x="1905000" y="3200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0" name="Textfeld 109"/>
          <p:cNvSpPr txBox="1"/>
          <p:nvPr/>
        </p:nvSpPr>
        <p:spPr>
          <a:xfrm>
            <a:off x="2667000" y="4267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dirty="0"/>
          </a:p>
        </p:txBody>
      </p:sp>
      <p:sp>
        <p:nvSpPr>
          <p:cNvPr id="111" name="Textfeld 110"/>
          <p:cNvSpPr txBox="1"/>
          <p:nvPr/>
        </p:nvSpPr>
        <p:spPr>
          <a:xfrm>
            <a:off x="1295400" y="4876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112" name="Textfeld 111"/>
          <p:cNvSpPr txBox="1"/>
          <p:nvPr/>
        </p:nvSpPr>
        <p:spPr>
          <a:xfrm>
            <a:off x="1295400" y="5638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cxnSp>
        <p:nvCxnSpPr>
          <p:cNvPr id="113" name="Gerade Verbindung 112"/>
          <p:cNvCxnSpPr/>
          <p:nvPr/>
        </p:nvCxnSpPr>
        <p:spPr bwMode="auto">
          <a:xfrm flipV="1">
            <a:off x="6172200" y="5257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113"/>
          <p:cNvCxnSpPr/>
          <p:nvPr/>
        </p:nvCxnSpPr>
        <p:spPr bwMode="auto">
          <a:xfrm flipH="1" flipV="1">
            <a:off x="5943600" y="4953000"/>
            <a:ext cx="2286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 flipV="1">
            <a:off x="5105400" y="5257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Gerade Verbindung 115"/>
          <p:cNvCxnSpPr/>
          <p:nvPr/>
        </p:nvCxnSpPr>
        <p:spPr bwMode="auto">
          <a:xfrm flipH="1" flipV="1">
            <a:off x="4876800" y="4953000"/>
            <a:ext cx="2286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Gerade Verbindung 116"/>
          <p:cNvCxnSpPr/>
          <p:nvPr/>
        </p:nvCxnSpPr>
        <p:spPr bwMode="auto">
          <a:xfrm flipV="1">
            <a:off x="5105400" y="4495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Gerade Verbindung 117"/>
          <p:cNvCxnSpPr/>
          <p:nvPr/>
        </p:nvCxnSpPr>
        <p:spPr bwMode="auto">
          <a:xfrm>
            <a:off x="5105400" y="4495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mit Pfeil 118"/>
          <p:cNvCxnSpPr/>
          <p:nvPr/>
        </p:nvCxnSpPr>
        <p:spPr bwMode="auto">
          <a:xfrm>
            <a:off x="4267200" y="51054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Gerade Verbindung mit Pfeil 119"/>
          <p:cNvCxnSpPr/>
          <p:nvPr/>
        </p:nvCxnSpPr>
        <p:spPr bwMode="auto">
          <a:xfrm>
            <a:off x="5334000" y="51054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 flipH="1">
            <a:off x="5943600" y="5638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2" name="Rechteck 121"/>
          <p:cNvSpPr/>
          <p:nvPr/>
        </p:nvSpPr>
        <p:spPr bwMode="auto">
          <a:xfrm>
            <a:off x="5029200" y="3581400"/>
            <a:ext cx="152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3" name="Gerade Verbindung 122"/>
          <p:cNvCxnSpPr/>
          <p:nvPr/>
        </p:nvCxnSpPr>
        <p:spPr bwMode="auto">
          <a:xfrm flipV="1">
            <a:off x="5105400" y="4114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Gerade Verbindung 123"/>
          <p:cNvCxnSpPr/>
          <p:nvPr/>
        </p:nvCxnSpPr>
        <p:spPr bwMode="auto">
          <a:xfrm flipV="1">
            <a:off x="5105400" y="3200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Gerade Verbindung 124"/>
          <p:cNvCxnSpPr/>
          <p:nvPr/>
        </p:nvCxnSpPr>
        <p:spPr bwMode="auto">
          <a:xfrm flipH="1">
            <a:off x="4876800" y="3200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6" name="Textfeld 125"/>
          <p:cNvSpPr txBox="1"/>
          <p:nvPr/>
        </p:nvSpPr>
        <p:spPr>
          <a:xfrm>
            <a:off x="5638800" y="4267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dirty="0"/>
          </a:p>
        </p:txBody>
      </p:sp>
      <p:sp>
        <p:nvSpPr>
          <p:cNvPr id="127" name="Textfeld 126"/>
          <p:cNvSpPr txBox="1"/>
          <p:nvPr/>
        </p:nvSpPr>
        <p:spPr>
          <a:xfrm>
            <a:off x="4267200" y="4876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128" name="Textfeld 127"/>
          <p:cNvSpPr txBox="1"/>
          <p:nvPr/>
        </p:nvSpPr>
        <p:spPr>
          <a:xfrm>
            <a:off x="5334000" y="4876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cxnSp>
        <p:nvCxnSpPr>
          <p:cNvPr id="129" name="Gerade Verbindung 128"/>
          <p:cNvCxnSpPr/>
          <p:nvPr/>
        </p:nvCxnSpPr>
        <p:spPr bwMode="auto">
          <a:xfrm flipH="1">
            <a:off x="4876800" y="5638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Gerade Verbindung 129"/>
          <p:cNvCxnSpPr/>
          <p:nvPr/>
        </p:nvCxnSpPr>
        <p:spPr bwMode="auto">
          <a:xfrm flipV="1">
            <a:off x="6172200" y="4495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423389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441450"/>
          </a:xfrm>
        </p:spPr>
        <p:txBody>
          <a:bodyPr/>
          <a:lstStyle/>
          <a:p>
            <a:r>
              <a:rPr lang="de-DE" dirty="0" smtClean="0"/>
              <a:t>Inverter </a:t>
            </a:r>
            <a:r>
              <a:rPr lang="de-DE" dirty="0"/>
              <a:t>als RTL Logik </a:t>
            </a:r>
            <a:endParaRPr lang="de-DE" dirty="0" smtClean="0"/>
          </a:p>
          <a:p>
            <a:r>
              <a:rPr lang="de-DE" dirty="0" smtClean="0"/>
              <a:t>NMOS </a:t>
            </a:r>
            <a:r>
              <a:rPr lang="de-DE" dirty="0"/>
              <a:t>und </a:t>
            </a:r>
            <a:r>
              <a:rPr lang="de-DE" dirty="0" err="1"/>
              <a:t>Pullup</a:t>
            </a:r>
            <a:r>
              <a:rPr lang="de-DE" dirty="0"/>
              <a:t> oder mit PMOS und </a:t>
            </a:r>
            <a:r>
              <a:rPr lang="de-DE" dirty="0" err="1"/>
              <a:t>Pulldown</a:t>
            </a:r>
            <a:r>
              <a:rPr lang="de-DE" dirty="0"/>
              <a:t> </a:t>
            </a:r>
            <a:r>
              <a:rPr lang="de-DE" dirty="0" smtClean="0"/>
              <a:t>Widerstand</a:t>
            </a:r>
          </a:p>
          <a:p>
            <a:r>
              <a:rPr lang="de-DE" dirty="0" smtClean="0"/>
              <a:t>-&gt; CMOS </a:t>
            </a:r>
            <a:r>
              <a:rPr lang="de-DE" dirty="0"/>
              <a:t>Inverter. </a:t>
            </a:r>
            <a:endParaRPr lang="de-DE" dirty="0" smtClean="0"/>
          </a:p>
          <a:p>
            <a:r>
              <a:rPr lang="de-DE" dirty="0" smtClean="0"/>
              <a:t>Vorteile </a:t>
            </a:r>
            <a:r>
              <a:rPr lang="de-DE" dirty="0"/>
              <a:t>sind kein DC Strom und ein kleines Layout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11</a:t>
            </a:fld>
            <a:endParaRPr lang="de-DE" altLang="de-DE"/>
          </a:p>
        </p:txBody>
      </p:sp>
      <p:grpSp>
        <p:nvGrpSpPr>
          <p:cNvPr id="61" name="Gruppieren 60"/>
          <p:cNvGrpSpPr/>
          <p:nvPr/>
        </p:nvGrpSpPr>
        <p:grpSpPr>
          <a:xfrm>
            <a:off x="3657600" y="3685401"/>
            <a:ext cx="533400" cy="762000"/>
            <a:chOff x="1524000" y="3048000"/>
            <a:chExt cx="533400" cy="762000"/>
          </a:xfrm>
        </p:grpSpPr>
        <p:grpSp>
          <p:nvGrpSpPr>
            <p:cNvPr id="62" name="Gruppieren 61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65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6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7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8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9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70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73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74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64" name="Ellipse 63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75" name="Gerade Verbindung 74"/>
          <p:cNvCxnSpPr/>
          <p:nvPr/>
        </p:nvCxnSpPr>
        <p:spPr bwMode="auto">
          <a:xfrm>
            <a:off x="3830897" y="5666601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>
            <a:off x="3810000" y="3685401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4" name="Textfeld 103"/>
          <p:cNvSpPr txBox="1"/>
          <p:nvPr/>
        </p:nvSpPr>
        <p:spPr>
          <a:xfrm>
            <a:off x="3810000" y="3408402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105" name="Textfeld 104"/>
          <p:cNvSpPr txBox="1"/>
          <p:nvPr/>
        </p:nvSpPr>
        <p:spPr>
          <a:xfrm>
            <a:off x="3886200" y="5666601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sp>
        <p:nvSpPr>
          <p:cNvPr id="131" name="Rechteck 130"/>
          <p:cNvSpPr/>
          <p:nvPr/>
        </p:nvSpPr>
        <p:spPr bwMode="auto">
          <a:xfrm>
            <a:off x="4114800" y="4828401"/>
            <a:ext cx="152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2" name="Gerade Verbindung 131"/>
          <p:cNvCxnSpPr>
            <a:endCxn id="131" idx="2"/>
          </p:cNvCxnSpPr>
          <p:nvPr/>
        </p:nvCxnSpPr>
        <p:spPr bwMode="auto">
          <a:xfrm flipV="1">
            <a:off x="4191000" y="5209401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Gerade Verbindung mit Pfeil 132"/>
          <p:cNvCxnSpPr>
            <a:stCxn id="70" idx="1"/>
          </p:cNvCxnSpPr>
          <p:nvPr/>
        </p:nvCxnSpPr>
        <p:spPr bwMode="auto">
          <a:xfrm>
            <a:off x="4191001" y="4447401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Gerade Verbindung 133"/>
          <p:cNvCxnSpPr/>
          <p:nvPr/>
        </p:nvCxnSpPr>
        <p:spPr bwMode="auto">
          <a:xfrm flipH="1">
            <a:off x="3124200" y="4066401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Gerade Verbindung 134"/>
          <p:cNvCxnSpPr/>
          <p:nvPr/>
        </p:nvCxnSpPr>
        <p:spPr bwMode="auto">
          <a:xfrm flipV="1">
            <a:off x="4191000" y="4447401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36" name="Gruppieren 135"/>
          <p:cNvGrpSpPr/>
          <p:nvPr/>
        </p:nvGrpSpPr>
        <p:grpSpPr>
          <a:xfrm>
            <a:off x="1295400" y="4904601"/>
            <a:ext cx="533400" cy="762000"/>
            <a:chOff x="1600200" y="4419600"/>
            <a:chExt cx="533400" cy="762000"/>
          </a:xfrm>
        </p:grpSpPr>
        <p:sp>
          <p:nvSpPr>
            <p:cNvPr id="137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8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9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0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1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2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3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44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45" name="Gerade Verbindung 144"/>
          <p:cNvCxnSpPr/>
          <p:nvPr/>
        </p:nvCxnSpPr>
        <p:spPr bwMode="auto">
          <a:xfrm>
            <a:off x="1295400" y="5666601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Gerade Verbindung 145"/>
          <p:cNvCxnSpPr/>
          <p:nvPr/>
        </p:nvCxnSpPr>
        <p:spPr bwMode="auto">
          <a:xfrm>
            <a:off x="1295400" y="3533001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7" name="Textfeld 146"/>
          <p:cNvSpPr txBox="1"/>
          <p:nvPr/>
        </p:nvSpPr>
        <p:spPr>
          <a:xfrm>
            <a:off x="1219200" y="3256002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148" name="Textfeld 147"/>
          <p:cNvSpPr txBox="1"/>
          <p:nvPr/>
        </p:nvSpPr>
        <p:spPr>
          <a:xfrm>
            <a:off x="1350703" y="5666601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sp>
        <p:nvSpPr>
          <p:cNvPr id="158" name="Rechteck 157"/>
          <p:cNvSpPr/>
          <p:nvPr/>
        </p:nvSpPr>
        <p:spPr bwMode="auto">
          <a:xfrm>
            <a:off x="1752600" y="3761601"/>
            <a:ext cx="152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59" name="Gerade Verbindung 158"/>
          <p:cNvCxnSpPr>
            <a:stCxn id="158" idx="0"/>
          </p:cNvCxnSpPr>
          <p:nvPr/>
        </p:nvCxnSpPr>
        <p:spPr bwMode="auto">
          <a:xfrm flipV="1">
            <a:off x="1828800" y="3533001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8" name="Gerade Verbindung 167"/>
          <p:cNvCxnSpPr>
            <a:stCxn id="158" idx="2"/>
            <a:endCxn id="142" idx="1"/>
          </p:cNvCxnSpPr>
          <p:nvPr/>
        </p:nvCxnSpPr>
        <p:spPr bwMode="auto">
          <a:xfrm>
            <a:off x="1828800" y="4142601"/>
            <a:ext cx="1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9" name="Gerade Verbindung mit Pfeil 168"/>
          <p:cNvCxnSpPr/>
          <p:nvPr/>
        </p:nvCxnSpPr>
        <p:spPr bwMode="auto">
          <a:xfrm>
            <a:off x="1828800" y="48768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0" name="Gerade Verbindung 169"/>
          <p:cNvCxnSpPr/>
          <p:nvPr/>
        </p:nvCxnSpPr>
        <p:spPr bwMode="auto">
          <a:xfrm>
            <a:off x="7259898" y="5638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1" name="Gerade Verbindung 170"/>
          <p:cNvCxnSpPr/>
          <p:nvPr/>
        </p:nvCxnSpPr>
        <p:spPr bwMode="auto">
          <a:xfrm>
            <a:off x="7239001" y="4114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2" name="Textfeld 171"/>
          <p:cNvSpPr txBox="1"/>
          <p:nvPr/>
        </p:nvSpPr>
        <p:spPr>
          <a:xfrm>
            <a:off x="7239001" y="38378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173" name="Textfeld 172"/>
          <p:cNvSpPr txBox="1"/>
          <p:nvPr/>
        </p:nvSpPr>
        <p:spPr>
          <a:xfrm>
            <a:off x="7315201" y="5638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174" name="Gerade Verbindung mit Pfeil 173"/>
          <p:cNvCxnSpPr/>
          <p:nvPr/>
        </p:nvCxnSpPr>
        <p:spPr bwMode="auto">
          <a:xfrm>
            <a:off x="7620001" y="48768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5" name="Gerade Verbindung 174"/>
          <p:cNvCxnSpPr/>
          <p:nvPr/>
        </p:nvCxnSpPr>
        <p:spPr bwMode="auto">
          <a:xfrm flipH="1">
            <a:off x="6553201" y="4876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76" name="Gruppieren 175"/>
          <p:cNvGrpSpPr/>
          <p:nvPr/>
        </p:nvGrpSpPr>
        <p:grpSpPr>
          <a:xfrm>
            <a:off x="7086601" y="4876800"/>
            <a:ext cx="533400" cy="762000"/>
            <a:chOff x="1600200" y="4419600"/>
            <a:chExt cx="533400" cy="762000"/>
          </a:xfrm>
        </p:grpSpPr>
        <p:sp>
          <p:nvSpPr>
            <p:cNvPr id="177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78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79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0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1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2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3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84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85" name="Gruppieren 184"/>
          <p:cNvGrpSpPr/>
          <p:nvPr/>
        </p:nvGrpSpPr>
        <p:grpSpPr>
          <a:xfrm>
            <a:off x="7086601" y="4114800"/>
            <a:ext cx="533400" cy="762000"/>
            <a:chOff x="1524000" y="3048000"/>
            <a:chExt cx="533400" cy="762000"/>
          </a:xfrm>
        </p:grpSpPr>
        <p:grpSp>
          <p:nvGrpSpPr>
            <p:cNvPr id="186" name="Gruppieren 185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88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89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90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91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92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93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94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95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87" name="Ellipse 186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196" name="Gerade Verbindung 195"/>
          <p:cNvCxnSpPr/>
          <p:nvPr/>
        </p:nvCxnSpPr>
        <p:spPr bwMode="auto">
          <a:xfrm>
            <a:off x="7086601" y="4495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25096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441450"/>
          </a:xfrm>
        </p:spPr>
        <p:txBody>
          <a:bodyPr/>
          <a:lstStyle/>
          <a:p>
            <a:r>
              <a:rPr lang="de-DE" dirty="0" smtClean="0"/>
              <a:t>NAND, NOR und </a:t>
            </a:r>
            <a:r>
              <a:rPr lang="de-DE" dirty="0" err="1" smtClean="0"/>
              <a:t>co.</a:t>
            </a:r>
            <a:r>
              <a:rPr lang="de-DE" dirty="0" smtClean="0"/>
              <a:t> als CMOS</a:t>
            </a:r>
          </a:p>
          <a:p>
            <a:r>
              <a:rPr lang="de-DE" dirty="0"/>
              <a:t>Wie </a:t>
            </a:r>
            <a:r>
              <a:rPr lang="de-DE" dirty="0" smtClean="0"/>
              <a:t>wird </a:t>
            </a:r>
            <a:r>
              <a:rPr lang="de-DE" dirty="0"/>
              <a:t>ein CMOS </a:t>
            </a:r>
            <a:r>
              <a:rPr lang="de-DE" dirty="0" smtClean="0"/>
              <a:t>Gate gemacht?</a:t>
            </a:r>
          </a:p>
          <a:p>
            <a:r>
              <a:rPr lang="de-DE" dirty="0" smtClean="0"/>
              <a:t>Wenn NMOS Teil leitet, soll PMOS Teil nicht leiten, und umgekehrt</a:t>
            </a:r>
          </a:p>
          <a:p>
            <a:r>
              <a:rPr lang="de-DE" dirty="0" smtClean="0"/>
              <a:t>Kein Kurzschluss VDD-GND, oder </a:t>
            </a:r>
            <a:r>
              <a:rPr lang="de-DE" dirty="0" err="1" smtClean="0"/>
              <a:t>floating</a:t>
            </a:r>
            <a:r>
              <a:rPr lang="de-DE" dirty="0" smtClean="0"/>
              <a:t>-Ausgang</a:t>
            </a:r>
          </a:p>
          <a:p>
            <a:r>
              <a:rPr lang="de-DE" dirty="0"/>
              <a:t>Jede Zeile mit </a:t>
            </a:r>
            <a:r>
              <a:rPr lang="de-DE" dirty="0" smtClean="0"/>
              <a:t>dem Ergebnis </a:t>
            </a:r>
            <a:r>
              <a:rPr lang="de-DE" dirty="0"/>
              <a:t>0 </a:t>
            </a:r>
            <a:r>
              <a:rPr lang="de-DE" dirty="0" smtClean="0"/>
              <a:t>-&gt; Serienschaltung </a:t>
            </a:r>
            <a:r>
              <a:rPr lang="de-DE" dirty="0"/>
              <a:t>von zwei (oder mehreren) NMOS Transistoren die nur für die Eingangswerte dieser Zeile </a:t>
            </a:r>
            <a:r>
              <a:rPr lang="de-DE" dirty="0" smtClean="0"/>
              <a:t>leiten</a:t>
            </a:r>
          </a:p>
          <a:p>
            <a:r>
              <a:rPr lang="de-DE" dirty="0"/>
              <a:t>Man muss alle Eingänge </a:t>
            </a:r>
            <a:r>
              <a:rPr lang="de-DE" dirty="0" smtClean="0"/>
              <a:t>= null invertieren.</a:t>
            </a:r>
          </a:p>
          <a:p>
            <a:r>
              <a:rPr lang="de-DE" dirty="0"/>
              <a:t>Das ganze NMOS Netzwerk ist die Parallelschaltung </a:t>
            </a:r>
            <a:r>
              <a:rPr lang="de-DE" dirty="0" smtClean="0"/>
              <a:t>aller Reihenschaltungen, </a:t>
            </a:r>
            <a:r>
              <a:rPr lang="de-DE" dirty="0"/>
              <a:t>die </a:t>
            </a:r>
            <a:r>
              <a:rPr lang="de-DE" dirty="0" smtClean="0"/>
              <a:t>Zeilen </a:t>
            </a:r>
            <a:r>
              <a:rPr lang="de-DE" dirty="0"/>
              <a:t>= 0 entsprechen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12</a:t>
            </a:fld>
            <a:endParaRPr lang="de-DE" altLang="de-DE"/>
          </a:p>
        </p:txBody>
      </p:sp>
      <p:graphicFrame>
        <p:nvGraphicFramePr>
          <p:cNvPr id="71" name="Tabelle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7989752"/>
              </p:ext>
            </p:extLst>
          </p:nvPr>
        </p:nvGraphicFramePr>
        <p:xfrm>
          <a:off x="712190" y="4622800"/>
          <a:ext cx="1143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2" name="Textfeld 71"/>
          <p:cNvSpPr txBox="1"/>
          <p:nvPr/>
        </p:nvSpPr>
        <p:spPr>
          <a:xfrm>
            <a:off x="609600" y="4368800"/>
            <a:ext cx="7312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EXNOR</a:t>
            </a:r>
            <a:endParaRPr lang="de-DE" dirty="0"/>
          </a:p>
        </p:txBody>
      </p:sp>
      <p:sp>
        <p:nvSpPr>
          <p:cNvPr id="5" name="Ellipse 4"/>
          <p:cNvSpPr/>
          <p:nvPr/>
        </p:nvSpPr>
        <p:spPr bwMode="auto">
          <a:xfrm>
            <a:off x="304800" y="5359400"/>
            <a:ext cx="19812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77" name="Gruppieren 76"/>
          <p:cNvGrpSpPr/>
          <p:nvPr/>
        </p:nvGrpSpPr>
        <p:grpSpPr>
          <a:xfrm>
            <a:off x="3581400" y="4826000"/>
            <a:ext cx="533400" cy="762000"/>
            <a:chOff x="1600200" y="4419600"/>
            <a:chExt cx="533400" cy="762000"/>
          </a:xfrm>
        </p:grpSpPr>
        <p:sp>
          <p:nvSpPr>
            <p:cNvPr id="78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9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1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2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3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4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85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6" name="Gruppieren 85"/>
          <p:cNvGrpSpPr/>
          <p:nvPr/>
        </p:nvGrpSpPr>
        <p:grpSpPr>
          <a:xfrm>
            <a:off x="3581400" y="4064000"/>
            <a:ext cx="533400" cy="762000"/>
            <a:chOff x="1600200" y="4419600"/>
            <a:chExt cx="533400" cy="762000"/>
          </a:xfrm>
        </p:grpSpPr>
        <p:sp>
          <p:nvSpPr>
            <p:cNvPr id="87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8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9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0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1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2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3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94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6" name="Textfeld 5"/>
          <p:cNvSpPr txBox="1"/>
          <p:nvPr/>
        </p:nvSpPr>
        <p:spPr>
          <a:xfrm>
            <a:off x="3505200" y="4140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3483560" y="49022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!A</a:t>
            </a:r>
            <a:endParaRPr lang="de-DE" dirty="0"/>
          </a:p>
        </p:txBody>
      </p:sp>
      <p:cxnSp>
        <p:nvCxnSpPr>
          <p:cNvPr id="8" name="Gerade Verbindung 7"/>
          <p:cNvCxnSpPr/>
          <p:nvPr/>
        </p:nvCxnSpPr>
        <p:spPr bwMode="auto">
          <a:xfrm flipH="1">
            <a:off x="3886200" y="5588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6" name="Gruppieren 95"/>
          <p:cNvGrpSpPr/>
          <p:nvPr/>
        </p:nvGrpSpPr>
        <p:grpSpPr>
          <a:xfrm>
            <a:off x="4876800" y="5511800"/>
            <a:ext cx="533400" cy="762000"/>
            <a:chOff x="1600200" y="4419600"/>
            <a:chExt cx="533400" cy="762000"/>
          </a:xfrm>
        </p:grpSpPr>
        <p:sp>
          <p:nvSpPr>
            <p:cNvPr id="97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8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9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0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1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2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3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06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07" name="Gruppieren 106"/>
          <p:cNvGrpSpPr/>
          <p:nvPr/>
        </p:nvGrpSpPr>
        <p:grpSpPr>
          <a:xfrm>
            <a:off x="4876800" y="4749800"/>
            <a:ext cx="533400" cy="762000"/>
            <a:chOff x="1600200" y="4419600"/>
            <a:chExt cx="533400" cy="762000"/>
          </a:xfrm>
        </p:grpSpPr>
        <p:sp>
          <p:nvSpPr>
            <p:cNvPr id="108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9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0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1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2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3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4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15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16" name="Textfeld 115"/>
          <p:cNvSpPr txBox="1"/>
          <p:nvPr/>
        </p:nvSpPr>
        <p:spPr>
          <a:xfrm>
            <a:off x="4778960" y="4826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!B</a:t>
            </a:r>
            <a:endParaRPr lang="de-DE" dirty="0"/>
          </a:p>
        </p:txBody>
      </p:sp>
      <p:sp>
        <p:nvSpPr>
          <p:cNvPr id="117" name="Textfeld 116"/>
          <p:cNvSpPr txBox="1"/>
          <p:nvPr/>
        </p:nvSpPr>
        <p:spPr>
          <a:xfrm>
            <a:off x="4800600" y="5588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cxnSp>
        <p:nvCxnSpPr>
          <p:cNvPr id="118" name="Gerade Verbindung 117"/>
          <p:cNvCxnSpPr/>
          <p:nvPr/>
        </p:nvCxnSpPr>
        <p:spPr bwMode="auto">
          <a:xfrm flipH="1">
            <a:off x="5181600" y="6273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mit Pfeil 9"/>
          <p:cNvCxnSpPr/>
          <p:nvPr/>
        </p:nvCxnSpPr>
        <p:spPr bwMode="auto">
          <a:xfrm flipV="1">
            <a:off x="2362200" y="5207000"/>
            <a:ext cx="99060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9" name="Ellipse 118"/>
          <p:cNvSpPr/>
          <p:nvPr/>
        </p:nvSpPr>
        <p:spPr bwMode="auto">
          <a:xfrm>
            <a:off x="381000" y="5740400"/>
            <a:ext cx="1981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0" name="Gerade Verbindung mit Pfeil 119"/>
          <p:cNvCxnSpPr/>
          <p:nvPr/>
        </p:nvCxnSpPr>
        <p:spPr bwMode="auto">
          <a:xfrm>
            <a:off x="2438400" y="5969000"/>
            <a:ext cx="2133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/>
          <p:nvPr/>
        </p:nvCxnSpPr>
        <p:spPr bwMode="auto">
          <a:xfrm>
            <a:off x="4114800" y="4064000"/>
            <a:ext cx="129540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Rechteck 3"/>
          <p:cNvSpPr/>
          <p:nvPr/>
        </p:nvSpPr>
        <p:spPr bwMode="auto">
          <a:xfrm>
            <a:off x="7010400" y="4114800"/>
            <a:ext cx="914400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PMOS</a:t>
            </a:r>
          </a:p>
        </p:txBody>
      </p:sp>
      <p:sp>
        <p:nvSpPr>
          <p:cNvPr id="55" name="Rechteck 54"/>
          <p:cNvSpPr/>
          <p:nvPr/>
        </p:nvSpPr>
        <p:spPr bwMode="auto">
          <a:xfrm>
            <a:off x="7010400" y="5486400"/>
            <a:ext cx="914400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NMOS</a:t>
            </a:r>
          </a:p>
        </p:txBody>
      </p:sp>
      <p:cxnSp>
        <p:nvCxnSpPr>
          <p:cNvPr id="11" name="Gerade Verbindung 10"/>
          <p:cNvCxnSpPr>
            <a:stCxn id="4" idx="2"/>
            <a:endCxn id="55" idx="0"/>
          </p:cNvCxnSpPr>
          <p:nvPr/>
        </p:nvCxnSpPr>
        <p:spPr bwMode="auto">
          <a:xfrm>
            <a:off x="7467600" y="50292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>
            <a:off x="7467600" y="52578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6629400" y="4572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61"/>
          <p:cNvCxnSpPr/>
          <p:nvPr/>
        </p:nvCxnSpPr>
        <p:spPr bwMode="auto">
          <a:xfrm>
            <a:off x="6629400" y="5943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Gerade Verbindung 62"/>
          <p:cNvCxnSpPr/>
          <p:nvPr/>
        </p:nvCxnSpPr>
        <p:spPr bwMode="auto">
          <a:xfrm>
            <a:off x="6629400" y="4572000"/>
            <a:ext cx="0" cy="1371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7467600" y="39624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 Verbindung 65"/>
          <p:cNvCxnSpPr/>
          <p:nvPr/>
        </p:nvCxnSpPr>
        <p:spPr bwMode="auto">
          <a:xfrm>
            <a:off x="7315200" y="3962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>
            <a:off x="7467600" y="64008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Gerade Verbindung 69"/>
          <p:cNvCxnSpPr/>
          <p:nvPr/>
        </p:nvCxnSpPr>
        <p:spPr bwMode="auto">
          <a:xfrm>
            <a:off x="7391400" y="6553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24569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441450"/>
          </a:xfrm>
        </p:spPr>
        <p:txBody>
          <a:bodyPr/>
          <a:lstStyle/>
          <a:p>
            <a:r>
              <a:rPr lang="de-DE" dirty="0"/>
              <a:t>PMOS Teil macht man </a:t>
            </a:r>
            <a:r>
              <a:rPr lang="de-DE" dirty="0" smtClean="0"/>
              <a:t>dual</a:t>
            </a:r>
          </a:p>
          <a:p>
            <a:r>
              <a:rPr lang="de-DE" dirty="0"/>
              <a:t>Beachten wir, dass PMOS für niedriges Gate-Potential </a:t>
            </a:r>
            <a:r>
              <a:rPr lang="de-DE" dirty="0" smtClean="0"/>
              <a:t>leitet</a:t>
            </a:r>
          </a:p>
          <a:p>
            <a:r>
              <a:rPr lang="de-DE" dirty="0"/>
              <a:t>Man muss alle Eingänge </a:t>
            </a:r>
            <a:r>
              <a:rPr lang="de-DE" dirty="0" smtClean="0"/>
              <a:t>= eins invertieren</a:t>
            </a:r>
            <a:r>
              <a:rPr lang="de-DE" dirty="0"/>
              <a:t>.</a:t>
            </a:r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13</a:t>
            </a:fld>
            <a:endParaRPr lang="de-DE" altLang="de-DE"/>
          </a:p>
        </p:txBody>
      </p:sp>
      <p:graphicFrame>
        <p:nvGraphicFramePr>
          <p:cNvPr id="71" name="Tabelle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3455397"/>
              </p:ext>
            </p:extLst>
          </p:nvPr>
        </p:nvGraphicFramePr>
        <p:xfrm>
          <a:off x="712190" y="4597400"/>
          <a:ext cx="1143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2" name="Textfeld 71"/>
          <p:cNvSpPr txBox="1"/>
          <p:nvPr/>
        </p:nvSpPr>
        <p:spPr>
          <a:xfrm>
            <a:off x="609600" y="4343400"/>
            <a:ext cx="7312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EXNOR</a:t>
            </a:r>
            <a:endParaRPr lang="de-DE" dirty="0"/>
          </a:p>
        </p:txBody>
      </p:sp>
      <p:grpSp>
        <p:nvGrpSpPr>
          <p:cNvPr id="86" name="Gruppieren 85"/>
          <p:cNvGrpSpPr/>
          <p:nvPr/>
        </p:nvGrpSpPr>
        <p:grpSpPr>
          <a:xfrm>
            <a:off x="3581400" y="4038600"/>
            <a:ext cx="533400" cy="762000"/>
            <a:chOff x="1600200" y="4419600"/>
            <a:chExt cx="533400" cy="762000"/>
          </a:xfrm>
        </p:grpSpPr>
        <p:sp>
          <p:nvSpPr>
            <p:cNvPr id="87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8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9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0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1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2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3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94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6" name="Textfeld 5"/>
          <p:cNvSpPr txBox="1"/>
          <p:nvPr/>
        </p:nvSpPr>
        <p:spPr>
          <a:xfrm>
            <a:off x="3505200" y="4114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3505200" y="4876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cxnSp>
        <p:nvCxnSpPr>
          <p:cNvPr id="8" name="Gerade Verbindung 7"/>
          <p:cNvCxnSpPr/>
          <p:nvPr/>
        </p:nvCxnSpPr>
        <p:spPr bwMode="auto">
          <a:xfrm flipH="1">
            <a:off x="3886200" y="4038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07" name="Gruppieren 106"/>
          <p:cNvGrpSpPr/>
          <p:nvPr/>
        </p:nvGrpSpPr>
        <p:grpSpPr>
          <a:xfrm>
            <a:off x="4876800" y="4724400"/>
            <a:ext cx="533400" cy="762000"/>
            <a:chOff x="1600200" y="4419600"/>
            <a:chExt cx="533400" cy="762000"/>
          </a:xfrm>
        </p:grpSpPr>
        <p:sp>
          <p:nvSpPr>
            <p:cNvPr id="108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9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0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1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2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3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4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15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16" name="Textfeld 115"/>
          <p:cNvSpPr txBox="1"/>
          <p:nvPr/>
        </p:nvSpPr>
        <p:spPr>
          <a:xfrm>
            <a:off x="4778960" y="48006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!B</a:t>
            </a:r>
            <a:endParaRPr lang="de-DE" dirty="0"/>
          </a:p>
        </p:txBody>
      </p:sp>
      <p:sp>
        <p:nvSpPr>
          <p:cNvPr id="117" name="Textfeld 116"/>
          <p:cNvSpPr txBox="1"/>
          <p:nvPr/>
        </p:nvSpPr>
        <p:spPr>
          <a:xfrm>
            <a:off x="4778960" y="55626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!A</a:t>
            </a:r>
            <a:endParaRPr lang="de-DE" dirty="0"/>
          </a:p>
        </p:txBody>
      </p:sp>
      <p:cxnSp>
        <p:nvCxnSpPr>
          <p:cNvPr id="118" name="Gerade Verbindung 117"/>
          <p:cNvCxnSpPr/>
          <p:nvPr/>
        </p:nvCxnSpPr>
        <p:spPr bwMode="auto">
          <a:xfrm flipH="1">
            <a:off x="5181600" y="4724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mit Pfeil 9"/>
          <p:cNvCxnSpPr/>
          <p:nvPr/>
        </p:nvCxnSpPr>
        <p:spPr bwMode="auto">
          <a:xfrm flipV="1">
            <a:off x="2362200" y="5181600"/>
            <a:ext cx="99060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9" name="Ellipse 118"/>
          <p:cNvSpPr/>
          <p:nvPr/>
        </p:nvSpPr>
        <p:spPr bwMode="auto">
          <a:xfrm>
            <a:off x="304800" y="6019800"/>
            <a:ext cx="1981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0" name="Gerade Verbindung mit Pfeil 119"/>
          <p:cNvCxnSpPr/>
          <p:nvPr/>
        </p:nvCxnSpPr>
        <p:spPr bwMode="auto">
          <a:xfrm>
            <a:off x="2438400" y="5943600"/>
            <a:ext cx="2133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1" name="Ellipse 120"/>
          <p:cNvSpPr/>
          <p:nvPr/>
        </p:nvSpPr>
        <p:spPr bwMode="auto">
          <a:xfrm>
            <a:off x="304800" y="4953000"/>
            <a:ext cx="19812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122" name="Gruppieren 121"/>
          <p:cNvGrpSpPr/>
          <p:nvPr/>
        </p:nvGrpSpPr>
        <p:grpSpPr>
          <a:xfrm>
            <a:off x="3581400" y="4038600"/>
            <a:ext cx="533400" cy="762000"/>
            <a:chOff x="1524000" y="3048000"/>
            <a:chExt cx="533400" cy="762000"/>
          </a:xfrm>
        </p:grpSpPr>
        <p:grpSp>
          <p:nvGrpSpPr>
            <p:cNvPr id="123" name="Gruppieren 122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25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6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7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8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9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30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49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50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24" name="Ellipse 123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51" name="Gruppieren 150"/>
          <p:cNvGrpSpPr/>
          <p:nvPr/>
        </p:nvGrpSpPr>
        <p:grpSpPr>
          <a:xfrm>
            <a:off x="3581400" y="4800600"/>
            <a:ext cx="533400" cy="762000"/>
            <a:chOff x="1524000" y="3048000"/>
            <a:chExt cx="533400" cy="762000"/>
          </a:xfrm>
        </p:grpSpPr>
        <p:grpSp>
          <p:nvGrpSpPr>
            <p:cNvPr id="152" name="Gruppieren 151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54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5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6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7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0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1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2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63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53" name="Ellipse 152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64" name="Gruppieren 163"/>
          <p:cNvGrpSpPr/>
          <p:nvPr/>
        </p:nvGrpSpPr>
        <p:grpSpPr>
          <a:xfrm>
            <a:off x="4876800" y="4724400"/>
            <a:ext cx="533400" cy="762000"/>
            <a:chOff x="1524000" y="3048000"/>
            <a:chExt cx="533400" cy="762000"/>
          </a:xfrm>
        </p:grpSpPr>
        <p:grpSp>
          <p:nvGrpSpPr>
            <p:cNvPr id="165" name="Gruppieren 164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67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97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98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99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00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01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02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203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66" name="Ellipse 165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204" name="Gruppieren 203"/>
          <p:cNvGrpSpPr/>
          <p:nvPr/>
        </p:nvGrpSpPr>
        <p:grpSpPr>
          <a:xfrm>
            <a:off x="4876800" y="5486400"/>
            <a:ext cx="533400" cy="762000"/>
            <a:chOff x="1524000" y="3048000"/>
            <a:chExt cx="533400" cy="762000"/>
          </a:xfrm>
        </p:grpSpPr>
        <p:grpSp>
          <p:nvGrpSpPr>
            <p:cNvPr id="205" name="Gruppieren 204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207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08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09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10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11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12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13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214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206" name="Ellipse 205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13" name="Gerade Verbindung 12"/>
          <p:cNvCxnSpPr>
            <a:stCxn id="161" idx="1"/>
          </p:cNvCxnSpPr>
          <p:nvPr/>
        </p:nvCxnSpPr>
        <p:spPr bwMode="auto">
          <a:xfrm>
            <a:off x="4114801" y="5562600"/>
            <a:ext cx="1295399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204212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441450"/>
          </a:xfrm>
        </p:spPr>
        <p:txBody>
          <a:bodyPr/>
          <a:lstStyle/>
          <a:p>
            <a:r>
              <a:rPr lang="de-DE" dirty="0" smtClean="0"/>
              <a:t>EXNOR</a:t>
            </a:r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14</a:t>
            </a:fld>
            <a:endParaRPr lang="de-DE" altLang="de-DE"/>
          </a:p>
        </p:txBody>
      </p:sp>
      <p:graphicFrame>
        <p:nvGraphicFramePr>
          <p:cNvPr id="71" name="Tabelle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9819992"/>
              </p:ext>
            </p:extLst>
          </p:nvPr>
        </p:nvGraphicFramePr>
        <p:xfrm>
          <a:off x="712190" y="4064000"/>
          <a:ext cx="1143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2" name="Textfeld 71"/>
          <p:cNvSpPr txBox="1"/>
          <p:nvPr/>
        </p:nvSpPr>
        <p:spPr>
          <a:xfrm>
            <a:off x="609600" y="3810000"/>
            <a:ext cx="7312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EXNOR</a:t>
            </a:r>
            <a:endParaRPr lang="de-DE" dirty="0"/>
          </a:p>
        </p:txBody>
      </p:sp>
      <p:grpSp>
        <p:nvGrpSpPr>
          <p:cNvPr id="86" name="Gruppieren 85"/>
          <p:cNvGrpSpPr/>
          <p:nvPr/>
        </p:nvGrpSpPr>
        <p:grpSpPr>
          <a:xfrm>
            <a:off x="3581400" y="2971800"/>
            <a:ext cx="533400" cy="762000"/>
            <a:chOff x="1600200" y="4419600"/>
            <a:chExt cx="533400" cy="762000"/>
          </a:xfrm>
        </p:grpSpPr>
        <p:sp>
          <p:nvSpPr>
            <p:cNvPr id="87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8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9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0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1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2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3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94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6" name="Textfeld 5"/>
          <p:cNvSpPr txBox="1"/>
          <p:nvPr/>
        </p:nvSpPr>
        <p:spPr>
          <a:xfrm>
            <a:off x="3505200" y="3048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3505200" y="3810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cxnSp>
        <p:nvCxnSpPr>
          <p:cNvPr id="8" name="Gerade Verbindung 7"/>
          <p:cNvCxnSpPr/>
          <p:nvPr/>
        </p:nvCxnSpPr>
        <p:spPr bwMode="auto">
          <a:xfrm flipH="1">
            <a:off x="3886200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07" name="Gruppieren 106"/>
          <p:cNvGrpSpPr/>
          <p:nvPr/>
        </p:nvGrpSpPr>
        <p:grpSpPr>
          <a:xfrm>
            <a:off x="4876800" y="2971800"/>
            <a:ext cx="533400" cy="762000"/>
            <a:chOff x="1600200" y="4419600"/>
            <a:chExt cx="533400" cy="762000"/>
          </a:xfrm>
        </p:grpSpPr>
        <p:sp>
          <p:nvSpPr>
            <p:cNvPr id="108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9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0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1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2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3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4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15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16" name="Textfeld 115"/>
          <p:cNvSpPr txBox="1"/>
          <p:nvPr/>
        </p:nvSpPr>
        <p:spPr>
          <a:xfrm>
            <a:off x="4778960" y="3048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!B</a:t>
            </a:r>
            <a:endParaRPr lang="de-DE" dirty="0"/>
          </a:p>
        </p:txBody>
      </p:sp>
      <p:sp>
        <p:nvSpPr>
          <p:cNvPr id="117" name="Textfeld 116"/>
          <p:cNvSpPr txBox="1"/>
          <p:nvPr/>
        </p:nvSpPr>
        <p:spPr>
          <a:xfrm>
            <a:off x="4778960" y="3810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!A</a:t>
            </a:r>
            <a:endParaRPr lang="de-DE" dirty="0"/>
          </a:p>
        </p:txBody>
      </p:sp>
      <p:cxnSp>
        <p:nvCxnSpPr>
          <p:cNvPr id="118" name="Gerade Verbindung 117"/>
          <p:cNvCxnSpPr/>
          <p:nvPr/>
        </p:nvCxnSpPr>
        <p:spPr bwMode="auto">
          <a:xfrm flipH="1">
            <a:off x="5181600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22" name="Gruppieren 121"/>
          <p:cNvGrpSpPr/>
          <p:nvPr/>
        </p:nvGrpSpPr>
        <p:grpSpPr>
          <a:xfrm>
            <a:off x="3581400" y="2971800"/>
            <a:ext cx="533400" cy="762000"/>
            <a:chOff x="1524000" y="3048000"/>
            <a:chExt cx="533400" cy="762000"/>
          </a:xfrm>
        </p:grpSpPr>
        <p:grpSp>
          <p:nvGrpSpPr>
            <p:cNvPr id="123" name="Gruppieren 122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25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6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7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8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9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30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49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50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24" name="Ellipse 123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51" name="Gruppieren 150"/>
          <p:cNvGrpSpPr/>
          <p:nvPr/>
        </p:nvGrpSpPr>
        <p:grpSpPr>
          <a:xfrm>
            <a:off x="3581400" y="3733800"/>
            <a:ext cx="533400" cy="762000"/>
            <a:chOff x="1524000" y="3048000"/>
            <a:chExt cx="533400" cy="762000"/>
          </a:xfrm>
        </p:grpSpPr>
        <p:grpSp>
          <p:nvGrpSpPr>
            <p:cNvPr id="152" name="Gruppieren 151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54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5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6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7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0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1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2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63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53" name="Ellipse 152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64" name="Gruppieren 163"/>
          <p:cNvGrpSpPr/>
          <p:nvPr/>
        </p:nvGrpSpPr>
        <p:grpSpPr>
          <a:xfrm>
            <a:off x="4876800" y="2971800"/>
            <a:ext cx="533400" cy="762000"/>
            <a:chOff x="1524000" y="3048000"/>
            <a:chExt cx="533400" cy="762000"/>
          </a:xfrm>
        </p:grpSpPr>
        <p:grpSp>
          <p:nvGrpSpPr>
            <p:cNvPr id="165" name="Gruppieren 164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67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97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98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99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00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01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02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203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66" name="Ellipse 165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204" name="Gruppieren 203"/>
          <p:cNvGrpSpPr/>
          <p:nvPr/>
        </p:nvGrpSpPr>
        <p:grpSpPr>
          <a:xfrm>
            <a:off x="4876800" y="3733800"/>
            <a:ext cx="533400" cy="762000"/>
            <a:chOff x="1524000" y="3048000"/>
            <a:chExt cx="533400" cy="762000"/>
          </a:xfrm>
        </p:grpSpPr>
        <p:grpSp>
          <p:nvGrpSpPr>
            <p:cNvPr id="205" name="Gruppieren 204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207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08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09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10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11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12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13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214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206" name="Ellipse 205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80" name="Gruppieren 79"/>
          <p:cNvGrpSpPr/>
          <p:nvPr/>
        </p:nvGrpSpPr>
        <p:grpSpPr>
          <a:xfrm>
            <a:off x="3581400" y="5257800"/>
            <a:ext cx="533400" cy="762000"/>
            <a:chOff x="1600200" y="4419600"/>
            <a:chExt cx="533400" cy="762000"/>
          </a:xfrm>
        </p:grpSpPr>
        <p:sp>
          <p:nvSpPr>
            <p:cNvPr id="81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2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3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4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5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6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7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98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99" name="Gruppieren 98"/>
          <p:cNvGrpSpPr/>
          <p:nvPr/>
        </p:nvGrpSpPr>
        <p:grpSpPr>
          <a:xfrm>
            <a:off x="3581400" y="4495800"/>
            <a:ext cx="533400" cy="762000"/>
            <a:chOff x="1600200" y="4419600"/>
            <a:chExt cx="533400" cy="762000"/>
          </a:xfrm>
        </p:grpSpPr>
        <p:sp>
          <p:nvSpPr>
            <p:cNvPr id="100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1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2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3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4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5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6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31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32" name="Textfeld 131"/>
          <p:cNvSpPr txBox="1"/>
          <p:nvPr/>
        </p:nvSpPr>
        <p:spPr>
          <a:xfrm>
            <a:off x="3505200" y="4572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33" name="Textfeld 132"/>
          <p:cNvSpPr txBox="1"/>
          <p:nvPr/>
        </p:nvSpPr>
        <p:spPr>
          <a:xfrm>
            <a:off x="3483560" y="5334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!A</a:t>
            </a:r>
            <a:endParaRPr lang="de-DE" dirty="0"/>
          </a:p>
        </p:txBody>
      </p:sp>
      <p:cxnSp>
        <p:nvCxnSpPr>
          <p:cNvPr id="134" name="Gerade Verbindung 133"/>
          <p:cNvCxnSpPr/>
          <p:nvPr/>
        </p:nvCxnSpPr>
        <p:spPr bwMode="auto">
          <a:xfrm flipH="1">
            <a:off x="3886200" y="601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35" name="Gruppieren 134"/>
          <p:cNvGrpSpPr/>
          <p:nvPr/>
        </p:nvGrpSpPr>
        <p:grpSpPr>
          <a:xfrm>
            <a:off x="4876800" y="5257800"/>
            <a:ext cx="533400" cy="762000"/>
            <a:chOff x="1600200" y="4419600"/>
            <a:chExt cx="533400" cy="762000"/>
          </a:xfrm>
        </p:grpSpPr>
        <p:sp>
          <p:nvSpPr>
            <p:cNvPr id="136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7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8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9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0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1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2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4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44" name="Gruppieren 143"/>
          <p:cNvGrpSpPr/>
          <p:nvPr/>
        </p:nvGrpSpPr>
        <p:grpSpPr>
          <a:xfrm>
            <a:off x="4876800" y="4495800"/>
            <a:ext cx="533400" cy="762000"/>
            <a:chOff x="1600200" y="4419600"/>
            <a:chExt cx="533400" cy="762000"/>
          </a:xfrm>
        </p:grpSpPr>
        <p:sp>
          <p:nvSpPr>
            <p:cNvPr id="145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6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7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8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58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59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69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70" name="Textfeld 169"/>
          <p:cNvSpPr txBox="1"/>
          <p:nvPr/>
        </p:nvSpPr>
        <p:spPr>
          <a:xfrm>
            <a:off x="4778960" y="4572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!B</a:t>
            </a:r>
            <a:endParaRPr lang="de-DE" dirty="0"/>
          </a:p>
        </p:txBody>
      </p:sp>
      <p:sp>
        <p:nvSpPr>
          <p:cNvPr id="171" name="Textfeld 170"/>
          <p:cNvSpPr txBox="1"/>
          <p:nvPr/>
        </p:nvSpPr>
        <p:spPr>
          <a:xfrm>
            <a:off x="4800600" y="5334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cxnSp>
        <p:nvCxnSpPr>
          <p:cNvPr id="172" name="Gerade Verbindung 171"/>
          <p:cNvCxnSpPr/>
          <p:nvPr/>
        </p:nvCxnSpPr>
        <p:spPr bwMode="auto">
          <a:xfrm flipH="1">
            <a:off x="5181600" y="601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3" name="Gerade Verbindung 172"/>
          <p:cNvCxnSpPr/>
          <p:nvPr/>
        </p:nvCxnSpPr>
        <p:spPr bwMode="auto">
          <a:xfrm>
            <a:off x="4114800" y="4495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" name="Gerade Verbindung 173"/>
          <p:cNvCxnSpPr/>
          <p:nvPr/>
        </p:nvCxnSpPr>
        <p:spPr bwMode="auto">
          <a:xfrm rot="10800000">
            <a:off x="5410200" y="4495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24744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441450"/>
          </a:xfrm>
        </p:spPr>
        <p:txBody>
          <a:bodyPr/>
          <a:lstStyle/>
          <a:p>
            <a:r>
              <a:rPr lang="de-DE" dirty="0"/>
              <a:t>Oft kann man die logische Funktion </a:t>
            </a:r>
            <a:r>
              <a:rPr lang="de-DE" dirty="0" smtClean="0"/>
              <a:t>vereinfachen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15</a:t>
            </a:fld>
            <a:endParaRPr lang="de-DE" altLang="de-DE"/>
          </a:p>
        </p:txBody>
      </p:sp>
      <p:graphicFrame>
        <p:nvGraphicFramePr>
          <p:cNvPr id="71" name="Tabelle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1603221"/>
              </p:ext>
            </p:extLst>
          </p:nvPr>
        </p:nvGraphicFramePr>
        <p:xfrm>
          <a:off x="712190" y="4064000"/>
          <a:ext cx="1143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2" name="Textfeld 71"/>
          <p:cNvSpPr txBox="1"/>
          <p:nvPr/>
        </p:nvSpPr>
        <p:spPr>
          <a:xfrm>
            <a:off x="712193" y="38100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NOR</a:t>
            </a:r>
            <a:endParaRPr lang="de-DE" dirty="0"/>
          </a:p>
        </p:txBody>
      </p:sp>
      <p:grpSp>
        <p:nvGrpSpPr>
          <p:cNvPr id="86" name="Gruppieren 85"/>
          <p:cNvGrpSpPr/>
          <p:nvPr/>
        </p:nvGrpSpPr>
        <p:grpSpPr>
          <a:xfrm>
            <a:off x="3581400" y="2971800"/>
            <a:ext cx="533400" cy="762000"/>
            <a:chOff x="1600200" y="4419600"/>
            <a:chExt cx="533400" cy="762000"/>
          </a:xfrm>
        </p:grpSpPr>
        <p:sp>
          <p:nvSpPr>
            <p:cNvPr id="87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8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9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0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1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2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3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94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6" name="Textfeld 5"/>
          <p:cNvSpPr txBox="1"/>
          <p:nvPr/>
        </p:nvSpPr>
        <p:spPr>
          <a:xfrm>
            <a:off x="3505200" y="3048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3505200" y="3810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cxnSp>
        <p:nvCxnSpPr>
          <p:cNvPr id="8" name="Gerade Verbindung 7"/>
          <p:cNvCxnSpPr/>
          <p:nvPr/>
        </p:nvCxnSpPr>
        <p:spPr bwMode="auto">
          <a:xfrm flipH="1">
            <a:off x="3886200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22" name="Gruppieren 121"/>
          <p:cNvGrpSpPr/>
          <p:nvPr/>
        </p:nvGrpSpPr>
        <p:grpSpPr>
          <a:xfrm>
            <a:off x="3581400" y="2971800"/>
            <a:ext cx="533400" cy="762000"/>
            <a:chOff x="1524000" y="3048000"/>
            <a:chExt cx="533400" cy="762000"/>
          </a:xfrm>
        </p:grpSpPr>
        <p:grpSp>
          <p:nvGrpSpPr>
            <p:cNvPr id="123" name="Gruppieren 122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25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6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7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8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9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30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49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50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24" name="Ellipse 123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51" name="Gruppieren 150"/>
          <p:cNvGrpSpPr/>
          <p:nvPr/>
        </p:nvGrpSpPr>
        <p:grpSpPr>
          <a:xfrm>
            <a:off x="3581400" y="3733800"/>
            <a:ext cx="533400" cy="762000"/>
            <a:chOff x="1524000" y="3048000"/>
            <a:chExt cx="533400" cy="762000"/>
          </a:xfrm>
        </p:grpSpPr>
        <p:grpSp>
          <p:nvGrpSpPr>
            <p:cNvPr id="152" name="Gruppieren 151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54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5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6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7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0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1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2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63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53" name="Ellipse 152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80" name="Gruppieren 79"/>
          <p:cNvGrpSpPr/>
          <p:nvPr/>
        </p:nvGrpSpPr>
        <p:grpSpPr>
          <a:xfrm>
            <a:off x="3581400" y="5257800"/>
            <a:ext cx="533400" cy="762000"/>
            <a:chOff x="1600200" y="4419600"/>
            <a:chExt cx="533400" cy="762000"/>
          </a:xfrm>
        </p:grpSpPr>
        <p:sp>
          <p:nvSpPr>
            <p:cNvPr id="81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2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3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4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5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6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7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98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99" name="Gruppieren 98"/>
          <p:cNvGrpSpPr/>
          <p:nvPr/>
        </p:nvGrpSpPr>
        <p:grpSpPr>
          <a:xfrm>
            <a:off x="3581400" y="4495800"/>
            <a:ext cx="533400" cy="762000"/>
            <a:chOff x="1600200" y="4419600"/>
            <a:chExt cx="533400" cy="762000"/>
          </a:xfrm>
        </p:grpSpPr>
        <p:sp>
          <p:nvSpPr>
            <p:cNvPr id="100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1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2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3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4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5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6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31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32" name="Textfeld 131"/>
          <p:cNvSpPr txBox="1"/>
          <p:nvPr/>
        </p:nvSpPr>
        <p:spPr>
          <a:xfrm>
            <a:off x="3505200" y="4572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33" name="Textfeld 132"/>
          <p:cNvSpPr txBox="1"/>
          <p:nvPr/>
        </p:nvSpPr>
        <p:spPr>
          <a:xfrm>
            <a:off x="3483560" y="5334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!A</a:t>
            </a:r>
            <a:endParaRPr lang="de-DE" dirty="0"/>
          </a:p>
        </p:txBody>
      </p:sp>
      <p:cxnSp>
        <p:nvCxnSpPr>
          <p:cNvPr id="134" name="Gerade Verbindung 133"/>
          <p:cNvCxnSpPr/>
          <p:nvPr/>
        </p:nvCxnSpPr>
        <p:spPr bwMode="auto">
          <a:xfrm flipH="1">
            <a:off x="3886200" y="601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35" name="Gruppieren 134"/>
          <p:cNvGrpSpPr/>
          <p:nvPr/>
        </p:nvGrpSpPr>
        <p:grpSpPr>
          <a:xfrm>
            <a:off x="4876800" y="5257800"/>
            <a:ext cx="533400" cy="762000"/>
            <a:chOff x="1600200" y="4419600"/>
            <a:chExt cx="533400" cy="762000"/>
          </a:xfrm>
        </p:grpSpPr>
        <p:sp>
          <p:nvSpPr>
            <p:cNvPr id="136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7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8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9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0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1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2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4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44" name="Gruppieren 143"/>
          <p:cNvGrpSpPr/>
          <p:nvPr/>
        </p:nvGrpSpPr>
        <p:grpSpPr>
          <a:xfrm>
            <a:off x="4876800" y="4495800"/>
            <a:ext cx="533400" cy="762000"/>
            <a:chOff x="1600200" y="4419600"/>
            <a:chExt cx="533400" cy="762000"/>
          </a:xfrm>
        </p:grpSpPr>
        <p:sp>
          <p:nvSpPr>
            <p:cNvPr id="145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6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7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8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58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59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69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70" name="Textfeld 169"/>
          <p:cNvSpPr txBox="1"/>
          <p:nvPr/>
        </p:nvSpPr>
        <p:spPr>
          <a:xfrm>
            <a:off x="4778960" y="4572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!B</a:t>
            </a:r>
            <a:endParaRPr lang="de-DE" dirty="0"/>
          </a:p>
        </p:txBody>
      </p:sp>
      <p:sp>
        <p:nvSpPr>
          <p:cNvPr id="171" name="Textfeld 170"/>
          <p:cNvSpPr txBox="1"/>
          <p:nvPr/>
        </p:nvSpPr>
        <p:spPr>
          <a:xfrm>
            <a:off x="4800600" y="5334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cxnSp>
        <p:nvCxnSpPr>
          <p:cNvPr id="172" name="Gerade Verbindung 171"/>
          <p:cNvCxnSpPr/>
          <p:nvPr/>
        </p:nvCxnSpPr>
        <p:spPr bwMode="auto">
          <a:xfrm flipH="1">
            <a:off x="5181600" y="601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3" name="Gerade Verbindung 172"/>
          <p:cNvCxnSpPr/>
          <p:nvPr/>
        </p:nvCxnSpPr>
        <p:spPr bwMode="auto">
          <a:xfrm>
            <a:off x="4114800" y="4495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" name="Gerade Verbindung 173"/>
          <p:cNvCxnSpPr/>
          <p:nvPr/>
        </p:nvCxnSpPr>
        <p:spPr bwMode="auto">
          <a:xfrm>
            <a:off x="5410200" y="4495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19" name="Gruppieren 118"/>
          <p:cNvGrpSpPr/>
          <p:nvPr/>
        </p:nvGrpSpPr>
        <p:grpSpPr>
          <a:xfrm>
            <a:off x="6172200" y="5257800"/>
            <a:ext cx="533400" cy="762000"/>
            <a:chOff x="1600200" y="4419600"/>
            <a:chExt cx="533400" cy="762000"/>
          </a:xfrm>
        </p:grpSpPr>
        <p:sp>
          <p:nvSpPr>
            <p:cNvPr id="120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21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75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76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77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78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79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80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81" name="Gruppieren 180"/>
          <p:cNvGrpSpPr/>
          <p:nvPr/>
        </p:nvGrpSpPr>
        <p:grpSpPr>
          <a:xfrm>
            <a:off x="6172200" y="4495800"/>
            <a:ext cx="533400" cy="762000"/>
            <a:chOff x="1600200" y="4419600"/>
            <a:chExt cx="533400" cy="762000"/>
          </a:xfrm>
        </p:grpSpPr>
        <p:sp>
          <p:nvSpPr>
            <p:cNvPr id="18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89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90" name="Textfeld 189"/>
          <p:cNvSpPr txBox="1"/>
          <p:nvPr/>
        </p:nvSpPr>
        <p:spPr>
          <a:xfrm>
            <a:off x="6096001" y="45720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91" name="Textfeld 190"/>
          <p:cNvSpPr txBox="1"/>
          <p:nvPr/>
        </p:nvSpPr>
        <p:spPr>
          <a:xfrm>
            <a:off x="6096000" y="5334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cxnSp>
        <p:nvCxnSpPr>
          <p:cNvPr id="192" name="Gerade Verbindung 191"/>
          <p:cNvCxnSpPr/>
          <p:nvPr/>
        </p:nvCxnSpPr>
        <p:spPr bwMode="auto">
          <a:xfrm flipH="1">
            <a:off x="6477000" y="601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mit Pfeil 4"/>
          <p:cNvCxnSpPr/>
          <p:nvPr/>
        </p:nvCxnSpPr>
        <p:spPr bwMode="auto">
          <a:xfrm>
            <a:off x="1905000" y="5029200"/>
            <a:ext cx="1676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Ellipse 6"/>
          <p:cNvSpPr/>
          <p:nvPr/>
        </p:nvSpPr>
        <p:spPr bwMode="auto">
          <a:xfrm>
            <a:off x="4572000" y="4343400"/>
            <a:ext cx="26670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" name="Gerade Verbindung mit Pfeil 8"/>
          <p:cNvCxnSpPr/>
          <p:nvPr/>
        </p:nvCxnSpPr>
        <p:spPr bwMode="auto">
          <a:xfrm flipV="1">
            <a:off x="1828800" y="3657600"/>
            <a:ext cx="1676400" cy="914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Gerade Verbindung mit Pfeil 110"/>
          <p:cNvCxnSpPr/>
          <p:nvPr/>
        </p:nvCxnSpPr>
        <p:spPr bwMode="auto">
          <a:xfrm>
            <a:off x="1905000" y="5410200"/>
            <a:ext cx="2819400" cy="228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Gerade Verbindung mit Pfeil 112"/>
          <p:cNvCxnSpPr/>
          <p:nvPr/>
        </p:nvCxnSpPr>
        <p:spPr bwMode="auto">
          <a:xfrm>
            <a:off x="1905000" y="5791200"/>
            <a:ext cx="4495800" cy="228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296147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441450"/>
          </a:xfrm>
        </p:spPr>
        <p:txBody>
          <a:bodyPr/>
          <a:lstStyle/>
          <a:p>
            <a:r>
              <a:rPr lang="de-DE" dirty="0"/>
              <a:t>Oft kann man die logische Funktion </a:t>
            </a:r>
            <a:r>
              <a:rPr lang="de-DE" dirty="0" smtClean="0"/>
              <a:t>vereinfachen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16</a:t>
            </a:fld>
            <a:endParaRPr lang="de-DE" altLang="de-DE"/>
          </a:p>
        </p:txBody>
      </p:sp>
      <p:graphicFrame>
        <p:nvGraphicFramePr>
          <p:cNvPr id="71" name="Tabelle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9821300"/>
              </p:ext>
            </p:extLst>
          </p:nvPr>
        </p:nvGraphicFramePr>
        <p:xfrm>
          <a:off x="712190" y="4064000"/>
          <a:ext cx="1143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2" name="Textfeld 71"/>
          <p:cNvSpPr txBox="1"/>
          <p:nvPr/>
        </p:nvSpPr>
        <p:spPr>
          <a:xfrm>
            <a:off x="712193" y="38100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NOR</a:t>
            </a:r>
            <a:endParaRPr lang="de-DE" dirty="0"/>
          </a:p>
        </p:txBody>
      </p:sp>
      <p:grpSp>
        <p:nvGrpSpPr>
          <p:cNvPr id="86" name="Gruppieren 85"/>
          <p:cNvGrpSpPr/>
          <p:nvPr/>
        </p:nvGrpSpPr>
        <p:grpSpPr>
          <a:xfrm>
            <a:off x="3581400" y="2971800"/>
            <a:ext cx="533400" cy="762000"/>
            <a:chOff x="1600200" y="4419600"/>
            <a:chExt cx="533400" cy="762000"/>
          </a:xfrm>
        </p:grpSpPr>
        <p:sp>
          <p:nvSpPr>
            <p:cNvPr id="87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8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9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0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1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2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3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94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6" name="Textfeld 5"/>
          <p:cNvSpPr txBox="1"/>
          <p:nvPr/>
        </p:nvSpPr>
        <p:spPr>
          <a:xfrm>
            <a:off x="3505200" y="3048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3505200" y="3810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cxnSp>
        <p:nvCxnSpPr>
          <p:cNvPr id="8" name="Gerade Verbindung 7"/>
          <p:cNvCxnSpPr/>
          <p:nvPr/>
        </p:nvCxnSpPr>
        <p:spPr bwMode="auto">
          <a:xfrm flipH="1">
            <a:off x="3886200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22" name="Gruppieren 121"/>
          <p:cNvGrpSpPr/>
          <p:nvPr/>
        </p:nvGrpSpPr>
        <p:grpSpPr>
          <a:xfrm>
            <a:off x="3581400" y="2971800"/>
            <a:ext cx="533400" cy="762000"/>
            <a:chOff x="1524000" y="3048000"/>
            <a:chExt cx="533400" cy="762000"/>
          </a:xfrm>
        </p:grpSpPr>
        <p:grpSp>
          <p:nvGrpSpPr>
            <p:cNvPr id="123" name="Gruppieren 122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25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6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7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8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9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30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49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50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24" name="Ellipse 123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51" name="Gruppieren 150"/>
          <p:cNvGrpSpPr/>
          <p:nvPr/>
        </p:nvGrpSpPr>
        <p:grpSpPr>
          <a:xfrm>
            <a:off x="3581400" y="3733800"/>
            <a:ext cx="533400" cy="762000"/>
            <a:chOff x="1524000" y="3048000"/>
            <a:chExt cx="533400" cy="762000"/>
          </a:xfrm>
        </p:grpSpPr>
        <p:grpSp>
          <p:nvGrpSpPr>
            <p:cNvPr id="152" name="Gruppieren 151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54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5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6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7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0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1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2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63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53" name="Ellipse 152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80" name="Gruppieren 79"/>
          <p:cNvGrpSpPr/>
          <p:nvPr/>
        </p:nvGrpSpPr>
        <p:grpSpPr>
          <a:xfrm>
            <a:off x="3581400" y="5257800"/>
            <a:ext cx="533400" cy="762000"/>
            <a:chOff x="1600200" y="4419600"/>
            <a:chExt cx="533400" cy="762000"/>
          </a:xfrm>
        </p:grpSpPr>
        <p:sp>
          <p:nvSpPr>
            <p:cNvPr id="81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2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3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4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5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6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7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98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99" name="Gruppieren 98"/>
          <p:cNvGrpSpPr/>
          <p:nvPr/>
        </p:nvGrpSpPr>
        <p:grpSpPr>
          <a:xfrm>
            <a:off x="3581400" y="4495800"/>
            <a:ext cx="533400" cy="762000"/>
            <a:chOff x="1600200" y="4419600"/>
            <a:chExt cx="533400" cy="762000"/>
          </a:xfrm>
        </p:grpSpPr>
        <p:sp>
          <p:nvSpPr>
            <p:cNvPr id="100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1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2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3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4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5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6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31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32" name="Textfeld 131"/>
          <p:cNvSpPr txBox="1"/>
          <p:nvPr/>
        </p:nvSpPr>
        <p:spPr>
          <a:xfrm>
            <a:off x="3505200" y="4572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33" name="Textfeld 132"/>
          <p:cNvSpPr txBox="1"/>
          <p:nvPr/>
        </p:nvSpPr>
        <p:spPr>
          <a:xfrm>
            <a:off x="3483560" y="5334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!A</a:t>
            </a:r>
            <a:endParaRPr lang="de-DE" dirty="0"/>
          </a:p>
        </p:txBody>
      </p:sp>
      <p:cxnSp>
        <p:nvCxnSpPr>
          <p:cNvPr id="134" name="Gerade Verbindung 133"/>
          <p:cNvCxnSpPr/>
          <p:nvPr/>
        </p:nvCxnSpPr>
        <p:spPr bwMode="auto">
          <a:xfrm flipH="1">
            <a:off x="3886200" y="601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35" name="Gruppieren 134"/>
          <p:cNvGrpSpPr/>
          <p:nvPr/>
        </p:nvGrpSpPr>
        <p:grpSpPr>
          <a:xfrm>
            <a:off x="4876800" y="5257800"/>
            <a:ext cx="533400" cy="762000"/>
            <a:chOff x="1600200" y="4419600"/>
            <a:chExt cx="533400" cy="762000"/>
          </a:xfrm>
        </p:grpSpPr>
        <p:sp>
          <p:nvSpPr>
            <p:cNvPr id="136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7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8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9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0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1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2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4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71" name="Textfeld 170"/>
          <p:cNvSpPr txBox="1"/>
          <p:nvPr/>
        </p:nvSpPr>
        <p:spPr>
          <a:xfrm>
            <a:off x="4800600" y="5334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cxnSp>
        <p:nvCxnSpPr>
          <p:cNvPr id="172" name="Gerade Verbindung 171"/>
          <p:cNvCxnSpPr/>
          <p:nvPr/>
        </p:nvCxnSpPr>
        <p:spPr bwMode="auto">
          <a:xfrm flipH="1">
            <a:off x="5181600" y="601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3" name="Gerade Verbindung 172"/>
          <p:cNvCxnSpPr/>
          <p:nvPr/>
        </p:nvCxnSpPr>
        <p:spPr bwMode="auto">
          <a:xfrm>
            <a:off x="4114800" y="4495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>
            <a:stCxn id="141" idx="1"/>
          </p:cNvCxnSpPr>
          <p:nvPr/>
        </p:nvCxnSpPr>
        <p:spPr bwMode="auto">
          <a:xfrm flipH="1" flipV="1">
            <a:off x="5410200" y="4495800"/>
            <a:ext cx="1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969653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441450"/>
          </a:xfrm>
        </p:spPr>
        <p:txBody>
          <a:bodyPr/>
          <a:lstStyle/>
          <a:p>
            <a:r>
              <a:rPr lang="de-DE" dirty="0"/>
              <a:t>Oft kann man die logische Funktion </a:t>
            </a:r>
            <a:r>
              <a:rPr lang="de-DE" dirty="0" smtClean="0"/>
              <a:t>vereinfachen</a:t>
            </a:r>
          </a:p>
          <a:p>
            <a:r>
              <a:rPr lang="de-DE" dirty="0"/>
              <a:t>CMOS </a:t>
            </a:r>
            <a:r>
              <a:rPr lang="de-DE" dirty="0" smtClean="0"/>
              <a:t>NOR</a:t>
            </a:r>
          </a:p>
          <a:p>
            <a:r>
              <a:rPr lang="de-DE" dirty="0" smtClean="0"/>
              <a:t>PMOS </a:t>
            </a:r>
            <a:r>
              <a:rPr lang="de-DE" dirty="0"/>
              <a:t>Netzwerk leitet für die Eingangskombination </a:t>
            </a:r>
            <a:r>
              <a:rPr lang="de-DE" dirty="0" smtClean="0"/>
              <a:t>00 – Reihenschaltung</a:t>
            </a:r>
          </a:p>
          <a:p>
            <a:r>
              <a:rPr lang="de-DE" dirty="0" smtClean="0"/>
              <a:t>NMOS </a:t>
            </a:r>
            <a:r>
              <a:rPr lang="de-DE" dirty="0"/>
              <a:t>Netzwerk leitet immer außer für </a:t>
            </a:r>
            <a:r>
              <a:rPr lang="de-DE" dirty="0" smtClean="0"/>
              <a:t>00 – Parallelschaltung.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17</a:t>
            </a:fld>
            <a:endParaRPr lang="de-DE" altLang="de-DE"/>
          </a:p>
        </p:txBody>
      </p:sp>
      <p:graphicFrame>
        <p:nvGraphicFramePr>
          <p:cNvPr id="71" name="Tabelle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527418"/>
              </p:ext>
            </p:extLst>
          </p:nvPr>
        </p:nvGraphicFramePr>
        <p:xfrm>
          <a:off x="712190" y="4064000"/>
          <a:ext cx="1143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2" name="Textfeld 71"/>
          <p:cNvSpPr txBox="1"/>
          <p:nvPr/>
        </p:nvSpPr>
        <p:spPr>
          <a:xfrm>
            <a:off x="712193" y="38100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NOR</a:t>
            </a:r>
            <a:endParaRPr lang="de-DE" dirty="0"/>
          </a:p>
        </p:txBody>
      </p:sp>
      <p:grpSp>
        <p:nvGrpSpPr>
          <p:cNvPr id="86" name="Gruppieren 85"/>
          <p:cNvGrpSpPr/>
          <p:nvPr/>
        </p:nvGrpSpPr>
        <p:grpSpPr>
          <a:xfrm>
            <a:off x="3581400" y="2971800"/>
            <a:ext cx="533400" cy="762000"/>
            <a:chOff x="1600200" y="4419600"/>
            <a:chExt cx="533400" cy="762000"/>
          </a:xfrm>
        </p:grpSpPr>
        <p:sp>
          <p:nvSpPr>
            <p:cNvPr id="87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8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9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0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1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2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3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94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6" name="Textfeld 5"/>
          <p:cNvSpPr txBox="1"/>
          <p:nvPr/>
        </p:nvSpPr>
        <p:spPr>
          <a:xfrm>
            <a:off x="3505200" y="3048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3505200" y="3810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cxnSp>
        <p:nvCxnSpPr>
          <p:cNvPr id="8" name="Gerade Verbindung 7"/>
          <p:cNvCxnSpPr/>
          <p:nvPr/>
        </p:nvCxnSpPr>
        <p:spPr bwMode="auto">
          <a:xfrm flipH="1">
            <a:off x="3886200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22" name="Gruppieren 121"/>
          <p:cNvGrpSpPr/>
          <p:nvPr/>
        </p:nvGrpSpPr>
        <p:grpSpPr>
          <a:xfrm>
            <a:off x="3581400" y="2971800"/>
            <a:ext cx="533400" cy="762000"/>
            <a:chOff x="1524000" y="3048000"/>
            <a:chExt cx="533400" cy="762000"/>
          </a:xfrm>
        </p:grpSpPr>
        <p:grpSp>
          <p:nvGrpSpPr>
            <p:cNvPr id="123" name="Gruppieren 122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25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6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7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8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9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30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49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50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24" name="Ellipse 123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51" name="Gruppieren 150"/>
          <p:cNvGrpSpPr/>
          <p:nvPr/>
        </p:nvGrpSpPr>
        <p:grpSpPr>
          <a:xfrm>
            <a:off x="3581400" y="3733800"/>
            <a:ext cx="533400" cy="762000"/>
            <a:chOff x="1524000" y="3048000"/>
            <a:chExt cx="533400" cy="762000"/>
          </a:xfrm>
        </p:grpSpPr>
        <p:grpSp>
          <p:nvGrpSpPr>
            <p:cNvPr id="152" name="Gruppieren 151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54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5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6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7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0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1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2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63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53" name="Ellipse 152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99" name="Gruppieren 98"/>
          <p:cNvGrpSpPr/>
          <p:nvPr/>
        </p:nvGrpSpPr>
        <p:grpSpPr>
          <a:xfrm>
            <a:off x="3581400" y="4495800"/>
            <a:ext cx="533400" cy="762000"/>
            <a:chOff x="1600200" y="4419600"/>
            <a:chExt cx="533400" cy="762000"/>
          </a:xfrm>
        </p:grpSpPr>
        <p:sp>
          <p:nvSpPr>
            <p:cNvPr id="100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1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2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3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4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5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6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31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32" name="Textfeld 131"/>
          <p:cNvSpPr txBox="1"/>
          <p:nvPr/>
        </p:nvSpPr>
        <p:spPr>
          <a:xfrm>
            <a:off x="3505200" y="4572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grpSp>
        <p:nvGrpSpPr>
          <p:cNvPr id="135" name="Gruppieren 134"/>
          <p:cNvGrpSpPr/>
          <p:nvPr/>
        </p:nvGrpSpPr>
        <p:grpSpPr>
          <a:xfrm>
            <a:off x="4876800" y="4495800"/>
            <a:ext cx="533400" cy="762000"/>
            <a:chOff x="1600200" y="4419600"/>
            <a:chExt cx="533400" cy="762000"/>
          </a:xfrm>
        </p:grpSpPr>
        <p:sp>
          <p:nvSpPr>
            <p:cNvPr id="136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7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8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9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0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1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2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4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71" name="Textfeld 170"/>
          <p:cNvSpPr txBox="1"/>
          <p:nvPr/>
        </p:nvSpPr>
        <p:spPr>
          <a:xfrm>
            <a:off x="4800600" y="4572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cxnSp>
        <p:nvCxnSpPr>
          <p:cNvPr id="172" name="Gerade Verbindung 171"/>
          <p:cNvCxnSpPr/>
          <p:nvPr/>
        </p:nvCxnSpPr>
        <p:spPr bwMode="auto">
          <a:xfrm flipH="1">
            <a:off x="5181600" y="5257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3" name="Gerade Verbindung 172"/>
          <p:cNvCxnSpPr/>
          <p:nvPr/>
        </p:nvCxnSpPr>
        <p:spPr bwMode="auto">
          <a:xfrm>
            <a:off x="4114800" y="4495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mit Pfeil 4"/>
          <p:cNvCxnSpPr/>
          <p:nvPr/>
        </p:nvCxnSpPr>
        <p:spPr bwMode="auto">
          <a:xfrm>
            <a:off x="2133600" y="5105400"/>
            <a:ext cx="990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 flipH="1">
            <a:off x="3886200" y="5257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95045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441450"/>
          </a:xfrm>
        </p:spPr>
        <p:txBody>
          <a:bodyPr/>
          <a:lstStyle/>
          <a:p>
            <a:r>
              <a:rPr lang="de-DE" dirty="0" smtClean="0"/>
              <a:t>CMOS NAND</a:t>
            </a:r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18</a:t>
            </a:fld>
            <a:endParaRPr lang="de-DE" altLang="de-DE"/>
          </a:p>
        </p:txBody>
      </p:sp>
      <p:graphicFrame>
        <p:nvGraphicFramePr>
          <p:cNvPr id="71" name="Tabelle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7428217"/>
              </p:ext>
            </p:extLst>
          </p:nvPr>
        </p:nvGraphicFramePr>
        <p:xfrm>
          <a:off x="712190" y="4064000"/>
          <a:ext cx="1143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2" name="Textfeld 71"/>
          <p:cNvSpPr txBox="1"/>
          <p:nvPr/>
        </p:nvSpPr>
        <p:spPr>
          <a:xfrm>
            <a:off x="665706" y="3810000"/>
            <a:ext cx="6190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NAND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4800600" y="3810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3505200" y="3810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cxnSp>
        <p:nvCxnSpPr>
          <p:cNvPr id="8" name="Gerade Verbindung 7"/>
          <p:cNvCxnSpPr/>
          <p:nvPr/>
        </p:nvCxnSpPr>
        <p:spPr bwMode="auto">
          <a:xfrm flipH="1">
            <a:off x="5181600" y="3733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22" name="Gruppieren 121"/>
          <p:cNvGrpSpPr/>
          <p:nvPr/>
        </p:nvGrpSpPr>
        <p:grpSpPr>
          <a:xfrm>
            <a:off x="4876800" y="3733800"/>
            <a:ext cx="533400" cy="762000"/>
            <a:chOff x="1524000" y="3048000"/>
            <a:chExt cx="533400" cy="762000"/>
          </a:xfrm>
        </p:grpSpPr>
        <p:grpSp>
          <p:nvGrpSpPr>
            <p:cNvPr id="123" name="Gruppieren 122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25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6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7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8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9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30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49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50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24" name="Ellipse 123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51" name="Gruppieren 150"/>
          <p:cNvGrpSpPr/>
          <p:nvPr/>
        </p:nvGrpSpPr>
        <p:grpSpPr>
          <a:xfrm>
            <a:off x="3581400" y="3733800"/>
            <a:ext cx="533400" cy="762000"/>
            <a:chOff x="1524000" y="3048000"/>
            <a:chExt cx="533400" cy="762000"/>
          </a:xfrm>
        </p:grpSpPr>
        <p:grpSp>
          <p:nvGrpSpPr>
            <p:cNvPr id="152" name="Gruppieren 151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54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5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6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7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0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1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2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63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53" name="Ellipse 152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99" name="Gruppieren 98"/>
          <p:cNvGrpSpPr/>
          <p:nvPr/>
        </p:nvGrpSpPr>
        <p:grpSpPr>
          <a:xfrm>
            <a:off x="3581400" y="4495800"/>
            <a:ext cx="533400" cy="762000"/>
            <a:chOff x="1600200" y="4419600"/>
            <a:chExt cx="533400" cy="762000"/>
          </a:xfrm>
        </p:grpSpPr>
        <p:sp>
          <p:nvSpPr>
            <p:cNvPr id="100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1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2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3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4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5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6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31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32" name="Textfeld 131"/>
          <p:cNvSpPr txBox="1"/>
          <p:nvPr/>
        </p:nvSpPr>
        <p:spPr>
          <a:xfrm>
            <a:off x="3505200" y="4572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grpSp>
        <p:nvGrpSpPr>
          <p:cNvPr id="135" name="Gruppieren 134"/>
          <p:cNvGrpSpPr/>
          <p:nvPr/>
        </p:nvGrpSpPr>
        <p:grpSpPr>
          <a:xfrm>
            <a:off x="3581400" y="5257800"/>
            <a:ext cx="533400" cy="762000"/>
            <a:chOff x="1600200" y="4419600"/>
            <a:chExt cx="533400" cy="762000"/>
          </a:xfrm>
        </p:grpSpPr>
        <p:sp>
          <p:nvSpPr>
            <p:cNvPr id="136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7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8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9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0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1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2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4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71" name="Textfeld 170"/>
          <p:cNvSpPr txBox="1"/>
          <p:nvPr/>
        </p:nvSpPr>
        <p:spPr>
          <a:xfrm>
            <a:off x="3505200" y="5334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cxnSp>
        <p:nvCxnSpPr>
          <p:cNvPr id="172" name="Gerade Verbindung 171"/>
          <p:cNvCxnSpPr/>
          <p:nvPr/>
        </p:nvCxnSpPr>
        <p:spPr bwMode="auto">
          <a:xfrm flipH="1">
            <a:off x="3886200" y="601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3" name="Gerade Verbindung 172"/>
          <p:cNvCxnSpPr/>
          <p:nvPr/>
        </p:nvCxnSpPr>
        <p:spPr bwMode="auto">
          <a:xfrm>
            <a:off x="4114800" y="4495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mit Pfeil 4"/>
          <p:cNvCxnSpPr/>
          <p:nvPr/>
        </p:nvCxnSpPr>
        <p:spPr bwMode="auto">
          <a:xfrm>
            <a:off x="2133600" y="5105400"/>
            <a:ext cx="990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 flipH="1">
            <a:off x="5410200" y="4495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 flipH="1">
            <a:off x="3886200" y="3733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621984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r>
              <a:rPr lang="de-DE" dirty="0"/>
              <a:t>Es ist leicht die NAND und NOR auf mehr als 2 Eingänge zu </a:t>
            </a:r>
            <a:r>
              <a:rPr lang="de-DE" dirty="0" smtClean="0"/>
              <a:t>erweitern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19</a:t>
            </a:fld>
            <a:endParaRPr lang="de-DE" altLang="de-DE"/>
          </a:p>
        </p:txBody>
      </p:sp>
      <p:sp>
        <p:nvSpPr>
          <p:cNvPr id="6" name="Textfeld 5"/>
          <p:cNvSpPr txBox="1"/>
          <p:nvPr/>
        </p:nvSpPr>
        <p:spPr>
          <a:xfrm>
            <a:off x="6282121" y="3048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X2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4986721" y="3048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cxnSp>
        <p:nvCxnSpPr>
          <p:cNvPr id="8" name="Gerade Verbindung 7"/>
          <p:cNvCxnSpPr/>
          <p:nvPr/>
        </p:nvCxnSpPr>
        <p:spPr bwMode="auto">
          <a:xfrm flipH="1">
            <a:off x="6705600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22" name="Gruppieren 121"/>
          <p:cNvGrpSpPr/>
          <p:nvPr/>
        </p:nvGrpSpPr>
        <p:grpSpPr>
          <a:xfrm>
            <a:off x="6400800" y="2971800"/>
            <a:ext cx="533400" cy="762000"/>
            <a:chOff x="1524000" y="3048000"/>
            <a:chExt cx="533400" cy="762000"/>
          </a:xfrm>
        </p:grpSpPr>
        <p:grpSp>
          <p:nvGrpSpPr>
            <p:cNvPr id="123" name="Gruppieren 122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25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6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7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8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9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30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49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50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24" name="Ellipse 123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51" name="Gruppieren 150"/>
          <p:cNvGrpSpPr/>
          <p:nvPr/>
        </p:nvGrpSpPr>
        <p:grpSpPr>
          <a:xfrm>
            <a:off x="5105400" y="2971800"/>
            <a:ext cx="533400" cy="762000"/>
            <a:chOff x="1524000" y="3048000"/>
            <a:chExt cx="533400" cy="762000"/>
          </a:xfrm>
        </p:grpSpPr>
        <p:grpSp>
          <p:nvGrpSpPr>
            <p:cNvPr id="152" name="Gruppieren 151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54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5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6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7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0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1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62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63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53" name="Ellipse 152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99" name="Gruppieren 98"/>
          <p:cNvGrpSpPr/>
          <p:nvPr/>
        </p:nvGrpSpPr>
        <p:grpSpPr>
          <a:xfrm>
            <a:off x="5105400" y="4495800"/>
            <a:ext cx="533400" cy="762000"/>
            <a:chOff x="1600200" y="4419600"/>
            <a:chExt cx="533400" cy="762000"/>
          </a:xfrm>
        </p:grpSpPr>
        <p:sp>
          <p:nvSpPr>
            <p:cNvPr id="100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1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2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3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4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5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6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31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32" name="Textfeld 131"/>
          <p:cNvSpPr txBox="1"/>
          <p:nvPr/>
        </p:nvSpPr>
        <p:spPr>
          <a:xfrm>
            <a:off x="4986721" y="4572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X2</a:t>
            </a:r>
            <a:endParaRPr lang="de-DE" dirty="0"/>
          </a:p>
        </p:txBody>
      </p:sp>
      <p:grpSp>
        <p:nvGrpSpPr>
          <p:cNvPr id="135" name="Gruppieren 134"/>
          <p:cNvGrpSpPr/>
          <p:nvPr/>
        </p:nvGrpSpPr>
        <p:grpSpPr>
          <a:xfrm>
            <a:off x="5105400" y="5257800"/>
            <a:ext cx="533400" cy="762000"/>
            <a:chOff x="1600200" y="4419600"/>
            <a:chExt cx="533400" cy="762000"/>
          </a:xfrm>
        </p:grpSpPr>
        <p:sp>
          <p:nvSpPr>
            <p:cNvPr id="136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7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8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9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0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1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2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4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71" name="Textfeld 170"/>
          <p:cNvSpPr txBox="1"/>
          <p:nvPr/>
        </p:nvSpPr>
        <p:spPr>
          <a:xfrm>
            <a:off x="4986721" y="5334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cxnSp>
        <p:nvCxnSpPr>
          <p:cNvPr id="172" name="Gerade Verbindung 171"/>
          <p:cNvCxnSpPr/>
          <p:nvPr/>
        </p:nvCxnSpPr>
        <p:spPr bwMode="auto">
          <a:xfrm flipH="1">
            <a:off x="5410200" y="601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3" name="Gerade Verbindung 172"/>
          <p:cNvCxnSpPr/>
          <p:nvPr/>
        </p:nvCxnSpPr>
        <p:spPr bwMode="auto">
          <a:xfrm>
            <a:off x="5638800" y="3733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 flipH="1">
            <a:off x="6934200" y="3733800"/>
            <a:ext cx="1600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 flipH="1">
            <a:off x="5410200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7" name="Gruppieren 56"/>
          <p:cNvGrpSpPr/>
          <p:nvPr/>
        </p:nvGrpSpPr>
        <p:grpSpPr>
          <a:xfrm>
            <a:off x="5105400" y="3733800"/>
            <a:ext cx="533400" cy="762000"/>
            <a:chOff x="1600200" y="4419600"/>
            <a:chExt cx="533400" cy="762000"/>
          </a:xfrm>
        </p:grpSpPr>
        <p:sp>
          <p:nvSpPr>
            <p:cNvPr id="58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9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0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1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2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3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4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66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67" name="Textfeld 66"/>
          <p:cNvSpPr txBox="1"/>
          <p:nvPr/>
        </p:nvSpPr>
        <p:spPr>
          <a:xfrm>
            <a:off x="4986721" y="3810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X3</a:t>
            </a:r>
            <a:endParaRPr lang="de-DE" dirty="0"/>
          </a:p>
        </p:txBody>
      </p:sp>
      <p:sp>
        <p:nvSpPr>
          <p:cNvPr id="68" name="Textfeld 67"/>
          <p:cNvSpPr txBox="1"/>
          <p:nvPr/>
        </p:nvSpPr>
        <p:spPr>
          <a:xfrm>
            <a:off x="7501321" y="3048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X3</a:t>
            </a:r>
            <a:endParaRPr lang="de-DE" dirty="0"/>
          </a:p>
        </p:txBody>
      </p:sp>
      <p:cxnSp>
        <p:nvCxnSpPr>
          <p:cNvPr id="69" name="Gerade Verbindung 68"/>
          <p:cNvCxnSpPr/>
          <p:nvPr/>
        </p:nvCxnSpPr>
        <p:spPr bwMode="auto">
          <a:xfrm flipH="1">
            <a:off x="7924800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0" name="Gruppieren 69"/>
          <p:cNvGrpSpPr/>
          <p:nvPr/>
        </p:nvGrpSpPr>
        <p:grpSpPr>
          <a:xfrm>
            <a:off x="7620000" y="2971800"/>
            <a:ext cx="533400" cy="762000"/>
            <a:chOff x="1524000" y="3048000"/>
            <a:chExt cx="533400" cy="762000"/>
          </a:xfrm>
        </p:grpSpPr>
        <p:grpSp>
          <p:nvGrpSpPr>
            <p:cNvPr id="73" name="Gruppieren 72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75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77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78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79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0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1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2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83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74" name="Ellipse 73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84" name="Gerade Verbindung 83"/>
          <p:cNvCxnSpPr/>
          <p:nvPr/>
        </p:nvCxnSpPr>
        <p:spPr bwMode="auto">
          <a:xfrm flipH="1">
            <a:off x="8153400" y="3733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" name="Textfeld 84"/>
          <p:cNvSpPr txBox="1"/>
          <p:nvPr/>
        </p:nvSpPr>
        <p:spPr>
          <a:xfrm>
            <a:off x="1828800" y="5666601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X2</a:t>
            </a:r>
            <a:endParaRPr lang="de-DE" dirty="0"/>
          </a:p>
        </p:txBody>
      </p:sp>
      <p:sp>
        <p:nvSpPr>
          <p:cNvPr id="86" name="Textfeld 85"/>
          <p:cNvSpPr txBox="1"/>
          <p:nvPr/>
        </p:nvSpPr>
        <p:spPr>
          <a:xfrm>
            <a:off x="533400" y="5666601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cxnSp>
        <p:nvCxnSpPr>
          <p:cNvPr id="87" name="Gerade Verbindung 86"/>
          <p:cNvCxnSpPr/>
          <p:nvPr/>
        </p:nvCxnSpPr>
        <p:spPr bwMode="auto">
          <a:xfrm flipH="1" flipV="1">
            <a:off x="2252279" y="601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9" name="Gruppieren 88"/>
          <p:cNvGrpSpPr/>
          <p:nvPr/>
        </p:nvGrpSpPr>
        <p:grpSpPr>
          <a:xfrm>
            <a:off x="1947479" y="5257800"/>
            <a:ext cx="533400" cy="762000"/>
            <a:chOff x="1600200" y="4419600"/>
            <a:chExt cx="533400" cy="762000"/>
          </a:xfrm>
        </p:grpSpPr>
        <p:sp>
          <p:nvSpPr>
            <p:cNvPr id="91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2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3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4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07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09" name="Gruppieren 108"/>
          <p:cNvGrpSpPr/>
          <p:nvPr/>
        </p:nvGrpSpPr>
        <p:grpSpPr>
          <a:xfrm>
            <a:off x="652079" y="5257800"/>
            <a:ext cx="533400" cy="762000"/>
            <a:chOff x="1600200" y="4419600"/>
            <a:chExt cx="533400" cy="762000"/>
          </a:xfrm>
        </p:grpSpPr>
        <p:sp>
          <p:nvSpPr>
            <p:cNvPr id="111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2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3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4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5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6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7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18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19" name="Gruppieren 118"/>
          <p:cNvGrpSpPr/>
          <p:nvPr/>
        </p:nvGrpSpPr>
        <p:grpSpPr>
          <a:xfrm flipV="1">
            <a:off x="652079" y="3733800"/>
            <a:ext cx="533400" cy="762000"/>
            <a:chOff x="1600200" y="4419600"/>
            <a:chExt cx="533400" cy="762000"/>
          </a:xfrm>
        </p:grpSpPr>
        <p:sp>
          <p:nvSpPr>
            <p:cNvPr id="120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21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3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34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4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5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46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47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48" name="Textfeld 147"/>
          <p:cNvSpPr txBox="1"/>
          <p:nvPr/>
        </p:nvSpPr>
        <p:spPr>
          <a:xfrm>
            <a:off x="533400" y="4142601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X2</a:t>
            </a:r>
            <a:endParaRPr lang="de-DE" dirty="0"/>
          </a:p>
        </p:txBody>
      </p:sp>
      <p:grpSp>
        <p:nvGrpSpPr>
          <p:cNvPr id="158" name="Gruppieren 157"/>
          <p:cNvGrpSpPr/>
          <p:nvPr/>
        </p:nvGrpSpPr>
        <p:grpSpPr>
          <a:xfrm flipV="1">
            <a:off x="652079" y="2971800"/>
            <a:ext cx="533400" cy="762000"/>
            <a:chOff x="1600200" y="4419600"/>
            <a:chExt cx="533400" cy="762000"/>
          </a:xfrm>
        </p:grpSpPr>
        <p:sp>
          <p:nvSpPr>
            <p:cNvPr id="159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4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5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6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7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8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9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70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74" name="Textfeld 173"/>
          <p:cNvSpPr txBox="1"/>
          <p:nvPr/>
        </p:nvSpPr>
        <p:spPr>
          <a:xfrm>
            <a:off x="533400" y="3380601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cxnSp>
        <p:nvCxnSpPr>
          <p:cNvPr id="175" name="Gerade Verbindung 174"/>
          <p:cNvCxnSpPr/>
          <p:nvPr/>
        </p:nvCxnSpPr>
        <p:spPr bwMode="auto">
          <a:xfrm flipH="1" flipV="1">
            <a:off x="956879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6" name="Gerade Verbindung 175"/>
          <p:cNvCxnSpPr/>
          <p:nvPr/>
        </p:nvCxnSpPr>
        <p:spPr bwMode="auto">
          <a:xfrm flipV="1">
            <a:off x="1185479" y="5257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7" name="Gerade Verbindung 176"/>
          <p:cNvCxnSpPr/>
          <p:nvPr/>
        </p:nvCxnSpPr>
        <p:spPr bwMode="auto">
          <a:xfrm flipH="1" flipV="1">
            <a:off x="2480879" y="5257800"/>
            <a:ext cx="1600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" name="Gerade Verbindung 177"/>
          <p:cNvCxnSpPr/>
          <p:nvPr/>
        </p:nvCxnSpPr>
        <p:spPr bwMode="auto">
          <a:xfrm flipH="1" flipV="1">
            <a:off x="956879" y="601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79" name="Gruppieren 178"/>
          <p:cNvGrpSpPr/>
          <p:nvPr/>
        </p:nvGrpSpPr>
        <p:grpSpPr>
          <a:xfrm flipV="1">
            <a:off x="652079" y="4495800"/>
            <a:ext cx="533400" cy="762000"/>
            <a:chOff x="1600200" y="4419600"/>
            <a:chExt cx="533400" cy="762000"/>
          </a:xfrm>
        </p:grpSpPr>
        <p:sp>
          <p:nvSpPr>
            <p:cNvPr id="180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1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2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3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4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5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86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87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88" name="Textfeld 187"/>
          <p:cNvSpPr txBox="1"/>
          <p:nvPr/>
        </p:nvSpPr>
        <p:spPr>
          <a:xfrm>
            <a:off x="533400" y="4904601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X3</a:t>
            </a:r>
            <a:endParaRPr lang="de-DE" dirty="0"/>
          </a:p>
        </p:txBody>
      </p:sp>
      <p:sp>
        <p:nvSpPr>
          <p:cNvPr id="189" name="Textfeld 188"/>
          <p:cNvSpPr txBox="1"/>
          <p:nvPr/>
        </p:nvSpPr>
        <p:spPr>
          <a:xfrm>
            <a:off x="3048000" y="5666601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X3</a:t>
            </a:r>
            <a:endParaRPr lang="de-DE" dirty="0"/>
          </a:p>
        </p:txBody>
      </p:sp>
      <p:cxnSp>
        <p:nvCxnSpPr>
          <p:cNvPr id="190" name="Gerade Verbindung 189"/>
          <p:cNvCxnSpPr/>
          <p:nvPr/>
        </p:nvCxnSpPr>
        <p:spPr bwMode="auto">
          <a:xfrm flipH="1" flipV="1">
            <a:off x="3471479" y="601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92" name="Gruppieren 191"/>
          <p:cNvGrpSpPr/>
          <p:nvPr/>
        </p:nvGrpSpPr>
        <p:grpSpPr>
          <a:xfrm>
            <a:off x="3166679" y="5257800"/>
            <a:ext cx="533400" cy="762000"/>
            <a:chOff x="1600200" y="4419600"/>
            <a:chExt cx="533400" cy="762000"/>
          </a:xfrm>
        </p:grpSpPr>
        <p:sp>
          <p:nvSpPr>
            <p:cNvPr id="194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5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6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7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8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9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0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201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202" name="Gerade Verbindung 201"/>
          <p:cNvCxnSpPr/>
          <p:nvPr/>
        </p:nvCxnSpPr>
        <p:spPr bwMode="auto">
          <a:xfrm flipH="1" flipV="1">
            <a:off x="3700079" y="5257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3" name="Ellipse 202"/>
          <p:cNvSpPr/>
          <p:nvPr/>
        </p:nvSpPr>
        <p:spPr bwMode="auto">
          <a:xfrm flipV="1">
            <a:off x="804479" y="4800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4" name="Ellipse 203"/>
          <p:cNvSpPr/>
          <p:nvPr/>
        </p:nvSpPr>
        <p:spPr bwMode="auto">
          <a:xfrm flipV="1">
            <a:off x="804479" y="4038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" name="Ellipse 204"/>
          <p:cNvSpPr/>
          <p:nvPr/>
        </p:nvSpPr>
        <p:spPr bwMode="auto">
          <a:xfrm flipV="1">
            <a:off x="804479" y="3276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07" name="Gerade Verbindung 206"/>
          <p:cNvCxnSpPr/>
          <p:nvPr/>
        </p:nvCxnSpPr>
        <p:spPr bwMode="auto">
          <a:xfrm>
            <a:off x="1905000" y="1828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8" name="Gerade Verbindung 207"/>
          <p:cNvCxnSpPr/>
          <p:nvPr/>
        </p:nvCxnSpPr>
        <p:spPr bwMode="auto">
          <a:xfrm>
            <a:off x="1905000" y="2286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1" name="Bogen 210"/>
          <p:cNvSpPr/>
          <p:nvPr/>
        </p:nvSpPr>
        <p:spPr bwMode="auto">
          <a:xfrm>
            <a:off x="2133600" y="1524000"/>
            <a:ext cx="381000" cy="1054100"/>
          </a:xfrm>
          <a:prstGeom prst="arc">
            <a:avLst>
              <a:gd name="adj1" fmla="val 16200000"/>
              <a:gd name="adj2" fmla="val 538778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2" name="Bogen 211"/>
          <p:cNvSpPr/>
          <p:nvPr/>
        </p:nvSpPr>
        <p:spPr bwMode="auto">
          <a:xfrm>
            <a:off x="2057400" y="15240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3" name="Bogen 212"/>
          <p:cNvSpPr/>
          <p:nvPr/>
        </p:nvSpPr>
        <p:spPr bwMode="auto">
          <a:xfrm flipV="1">
            <a:off x="2057400" y="10668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14" name="Gerade Verbindung 213"/>
          <p:cNvCxnSpPr>
            <a:endCxn id="211" idx="0"/>
          </p:cNvCxnSpPr>
          <p:nvPr/>
        </p:nvCxnSpPr>
        <p:spPr bwMode="auto">
          <a:xfrm flipH="1">
            <a:off x="2324100" y="15240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" name="Gerade Verbindung 214"/>
          <p:cNvCxnSpPr/>
          <p:nvPr/>
        </p:nvCxnSpPr>
        <p:spPr bwMode="auto">
          <a:xfrm flipH="1">
            <a:off x="2286000" y="25908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6" name="Ellipse 215"/>
          <p:cNvSpPr/>
          <p:nvPr/>
        </p:nvSpPr>
        <p:spPr bwMode="auto">
          <a:xfrm>
            <a:off x="3352800" y="19050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18" name="Gerade Verbindung 217"/>
          <p:cNvCxnSpPr/>
          <p:nvPr/>
        </p:nvCxnSpPr>
        <p:spPr bwMode="auto">
          <a:xfrm>
            <a:off x="5486400" y="1828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9" name="Gerade Verbindung 218"/>
          <p:cNvCxnSpPr/>
          <p:nvPr/>
        </p:nvCxnSpPr>
        <p:spPr bwMode="auto">
          <a:xfrm>
            <a:off x="5486400" y="2286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0" name="Gerade Verbindung 219"/>
          <p:cNvCxnSpPr/>
          <p:nvPr/>
        </p:nvCxnSpPr>
        <p:spPr bwMode="auto">
          <a:xfrm>
            <a:off x="6019800" y="16002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1" name="Gerade Verbindung 220"/>
          <p:cNvCxnSpPr/>
          <p:nvPr/>
        </p:nvCxnSpPr>
        <p:spPr bwMode="auto">
          <a:xfrm>
            <a:off x="6019800" y="1600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2" name="Gerade Verbindung 221"/>
          <p:cNvCxnSpPr/>
          <p:nvPr/>
        </p:nvCxnSpPr>
        <p:spPr bwMode="auto">
          <a:xfrm>
            <a:off x="6019800" y="2514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3" name="Bogen 222"/>
          <p:cNvSpPr/>
          <p:nvPr/>
        </p:nvSpPr>
        <p:spPr bwMode="auto">
          <a:xfrm flipV="1">
            <a:off x="6324600" y="16002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26" name="Gerade Verbindung 225"/>
          <p:cNvCxnSpPr/>
          <p:nvPr/>
        </p:nvCxnSpPr>
        <p:spPr bwMode="auto">
          <a:xfrm>
            <a:off x="7162800" y="205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7" name="Ellipse 226"/>
          <p:cNvSpPr/>
          <p:nvPr/>
        </p:nvSpPr>
        <p:spPr bwMode="auto">
          <a:xfrm>
            <a:off x="7162800" y="19050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28" name="Gerade Verbindung 227"/>
          <p:cNvCxnSpPr/>
          <p:nvPr/>
        </p:nvCxnSpPr>
        <p:spPr bwMode="auto">
          <a:xfrm>
            <a:off x="1905000" y="205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9" name="Gerade Verbindung 228"/>
          <p:cNvCxnSpPr/>
          <p:nvPr/>
        </p:nvCxnSpPr>
        <p:spPr bwMode="auto">
          <a:xfrm>
            <a:off x="5486400" y="205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583187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Komplexere CMOS Digitalzellen</a:t>
            </a:r>
          </a:p>
          <a:p>
            <a:r>
              <a:rPr lang="de-DE" dirty="0" smtClean="0"/>
              <a:t>NAND, NOR…</a:t>
            </a:r>
          </a:p>
          <a:p>
            <a:r>
              <a:rPr lang="de-DE" dirty="0" smtClean="0"/>
              <a:t>Multiplexer, </a:t>
            </a:r>
            <a:r>
              <a:rPr lang="de-DE" dirty="0" err="1" smtClean="0"/>
              <a:t>Dekoder</a:t>
            </a:r>
            <a:r>
              <a:rPr lang="de-DE" dirty="0" smtClean="0"/>
              <a:t>…</a:t>
            </a:r>
          </a:p>
          <a:p>
            <a:r>
              <a:rPr lang="de-DE" dirty="0" err="1" smtClean="0"/>
              <a:t>Latches</a:t>
            </a:r>
            <a:r>
              <a:rPr lang="de-DE" dirty="0" smtClean="0"/>
              <a:t>, </a:t>
            </a:r>
            <a:r>
              <a:rPr lang="de-DE" dirty="0" smtClean="0"/>
              <a:t>Flip-Flops</a:t>
            </a:r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12114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Einige Regeln</a:t>
            </a:r>
          </a:p>
          <a:p>
            <a:r>
              <a:rPr lang="de-DE" dirty="0" smtClean="0"/>
              <a:t>NMOS </a:t>
            </a:r>
            <a:r>
              <a:rPr lang="de-DE" dirty="0"/>
              <a:t>Teil </a:t>
            </a:r>
            <a:r>
              <a:rPr lang="de-DE" dirty="0" smtClean="0"/>
              <a:t>leitet für die Zeilen mit null-Ergebnis</a:t>
            </a:r>
          </a:p>
          <a:p>
            <a:r>
              <a:rPr lang="de-DE" dirty="0" smtClean="0"/>
              <a:t>PMOS </a:t>
            </a:r>
            <a:r>
              <a:rPr lang="de-DE" dirty="0"/>
              <a:t>Teil leitet für die Zeilen </a:t>
            </a:r>
            <a:r>
              <a:rPr lang="de-DE" dirty="0" smtClean="0"/>
              <a:t>mit eins-Ergebnis</a:t>
            </a:r>
          </a:p>
          <a:p>
            <a:r>
              <a:rPr lang="de-DE" dirty="0" smtClean="0"/>
              <a:t>PMOS und NMOS Teile dürfen nie gleichzeitig </a:t>
            </a:r>
            <a:r>
              <a:rPr lang="de-DE" dirty="0" smtClean="0"/>
              <a:t>leiten, sonst </a:t>
            </a:r>
            <a:r>
              <a:rPr lang="de-DE" dirty="0" smtClean="0"/>
              <a:t>hätten wir einen großen </a:t>
            </a:r>
            <a:r>
              <a:rPr lang="de-DE" dirty="0"/>
              <a:t>Querstrom und der Ausgang wäre </a:t>
            </a:r>
            <a:r>
              <a:rPr lang="de-DE" dirty="0" smtClean="0"/>
              <a:t>undefiniert</a:t>
            </a:r>
            <a:endParaRPr lang="de-DE" dirty="0"/>
          </a:p>
          <a:p>
            <a:r>
              <a:rPr lang="de-DE" dirty="0"/>
              <a:t>PMOS und NMOS Teil sollen auch nie gleichzeitig offene Verbindungen sein. In dem Fall wäre der Ausgang von </a:t>
            </a:r>
            <a:r>
              <a:rPr lang="de-DE" dirty="0" smtClean="0"/>
              <a:t>den Versorgungslinien </a:t>
            </a:r>
            <a:r>
              <a:rPr lang="de-DE" dirty="0"/>
              <a:t>getrennt. Der logische Wert wäre </a:t>
            </a:r>
            <a:r>
              <a:rPr lang="de-DE" dirty="0" smtClean="0"/>
              <a:t>undefiniert</a:t>
            </a:r>
          </a:p>
          <a:p>
            <a:r>
              <a:rPr lang="de-DE" dirty="0"/>
              <a:t>Gate mit offenem Ausgang </a:t>
            </a:r>
            <a:r>
              <a:rPr lang="de-DE" dirty="0" smtClean="0"/>
              <a:t>befindet sich im </a:t>
            </a:r>
            <a:r>
              <a:rPr lang="de-DE" dirty="0" smtClean="0"/>
              <a:t>hochohmigen </a:t>
            </a:r>
            <a:r>
              <a:rPr lang="de-DE" dirty="0" smtClean="0"/>
              <a:t>Zustand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20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00561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EXNOR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21</a:t>
            </a:fld>
            <a:endParaRPr lang="de-DE" altLang="de-DE"/>
          </a:p>
        </p:txBody>
      </p:sp>
      <p:grpSp>
        <p:nvGrpSpPr>
          <p:cNvPr id="5" name="Gruppieren 4"/>
          <p:cNvGrpSpPr/>
          <p:nvPr/>
        </p:nvGrpSpPr>
        <p:grpSpPr>
          <a:xfrm>
            <a:off x="555040" y="2971800"/>
            <a:ext cx="533400" cy="762000"/>
            <a:chOff x="1600200" y="4419600"/>
            <a:chExt cx="533400" cy="762000"/>
          </a:xfrm>
        </p:grpSpPr>
        <p:sp>
          <p:nvSpPr>
            <p:cNvPr id="6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2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4" name="Textfeld 13"/>
          <p:cNvSpPr txBox="1"/>
          <p:nvPr/>
        </p:nvSpPr>
        <p:spPr>
          <a:xfrm>
            <a:off x="478840" y="3048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478840" y="3810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cxnSp>
        <p:nvCxnSpPr>
          <p:cNvPr id="16" name="Gerade Verbindung 15"/>
          <p:cNvCxnSpPr/>
          <p:nvPr/>
        </p:nvCxnSpPr>
        <p:spPr bwMode="auto">
          <a:xfrm flipH="1">
            <a:off x="859840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7" name="Gruppieren 16"/>
          <p:cNvGrpSpPr/>
          <p:nvPr/>
        </p:nvGrpSpPr>
        <p:grpSpPr>
          <a:xfrm>
            <a:off x="1850440" y="2971800"/>
            <a:ext cx="533400" cy="762000"/>
            <a:chOff x="1600200" y="4419600"/>
            <a:chExt cx="533400" cy="762000"/>
          </a:xfrm>
        </p:grpSpPr>
        <p:sp>
          <p:nvSpPr>
            <p:cNvPr id="18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25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6" name="Textfeld 25"/>
          <p:cNvSpPr txBox="1"/>
          <p:nvPr/>
        </p:nvSpPr>
        <p:spPr>
          <a:xfrm>
            <a:off x="1752600" y="3048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!B</a:t>
            </a:r>
            <a:endParaRPr lang="de-DE" dirty="0"/>
          </a:p>
        </p:txBody>
      </p:sp>
      <p:sp>
        <p:nvSpPr>
          <p:cNvPr id="27" name="Textfeld 26"/>
          <p:cNvSpPr txBox="1"/>
          <p:nvPr/>
        </p:nvSpPr>
        <p:spPr>
          <a:xfrm>
            <a:off x="1752600" y="3810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!A</a:t>
            </a:r>
            <a:endParaRPr lang="de-DE" dirty="0"/>
          </a:p>
        </p:txBody>
      </p:sp>
      <p:cxnSp>
        <p:nvCxnSpPr>
          <p:cNvPr id="28" name="Gerade Verbindung 27"/>
          <p:cNvCxnSpPr/>
          <p:nvPr/>
        </p:nvCxnSpPr>
        <p:spPr bwMode="auto">
          <a:xfrm flipH="1">
            <a:off x="2155240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9" name="Gruppieren 28"/>
          <p:cNvGrpSpPr/>
          <p:nvPr/>
        </p:nvGrpSpPr>
        <p:grpSpPr>
          <a:xfrm>
            <a:off x="555040" y="2971800"/>
            <a:ext cx="533400" cy="762000"/>
            <a:chOff x="1524000" y="3048000"/>
            <a:chExt cx="533400" cy="762000"/>
          </a:xfrm>
        </p:grpSpPr>
        <p:grpSp>
          <p:nvGrpSpPr>
            <p:cNvPr id="30" name="Gruppieren 29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32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33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34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35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36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37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38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39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31" name="Ellipse 30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40" name="Gruppieren 39"/>
          <p:cNvGrpSpPr/>
          <p:nvPr/>
        </p:nvGrpSpPr>
        <p:grpSpPr>
          <a:xfrm>
            <a:off x="555040" y="3733800"/>
            <a:ext cx="533400" cy="762000"/>
            <a:chOff x="1524000" y="3048000"/>
            <a:chExt cx="533400" cy="762000"/>
          </a:xfrm>
        </p:grpSpPr>
        <p:grpSp>
          <p:nvGrpSpPr>
            <p:cNvPr id="41" name="Gruppieren 40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43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44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45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46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47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48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49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50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42" name="Ellipse 41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51" name="Gruppieren 50"/>
          <p:cNvGrpSpPr/>
          <p:nvPr/>
        </p:nvGrpSpPr>
        <p:grpSpPr>
          <a:xfrm>
            <a:off x="1850440" y="2971800"/>
            <a:ext cx="533400" cy="762000"/>
            <a:chOff x="1524000" y="3048000"/>
            <a:chExt cx="533400" cy="762000"/>
          </a:xfrm>
        </p:grpSpPr>
        <p:grpSp>
          <p:nvGrpSpPr>
            <p:cNvPr id="52" name="Gruppieren 51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54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55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56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57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58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59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0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61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53" name="Ellipse 52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62" name="Gruppieren 61"/>
          <p:cNvGrpSpPr/>
          <p:nvPr/>
        </p:nvGrpSpPr>
        <p:grpSpPr>
          <a:xfrm>
            <a:off x="1850440" y="3733800"/>
            <a:ext cx="533400" cy="762000"/>
            <a:chOff x="1524000" y="3048000"/>
            <a:chExt cx="533400" cy="762000"/>
          </a:xfrm>
        </p:grpSpPr>
        <p:grpSp>
          <p:nvGrpSpPr>
            <p:cNvPr id="63" name="Gruppieren 62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65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6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7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8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9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70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71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72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64" name="Ellipse 63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73" name="Gruppieren 72"/>
          <p:cNvGrpSpPr/>
          <p:nvPr/>
        </p:nvGrpSpPr>
        <p:grpSpPr>
          <a:xfrm>
            <a:off x="555040" y="5257800"/>
            <a:ext cx="533400" cy="762000"/>
            <a:chOff x="1600200" y="4419600"/>
            <a:chExt cx="533400" cy="762000"/>
          </a:xfrm>
        </p:grpSpPr>
        <p:sp>
          <p:nvSpPr>
            <p:cNvPr id="74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5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6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7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8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9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81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2" name="Gruppieren 81"/>
          <p:cNvGrpSpPr/>
          <p:nvPr/>
        </p:nvGrpSpPr>
        <p:grpSpPr>
          <a:xfrm>
            <a:off x="555040" y="4495800"/>
            <a:ext cx="533400" cy="762000"/>
            <a:chOff x="1600200" y="4419600"/>
            <a:chExt cx="533400" cy="762000"/>
          </a:xfrm>
        </p:grpSpPr>
        <p:sp>
          <p:nvSpPr>
            <p:cNvPr id="83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4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5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6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7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8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9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90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91" name="Textfeld 90"/>
          <p:cNvSpPr txBox="1"/>
          <p:nvPr/>
        </p:nvSpPr>
        <p:spPr>
          <a:xfrm>
            <a:off x="478840" y="4572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2" name="Textfeld 91"/>
          <p:cNvSpPr txBox="1"/>
          <p:nvPr/>
        </p:nvSpPr>
        <p:spPr>
          <a:xfrm>
            <a:off x="457200" y="5334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!A</a:t>
            </a:r>
            <a:endParaRPr lang="de-DE" dirty="0"/>
          </a:p>
        </p:txBody>
      </p:sp>
      <p:cxnSp>
        <p:nvCxnSpPr>
          <p:cNvPr id="93" name="Gerade Verbindung 92"/>
          <p:cNvCxnSpPr/>
          <p:nvPr/>
        </p:nvCxnSpPr>
        <p:spPr bwMode="auto">
          <a:xfrm flipH="1">
            <a:off x="859840" y="601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4" name="Gruppieren 93"/>
          <p:cNvGrpSpPr/>
          <p:nvPr/>
        </p:nvGrpSpPr>
        <p:grpSpPr>
          <a:xfrm>
            <a:off x="1850440" y="5257800"/>
            <a:ext cx="533400" cy="762000"/>
            <a:chOff x="1600200" y="4419600"/>
            <a:chExt cx="533400" cy="762000"/>
          </a:xfrm>
        </p:grpSpPr>
        <p:sp>
          <p:nvSpPr>
            <p:cNvPr id="95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6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7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8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9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0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1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02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03" name="Gruppieren 102"/>
          <p:cNvGrpSpPr/>
          <p:nvPr/>
        </p:nvGrpSpPr>
        <p:grpSpPr>
          <a:xfrm>
            <a:off x="1850440" y="4495800"/>
            <a:ext cx="533400" cy="762000"/>
            <a:chOff x="1600200" y="4419600"/>
            <a:chExt cx="533400" cy="762000"/>
          </a:xfrm>
        </p:grpSpPr>
        <p:sp>
          <p:nvSpPr>
            <p:cNvPr id="104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5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6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7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8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9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0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11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12" name="Textfeld 111"/>
          <p:cNvSpPr txBox="1"/>
          <p:nvPr/>
        </p:nvSpPr>
        <p:spPr>
          <a:xfrm>
            <a:off x="1752600" y="4572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!B</a:t>
            </a:r>
            <a:endParaRPr lang="de-DE" dirty="0"/>
          </a:p>
        </p:txBody>
      </p:sp>
      <p:sp>
        <p:nvSpPr>
          <p:cNvPr id="113" name="Textfeld 112"/>
          <p:cNvSpPr txBox="1"/>
          <p:nvPr/>
        </p:nvSpPr>
        <p:spPr>
          <a:xfrm>
            <a:off x="1774240" y="5334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cxnSp>
        <p:nvCxnSpPr>
          <p:cNvPr id="114" name="Gerade Verbindung 113"/>
          <p:cNvCxnSpPr/>
          <p:nvPr/>
        </p:nvCxnSpPr>
        <p:spPr bwMode="auto">
          <a:xfrm flipH="1">
            <a:off x="2155240" y="601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>
            <a:off x="1088440" y="4495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Gerade Verbindung 115"/>
          <p:cNvCxnSpPr/>
          <p:nvPr/>
        </p:nvCxnSpPr>
        <p:spPr bwMode="auto">
          <a:xfrm rot="10800000">
            <a:off x="2383840" y="4495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Textfeld 3"/>
          <p:cNvSpPr txBox="1"/>
          <p:nvPr/>
        </p:nvSpPr>
        <p:spPr>
          <a:xfrm>
            <a:off x="533400" y="2362200"/>
            <a:ext cx="11572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8 Transistoren</a:t>
            </a:r>
            <a:endParaRPr lang="de-DE" dirty="0"/>
          </a:p>
        </p:txBody>
      </p:sp>
      <p:sp>
        <p:nvSpPr>
          <p:cNvPr id="152" name="Textfeld 151"/>
          <p:cNvSpPr txBox="1"/>
          <p:nvPr/>
        </p:nvSpPr>
        <p:spPr>
          <a:xfrm>
            <a:off x="533400" y="2057400"/>
            <a:ext cx="8721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Variante 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69982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EXNOR</a:t>
            </a:r>
          </a:p>
          <a:p>
            <a:r>
              <a:rPr lang="de-DE" dirty="0"/>
              <a:t>Disjunktive </a:t>
            </a:r>
            <a:r>
              <a:rPr lang="de-DE" dirty="0" smtClean="0"/>
              <a:t>Normalform</a:t>
            </a:r>
          </a:p>
          <a:p>
            <a:r>
              <a:rPr lang="de-DE" dirty="0"/>
              <a:t>EXOR = </a:t>
            </a:r>
            <a:r>
              <a:rPr lang="de-DE" dirty="0" smtClean="0"/>
              <a:t>(!A </a:t>
            </a:r>
            <a:r>
              <a:rPr lang="de-DE" dirty="0"/>
              <a:t>&amp; </a:t>
            </a:r>
            <a:r>
              <a:rPr lang="de-DE" dirty="0" smtClean="0"/>
              <a:t>!B) </a:t>
            </a:r>
            <a:r>
              <a:rPr lang="de-DE" dirty="0"/>
              <a:t>| </a:t>
            </a:r>
            <a:r>
              <a:rPr lang="de-DE" dirty="0" smtClean="0"/>
              <a:t>(A </a:t>
            </a:r>
            <a:r>
              <a:rPr lang="de-DE" dirty="0"/>
              <a:t>&amp; </a:t>
            </a:r>
            <a:r>
              <a:rPr lang="de-DE" dirty="0" smtClean="0"/>
              <a:t>B)</a:t>
            </a:r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22</a:t>
            </a:fld>
            <a:endParaRPr lang="de-DE" altLang="de-DE"/>
          </a:p>
        </p:txBody>
      </p:sp>
      <p:grpSp>
        <p:nvGrpSpPr>
          <p:cNvPr id="5" name="Gruppieren 4"/>
          <p:cNvGrpSpPr/>
          <p:nvPr/>
        </p:nvGrpSpPr>
        <p:grpSpPr>
          <a:xfrm>
            <a:off x="555040" y="2971800"/>
            <a:ext cx="533400" cy="762000"/>
            <a:chOff x="1600200" y="4419600"/>
            <a:chExt cx="533400" cy="762000"/>
          </a:xfrm>
        </p:grpSpPr>
        <p:sp>
          <p:nvSpPr>
            <p:cNvPr id="6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2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4" name="Textfeld 13"/>
          <p:cNvSpPr txBox="1"/>
          <p:nvPr/>
        </p:nvSpPr>
        <p:spPr>
          <a:xfrm>
            <a:off x="478840" y="3048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478840" y="3810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cxnSp>
        <p:nvCxnSpPr>
          <p:cNvPr id="16" name="Gerade Verbindung 15"/>
          <p:cNvCxnSpPr/>
          <p:nvPr/>
        </p:nvCxnSpPr>
        <p:spPr bwMode="auto">
          <a:xfrm flipH="1">
            <a:off x="859840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7" name="Gruppieren 16"/>
          <p:cNvGrpSpPr/>
          <p:nvPr/>
        </p:nvGrpSpPr>
        <p:grpSpPr>
          <a:xfrm>
            <a:off x="1850440" y="2971800"/>
            <a:ext cx="533400" cy="762000"/>
            <a:chOff x="1600200" y="4419600"/>
            <a:chExt cx="533400" cy="762000"/>
          </a:xfrm>
        </p:grpSpPr>
        <p:sp>
          <p:nvSpPr>
            <p:cNvPr id="18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25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6" name="Textfeld 25"/>
          <p:cNvSpPr txBox="1"/>
          <p:nvPr/>
        </p:nvSpPr>
        <p:spPr>
          <a:xfrm>
            <a:off x="1752600" y="3048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!B</a:t>
            </a:r>
            <a:endParaRPr lang="de-DE" dirty="0"/>
          </a:p>
        </p:txBody>
      </p:sp>
      <p:sp>
        <p:nvSpPr>
          <p:cNvPr id="27" name="Textfeld 26"/>
          <p:cNvSpPr txBox="1"/>
          <p:nvPr/>
        </p:nvSpPr>
        <p:spPr>
          <a:xfrm>
            <a:off x="1752600" y="3810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!A</a:t>
            </a:r>
            <a:endParaRPr lang="de-DE" dirty="0"/>
          </a:p>
        </p:txBody>
      </p:sp>
      <p:cxnSp>
        <p:nvCxnSpPr>
          <p:cNvPr id="28" name="Gerade Verbindung 27"/>
          <p:cNvCxnSpPr/>
          <p:nvPr/>
        </p:nvCxnSpPr>
        <p:spPr bwMode="auto">
          <a:xfrm flipH="1">
            <a:off x="2155240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9" name="Gruppieren 28"/>
          <p:cNvGrpSpPr/>
          <p:nvPr/>
        </p:nvGrpSpPr>
        <p:grpSpPr>
          <a:xfrm>
            <a:off x="555040" y="2971800"/>
            <a:ext cx="533400" cy="762000"/>
            <a:chOff x="1524000" y="3048000"/>
            <a:chExt cx="533400" cy="762000"/>
          </a:xfrm>
        </p:grpSpPr>
        <p:grpSp>
          <p:nvGrpSpPr>
            <p:cNvPr id="30" name="Gruppieren 29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32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33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34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35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36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37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38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39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31" name="Ellipse 30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40" name="Gruppieren 39"/>
          <p:cNvGrpSpPr/>
          <p:nvPr/>
        </p:nvGrpSpPr>
        <p:grpSpPr>
          <a:xfrm>
            <a:off x="555040" y="3733800"/>
            <a:ext cx="533400" cy="762000"/>
            <a:chOff x="1524000" y="3048000"/>
            <a:chExt cx="533400" cy="762000"/>
          </a:xfrm>
        </p:grpSpPr>
        <p:grpSp>
          <p:nvGrpSpPr>
            <p:cNvPr id="41" name="Gruppieren 40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43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44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45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46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47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48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49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50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42" name="Ellipse 41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51" name="Gruppieren 50"/>
          <p:cNvGrpSpPr/>
          <p:nvPr/>
        </p:nvGrpSpPr>
        <p:grpSpPr>
          <a:xfrm>
            <a:off x="1850440" y="2971800"/>
            <a:ext cx="533400" cy="762000"/>
            <a:chOff x="1524000" y="3048000"/>
            <a:chExt cx="533400" cy="762000"/>
          </a:xfrm>
        </p:grpSpPr>
        <p:grpSp>
          <p:nvGrpSpPr>
            <p:cNvPr id="52" name="Gruppieren 51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54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55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56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57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58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59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0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61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53" name="Ellipse 52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62" name="Gruppieren 61"/>
          <p:cNvGrpSpPr/>
          <p:nvPr/>
        </p:nvGrpSpPr>
        <p:grpSpPr>
          <a:xfrm>
            <a:off x="1850440" y="3733800"/>
            <a:ext cx="533400" cy="762000"/>
            <a:chOff x="1524000" y="3048000"/>
            <a:chExt cx="533400" cy="762000"/>
          </a:xfrm>
        </p:grpSpPr>
        <p:grpSp>
          <p:nvGrpSpPr>
            <p:cNvPr id="63" name="Gruppieren 62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65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6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7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8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9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70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71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72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64" name="Ellipse 63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73" name="Gruppieren 72"/>
          <p:cNvGrpSpPr/>
          <p:nvPr/>
        </p:nvGrpSpPr>
        <p:grpSpPr>
          <a:xfrm>
            <a:off x="555040" y="5257800"/>
            <a:ext cx="533400" cy="762000"/>
            <a:chOff x="1600200" y="4419600"/>
            <a:chExt cx="533400" cy="762000"/>
          </a:xfrm>
        </p:grpSpPr>
        <p:sp>
          <p:nvSpPr>
            <p:cNvPr id="74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5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6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7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8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9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81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2" name="Gruppieren 81"/>
          <p:cNvGrpSpPr/>
          <p:nvPr/>
        </p:nvGrpSpPr>
        <p:grpSpPr>
          <a:xfrm>
            <a:off x="555040" y="4495800"/>
            <a:ext cx="533400" cy="762000"/>
            <a:chOff x="1600200" y="4419600"/>
            <a:chExt cx="533400" cy="762000"/>
          </a:xfrm>
        </p:grpSpPr>
        <p:sp>
          <p:nvSpPr>
            <p:cNvPr id="83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4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5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6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7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8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9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90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91" name="Textfeld 90"/>
          <p:cNvSpPr txBox="1"/>
          <p:nvPr/>
        </p:nvSpPr>
        <p:spPr>
          <a:xfrm>
            <a:off x="478840" y="4572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92" name="Textfeld 91"/>
          <p:cNvSpPr txBox="1"/>
          <p:nvPr/>
        </p:nvSpPr>
        <p:spPr>
          <a:xfrm>
            <a:off x="457200" y="5334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!A</a:t>
            </a:r>
            <a:endParaRPr lang="de-DE" dirty="0"/>
          </a:p>
        </p:txBody>
      </p:sp>
      <p:cxnSp>
        <p:nvCxnSpPr>
          <p:cNvPr id="93" name="Gerade Verbindung 92"/>
          <p:cNvCxnSpPr/>
          <p:nvPr/>
        </p:nvCxnSpPr>
        <p:spPr bwMode="auto">
          <a:xfrm flipH="1">
            <a:off x="859840" y="601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4" name="Gruppieren 93"/>
          <p:cNvGrpSpPr/>
          <p:nvPr/>
        </p:nvGrpSpPr>
        <p:grpSpPr>
          <a:xfrm>
            <a:off x="1850440" y="5257800"/>
            <a:ext cx="533400" cy="762000"/>
            <a:chOff x="1600200" y="4419600"/>
            <a:chExt cx="533400" cy="762000"/>
          </a:xfrm>
        </p:grpSpPr>
        <p:sp>
          <p:nvSpPr>
            <p:cNvPr id="95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6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7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8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9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0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1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02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03" name="Gruppieren 102"/>
          <p:cNvGrpSpPr/>
          <p:nvPr/>
        </p:nvGrpSpPr>
        <p:grpSpPr>
          <a:xfrm>
            <a:off x="1850440" y="4495800"/>
            <a:ext cx="533400" cy="762000"/>
            <a:chOff x="1600200" y="4419600"/>
            <a:chExt cx="533400" cy="762000"/>
          </a:xfrm>
        </p:grpSpPr>
        <p:sp>
          <p:nvSpPr>
            <p:cNvPr id="104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5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6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7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8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9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0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11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12" name="Textfeld 111"/>
          <p:cNvSpPr txBox="1"/>
          <p:nvPr/>
        </p:nvSpPr>
        <p:spPr>
          <a:xfrm>
            <a:off x="1752600" y="4572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!B</a:t>
            </a:r>
            <a:endParaRPr lang="de-DE" dirty="0"/>
          </a:p>
        </p:txBody>
      </p:sp>
      <p:sp>
        <p:nvSpPr>
          <p:cNvPr id="113" name="Textfeld 112"/>
          <p:cNvSpPr txBox="1"/>
          <p:nvPr/>
        </p:nvSpPr>
        <p:spPr>
          <a:xfrm>
            <a:off x="1774240" y="5334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cxnSp>
        <p:nvCxnSpPr>
          <p:cNvPr id="114" name="Gerade Verbindung 113"/>
          <p:cNvCxnSpPr/>
          <p:nvPr/>
        </p:nvCxnSpPr>
        <p:spPr bwMode="auto">
          <a:xfrm flipH="1">
            <a:off x="2155240" y="6019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>
            <a:off x="1088440" y="4495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Gerade Verbindung 115"/>
          <p:cNvCxnSpPr/>
          <p:nvPr/>
        </p:nvCxnSpPr>
        <p:spPr bwMode="auto">
          <a:xfrm rot="10800000">
            <a:off x="2383840" y="4495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Textfeld 3"/>
          <p:cNvSpPr txBox="1"/>
          <p:nvPr/>
        </p:nvSpPr>
        <p:spPr>
          <a:xfrm>
            <a:off x="533400" y="2362200"/>
            <a:ext cx="11572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8 Transistoren</a:t>
            </a:r>
            <a:endParaRPr lang="de-DE" dirty="0"/>
          </a:p>
        </p:txBody>
      </p:sp>
      <p:cxnSp>
        <p:nvCxnSpPr>
          <p:cNvPr id="118" name="Gerade Verbindung 117"/>
          <p:cNvCxnSpPr/>
          <p:nvPr/>
        </p:nvCxnSpPr>
        <p:spPr bwMode="auto">
          <a:xfrm>
            <a:off x="4343400" y="3810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>
            <a:off x="4876800" y="31242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Gerade Verbindung 119"/>
          <p:cNvCxnSpPr/>
          <p:nvPr/>
        </p:nvCxnSpPr>
        <p:spPr bwMode="auto">
          <a:xfrm>
            <a:off x="4876800" y="3124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>
            <a:off x="4876800" y="4038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2" name="Bogen 121"/>
          <p:cNvSpPr/>
          <p:nvPr/>
        </p:nvSpPr>
        <p:spPr bwMode="auto">
          <a:xfrm flipV="1">
            <a:off x="5181600" y="31242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3" name="Gerade Verbindung 122"/>
          <p:cNvCxnSpPr/>
          <p:nvPr/>
        </p:nvCxnSpPr>
        <p:spPr bwMode="auto">
          <a:xfrm>
            <a:off x="4343400" y="3352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4" name="Textfeld 123"/>
          <p:cNvSpPr txBox="1"/>
          <p:nvPr/>
        </p:nvSpPr>
        <p:spPr>
          <a:xfrm>
            <a:off x="4419600" y="3048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cxnSp>
        <p:nvCxnSpPr>
          <p:cNvPr id="125" name="Gerade Verbindung 124"/>
          <p:cNvCxnSpPr/>
          <p:nvPr/>
        </p:nvCxnSpPr>
        <p:spPr bwMode="auto">
          <a:xfrm>
            <a:off x="4343400" y="5181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>
            <a:off x="4876800" y="44958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Gerade Verbindung 126"/>
          <p:cNvCxnSpPr/>
          <p:nvPr/>
        </p:nvCxnSpPr>
        <p:spPr bwMode="auto">
          <a:xfrm>
            <a:off x="4876800" y="4495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8" name="Bogen 127"/>
          <p:cNvSpPr/>
          <p:nvPr/>
        </p:nvSpPr>
        <p:spPr bwMode="auto">
          <a:xfrm flipV="1">
            <a:off x="5181600" y="44958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9" name="Gerade Verbindung 128"/>
          <p:cNvCxnSpPr/>
          <p:nvPr/>
        </p:nvCxnSpPr>
        <p:spPr bwMode="auto">
          <a:xfrm>
            <a:off x="4038600" y="5181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0" name="Ellipse 129"/>
          <p:cNvSpPr/>
          <p:nvPr/>
        </p:nvSpPr>
        <p:spPr bwMode="auto">
          <a:xfrm>
            <a:off x="4572000" y="5029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1" name="Gerade Verbindung 130"/>
          <p:cNvCxnSpPr/>
          <p:nvPr/>
        </p:nvCxnSpPr>
        <p:spPr bwMode="auto">
          <a:xfrm>
            <a:off x="4038600" y="4724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2" name="Textfeld 131"/>
          <p:cNvSpPr txBox="1"/>
          <p:nvPr/>
        </p:nvSpPr>
        <p:spPr>
          <a:xfrm>
            <a:off x="4114800" y="4419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33" name="Textfeld 132"/>
          <p:cNvSpPr txBox="1"/>
          <p:nvPr/>
        </p:nvSpPr>
        <p:spPr>
          <a:xfrm>
            <a:off x="4114800" y="4876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34" name="Ellipse 133"/>
          <p:cNvSpPr/>
          <p:nvPr/>
        </p:nvSpPr>
        <p:spPr bwMode="auto">
          <a:xfrm>
            <a:off x="4572000" y="45720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5" name="Textfeld 134"/>
          <p:cNvSpPr txBox="1"/>
          <p:nvPr/>
        </p:nvSpPr>
        <p:spPr>
          <a:xfrm>
            <a:off x="4419600" y="3499105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cxnSp>
        <p:nvCxnSpPr>
          <p:cNvPr id="136" name="Gerade Verbindung 135"/>
          <p:cNvCxnSpPr/>
          <p:nvPr/>
        </p:nvCxnSpPr>
        <p:spPr bwMode="auto">
          <a:xfrm>
            <a:off x="6019800" y="357530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Gerade Verbindung 136"/>
          <p:cNvCxnSpPr/>
          <p:nvPr/>
        </p:nvCxnSpPr>
        <p:spPr bwMode="auto">
          <a:xfrm>
            <a:off x="6019800" y="4953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8" name="Gerade Verbindung 137"/>
          <p:cNvCxnSpPr/>
          <p:nvPr/>
        </p:nvCxnSpPr>
        <p:spPr bwMode="auto">
          <a:xfrm>
            <a:off x="6553200" y="3581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Gerade Verbindung 138"/>
          <p:cNvCxnSpPr/>
          <p:nvPr/>
        </p:nvCxnSpPr>
        <p:spPr bwMode="auto">
          <a:xfrm>
            <a:off x="6553200" y="4038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Gerade Verbindung 139"/>
          <p:cNvCxnSpPr/>
          <p:nvPr/>
        </p:nvCxnSpPr>
        <p:spPr bwMode="auto">
          <a:xfrm>
            <a:off x="6553200" y="4495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Gerade Verbindung 140"/>
          <p:cNvCxnSpPr/>
          <p:nvPr/>
        </p:nvCxnSpPr>
        <p:spPr bwMode="auto">
          <a:xfrm>
            <a:off x="6553200" y="44958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Gerade Verbindung 141"/>
          <p:cNvCxnSpPr/>
          <p:nvPr/>
        </p:nvCxnSpPr>
        <p:spPr bwMode="auto">
          <a:xfrm>
            <a:off x="4876800" y="5410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Gerade Verbindung 142"/>
          <p:cNvCxnSpPr/>
          <p:nvPr/>
        </p:nvCxnSpPr>
        <p:spPr bwMode="auto">
          <a:xfrm>
            <a:off x="6858000" y="4038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" name="Gerade Verbindung 143"/>
          <p:cNvCxnSpPr/>
          <p:nvPr/>
        </p:nvCxnSpPr>
        <p:spPr bwMode="auto">
          <a:xfrm>
            <a:off x="6858000" y="4495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" name="Gerade Verbindung 144"/>
          <p:cNvCxnSpPr/>
          <p:nvPr/>
        </p:nvCxnSpPr>
        <p:spPr bwMode="auto">
          <a:xfrm>
            <a:off x="7391400" y="38100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Gerade Verbindung 145"/>
          <p:cNvCxnSpPr/>
          <p:nvPr/>
        </p:nvCxnSpPr>
        <p:spPr bwMode="auto">
          <a:xfrm>
            <a:off x="7391400" y="3810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Gerade Verbindung 146"/>
          <p:cNvCxnSpPr/>
          <p:nvPr/>
        </p:nvCxnSpPr>
        <p:spPr bwMode="auto">
          <a:xfrm>
            <a:off x="7391400" y="47244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8" name="Bogen 147"/>
          <p:cNvSpPr/>
          <p:nvPr/>
        </p:nvSpPr>
        <p:spPr bwMode="auto">
          <a:xfrm flipV="1">
            <a:off x="7696200" y="38100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9" name="Ellipse 148"/>
          <p:cNvSpPr/>
          <p:nvPr/>
        </p:nvSpPr>
        <p:spPr bwMode="auto">
          <a:xfrm>
            <a:off x="6019800" y="4800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0" name="Ellipse 149"/>
          <p:cNvSpPr/>
          <p:nvPr/>
        </p:nvSpPr>
        <p:spPr bwMode="auto">
          <a:xfrm>
            <a:off x="6019800" y="34290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1" name="Ellipse 150"/>
          <p:cNvSpPr/>
          <p:nvPr/>
        </p:nvSpPr>
        <p:spPr bwMode="auto">
          <a:xfrm>
            <a:off x="8534400" y="4114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2" name="Textfeld 151"/>
          <p:cNvSpPr txBox="1"/>
          <p:nvPr/>
        </p:nvSpPr>
        <p:spPr>
          <a:xfrm>
            <a:off x="533400" y="2057400"/>
            <a:ext cx="8721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Variante 1</a:t>
            </a:r>
            <a:endParaRPr lang="de-DE" dirty="0"/>
          </a:p>
        </p:txBody>
      </p:sp>
      <p:sp>
        <p:nvSpPr>
          <p:cNvPr id="153" name="Textfeld 152"/>
          <p:cNvSpPr txBox="1"/>
          <p:nvPr/>
        </p:nvSpPr>
        <p:spPr>
          <a:xfrm>
            <a:off x="4059214" y="2362200"/>
            <a:ext cx="26400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4 (INVs) + 12 (NANDs) Transistoren</a:t>
            </a:r>
            <a:endParaRPr lang="de-DE" dirty="0"/>
          </a:p>
        </p:txBody>
      </p:sp>
      <p:sp>
        <p:nvSpPr>
          <p:cNvPr id="154" name="Textfeld 153"/>
          <p:cNvSpPr txBox="1"/>
          <p:nvPr/>
        </p:nvSpPr>
        <p:spPr>
          <a:xfrm>
            <a:off x="4800600" y="2057400"/>
            <a:ext cx="8721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Variante 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0210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Noch komplexere </a:t>
            </a:r>
            <a:r>
              <a:rPr lang="de-DE" dirty="0" smtClean="0"/>
              <a:t>Gates</a:t>
            </a:r>
          </a:p>
          <a:p>
            <a:r>
              <a:rPr lang="de-DE" dirty="0" smtClean="0"/>
              <a:t>Gatter mit 3 Eingängen</a:t>
            </a:r>
          </a:p>
          <a:p>
            <a:r>
              <a:rPr lang="de-DE" dirty="0" smtClean="0"/>
              <a:t>Der wichtigste </a:t>
            </a:r>
            <a:r>
              <a:rPr lang="de-DE" dirty="0"/>
              <a:t>und vielseitigste Bauteil in Digitaltechnik ist der </a:t>
            </a:r>
            <a:r>
              <a:rPr lang="de-DE" dirty="0" smtClean="0"/>
              <a:t>Multiplexer</a:t>
            </a:r>
          </a:p>
          <a:p>
            <a:r>
              <a:rPr lang="de-DE" dirty="0"/>
              <a:t>Je nachdem ob der Select-Eingang null oder eins ist, ist der Ausgang </a:t>
            </a:r>
            <a:r>
              <a:rPr lang="de-DE" dirty="0" smtClean="0"/>
              <a:t>X0 </a:t>
            </a:r>
            <a:r>
              <a:rPr lang="de-DE" dirty="0"/>
              <a:t>oder </a:t>
            </a:r>
            <a:r>
              <a:rPr lang="de-DE" dirty="0" smtClean="0"/>
              <a:t>X1</a:t>
            </a:r>
          </a:p>
          <a:p>
            <a:r>
              <a:rPr lang="de-DE" dirty="0" smtClean="0"/>
              <a:t>Im </a:t>
            </a:r>
            <a:r>
              <a:rPr lang="de-DE" dirty="0" err="1"/>
              <a:t>Verilog</a:t>
            </a:r>
            <a:r>
              <a:rPr lang="de-DE" dirty="0"/>
              <a:t> </a:t>
            </a:r>
            <a:r>
              <a:rPr lang="de-DE" dirty="0" smtClean="0"/>
              <a:t>Code: </a:t>
            </a:r>
            <a:r>
              <a:rPr lang="de-DE" dirty="0"/>
              <a:t>Y = </a:t>
            </a:r>
            <a:r>
              <a:rPr lang="de-DE" dirty="0" err="1" smtClean="0"/>
              <a:t>sel</a:t>
            </a:r>
            <a:r>
              <a:rPr lang="de-DE" dirty="0" smtClean="0"/>
              <a:t> ? X1 </a:t>
            </a:r>
            <a:r>
              <a:rPr lang="de-DE" dirty="0"/>
              <a:t>: </a:t>
            </a:r>
            <a:r>
              <a:rPr lang="de-DE" dirty="0" smtClean="0"/>
              <a:t>X0</a:t>
            </a:r>
          </a:p>
          <a:p>
            <a:r>
              <a:rPr lang="de-DE" dirty="0"/>
              <a:t>Disjunktive </a:t>
            </a:r>
            <a:r>
              <a:rPr lang="de-DE" dirty="0" smtClean="0"/>
              <a:t>Normalform: </a:t>
            </a:r>
            <a:r>
              <a:rPr lang="de-DE" dirty="0"/>
              <a:t>Y = </a:t>
            </a:r>
            <a:r>
              <a:rPr lang="de-DE" dirty="0" smtClean="0"/>
              <a:t>!</a:t>
            </a:r>
            <a:r>
              <a:rPr lang="de-DE" dirty="0" err="1" smtClean="0"/>
              <a:t>sel</a:t>
            </a:r>
            <a:r>
              <a:rPr lang="de-DE" dirty="0" smtClean="0"/>
              <a:t> </a:t>
            </a:r>
            <a:r>
              <a:rPr lang="de-DE" dirty="0"/>
              <a:t>&amp; X0 | </a:t>
            </a:r>
            <a:r>
              <a:rPr lang="de-DE" dirty="0" err="1"/>
              <a:t>sel</a:t>
            </a:r>
            <a:r>
              <a:rPr lang="de-DE" dirty="0"/>
              <a:t> &amp; </a:t>
            </a:r>
            <a:r>
              <a:rPr lang="de-DE" dirty="0" smtClean="0"/>
              <a:t>X1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23</a:t>
            </a:fld>
            <a:endParaRPr lang="de-DE" altLang="de-DE"/>
          </a:p>
        </p:txBody>
      </p:sp>
      <p:cxnSp>
        <p:nvCxnSpPr>
          <p:cNvPr id="155" name="Gerade Verbindung 154"/>
          <p:cNvCxnSpPr/>
          <p:nvPr/>
        </p:nvCxnSpPr>
        <p:spPr bwMode="auto">
          <a:xfrm>
            <a:off x="685800" y="4419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Gerade Verbindung 155"/>
          <p:cNvCxnSpPr/>
          <p:nvPr/>
        </p:nvCxnSpPr>
        <p:spPr bwMode="auto">
          <a:xfrm>
            <a:off x="1219200" y="37338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Gerade Verbindung 156"/>
          <p:cNvCxnSpPr/>
          <p:nvPr/>
        </p:nvCxnSpPr>
        <p:spPr bwMode="auto">
          <a:xfrm>
            <a:off x="1219200" y="3733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Gerade Verbindung 157"/>
          <p:cNvCxnSpPr/>
          <p:nvPr/>
        </p:nvCxnSpPr>
        <p:spPr bwMode="auto">
          <a:xfrm>
            <a:off x="1219200" y="4648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9" name="Bogen 158"/>
          <p:cNvSpPr/>
          <p:nvPr/>
        </p:nvSpPr>
        <p:spPr bwMode="auto">
          <a:xfrm flipV="1">
            <a:off x="1524000" y="37338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0" name="Gerade Verbindung 159"/>
          <p:cNvCxnSpPr/>
          <p:nvPr/>
        </p:nvCxnSpPr>
        <p:spPr bwMode="auto">
          <a:xfrm>
            <a:off x="685800" y="3962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1" name="Textfeld 160"/>
          <p:cNvSpPr txBox="1"/>
          <p:nvPr/>
        </p:nvSpPr>
        <p:spPr>
          <a:xfrm>
            <a:off x="381000" y="3657600"/>
            <a:ext cx="405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endParaRPr lang="de-DE" dirty="0"/>
          </a:p>
        </p:txBody>
      </p:sp>
      <p:cxnSp>
        <p:nvCxnSpPr>
          <p:cNvPr id="162" name="Gerade Verbindung 161"/>
          <p:cNvCxnSpPr/>
          <p:nvPr/>
        </p:nvCxnSpPr>
        <p:spPr bwMode="auto">
          <a:xfrm>
            <a:off x="685800" y="5791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" name="Gerade Verbindung 162"/>
          <p:cNvCxnSpPr/>
          <p:nvPr/>
        </p:nvCxnSpPr>
        <p:spPr bwMode="auto">
          <a:xfrm>
            <a:off x="1219200" y="5105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" name="Gerade Verbindung 163"/>
          <p:cNvCxnSpPr/>
          <p:nvPr/>
        </p:nvCxnSpPr>
        <p:spPr bwMode="auto">
          <a:xfrm>
            <a:off x="1219200" y="51054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5" name="Bogen 164"/>
          <p:cNvSpPr/>
          <p:nvPr/>
        </p:nvSpPr>
        <p:spPr bwMode="auto">
          <a:xfrm flipV="1">
            <a:off x="1524000" y="51054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8" name="Gerade Verbindung 167"/>
          <p:cNvCxnSpPr/>
          <p:nvPr/>
        </p:nvCxnSpPr>
        <p:spPr bwMode="auto">
          <a:xfrm>
            <a:off x="685800" y="5334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9" name="Textfeld 168"/>
          <p:cNvSpPr txBox="1"/>
          <p:nvPr/>
        </p:nvSpPr>
        <p:spPr>
          <a:xfrm>
            <a:off x="381000" y="5029200"/>
            <a:ext cx="405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endParaRPr lang="de-DE" dirty="0"/>
          </a:p>
        </p:txBody>
      </p:sp>
      <p:sp>
        <p:nvSpPr>
          <p:cNvPr id="170" name="Textfeld 169"/>
          <p:cNvSpPr txBox="1"/>
          <p:nvPr/>
        </p:nvSpPr>
        <p:spPr>
          <a:xfrm>
            <a:off x="414721" y="5486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sp>
        <p:nvSpPr>
          <p:cNvPr id="172" name="Textfeld 171"/>
          <p:cNvSpPr txBox="1"/>
          <p:nvPr/>
        </p:nvSpPr>
        <p:spPr>
          <a:xfrm>
            <a:off x="397831" y="4108705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cxnSp>
        <p:nvCxnSpPr>
          <p:cNvPr id="173" name="Gerade Verbindung 172"/>
          <p:cNvCxnSpPr/>
          <p:nvPr/>
        </p:nvCxnSpPr>
        <p:spPr bwMode="auto">
          <a:xfrm>
            <a:off x="2362200" y="418490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" name="Gerade Verbindung 173"/>
          <p:cNvCxnSpPr/>
          <p:nvPr/>
        </p:nvCxnSpPr>
        <p:spPr bwMode="auto">
          <a:xfrm>
            <a:off x="23622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5" name="Bogen 174"/>
          <p:cNvSpPr/>
          <p:nvPr/>
        </p:nvSpPr>
        <p:spPr bwMode="auto">
          <a:xfrm>
            <a:off x="3124200" y="4343400"/>
            <a:ext cx="381000" cy="1054100"/>
          </a:xfrm>
          <a:prstGeom prst="arc">
            <a:avLst>
              <a:gd name="adj1" fmla="val 16200000"/>
              <a:gd name="adj2" fmla="val 538778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6" name="Bogen 175"/>
          <p:cNvSpPr/>
          <p:nvPr/>
        </p:nvSpPr>
        <p:spPr bwMode="auto">
          <a:xfrm>
            <a:off x="3124200" y="43434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77" name="Gerade Verbindung 176"/>
          <p:cNvCxnSpPr/>
          <p:nvPr/>
        </p:nvCxnSpPr>
        <p:spPr bwMode="auto">
          <a:xfrm flipH="1">
            <a:off x="3390900" y="43434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" name="Gerade Verbindung 177"/>
          <p:cNvCxnSpPr/>
          <p:nvPr/>
        </p:nvCxnSpPr>
        <p:spPr bwMode="auto">
          <a:xfrm flipH="1">
            <a:off x="3352800" y="54102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9" name="Bogen 178"/>
          <p:cNvSpPr/>
          <p:nvPr/>
        </p:nvSpPr>
        <p:spPr bwMode="auto">
          <a:xfrm flipV="1">
            <a:off x="3124200" y="38862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80" name="Gerade Verbindung 179"/>
          <p:cNvCxnSpPr/>
          <p:nvPr/>
        </p:nvCxnSpPr>
        <p:spPr bwMode="auto">
          <a:xfrm>
            <a:off x="2895600" y="4191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" name="Gerade Verbindung 180"/>
          <p:cNvCxnSpPr/>
          <p:nvPr/>
        </p:nvCxnSpPr>
        <p:spPr bwMode="auto">
          <a:xfrm>
            <a:off x="2895600" y="4495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2" name="Gerade Verbindung 181"/>
          <p:cNvCxnSpPr/>
          <p:nvPr/>
        </p:nvCxnSpPr>
        <p:spPr bwMode="auto">
          <a:xfrm>
            <a:off x="2895600" y="5257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3" name="Gerade Verbindung 182"/>
          <p:cNvCxnSpPr/>
          <p:nvPr/>
        </p:nvCxnSpPr>
        <p:spPr bwMode="auto">
          <a:xfrm>
            <a:off x="2895600" y="5257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" name="Gerade Verbindung 183"/>
          <p:cNvCxnSpPr/>
          <p:nvPr/>
        </p:nvCxnSpPr>
        <p:spPr bwMode="auto">
          <a:xfrm>
            <a:off x="4419600" y="4876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5" name="Gerade Verbindung 184"/>
          <p:cNvCxnSpPr/>
          <p:nvPr/>
        </p:nvCxnSpPr>
        <p:spPr bwMode="auto">
          <a:xfrm>
            <a:off x="1219200" y="6019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6" name="Ellipse 185"/>
          <p:cNvSpPr/>
          <p:nvPr/>
        </p:nvSpPr>
        <p:spPr bwMode="auto">
          <a:xfrm>
            <a:off x="914400" y="38100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85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Noch komplexere </a:t>
            </a:r>
            <a:r>
              <a:rPr lang="de-DE" dirty="0" smtClean="0"/>
              <a:t>Gates</a:t>
            </a:r>
          </a:p>
          <a:p>
            <a:r>
              <a:rPr lang="de-DE" dirty="0" smtClean="0"/>
              <a:t>Gatter mit 3 Eingängen</a:t>
            </a:r>
          </a:p>
          <a:p>
            <a:r>
              <a:rPr lang="de-DE" dirty="0" smtClean="0"/>
              <a:t>Der wichtigste </a:t>
            </a:r>
            <a:r>
              <a:rPr lang="de-DE" dirty="0"/>
              <a:t>und vielseitigste Bauteil in Digitaltechnik ist der </a:t>
            </a:r>
            <a:r>
              <a:rPr lang="de-DE" dirty="0" smtClean="0"/>
              <a:t>Multiplexer</a:t>
            </a:r>
          </a:p>
          <a:p>
            <a:r>
              <a:rPr lang="de-DE" dirty="0"/>
              <a:t>Je nachdem ob der Select-Eingang null oder eins ist, ist der Ausgang </a:t>
            </a:r>
            <a:r>
              <a:rPr lang="de-DE" dirty="0" smtClean="0"/>
              <a:t>X0 </a:t>
            </a:r>
            <a:r>
              <a:rPr lang="de-DE" dirty="0"/>
              <a:t>oder </a:t>
            </a:r>
            <a:r>
              <a:rPr lang="de-DE" dirty="0" smtClean="0"/>
              <a:t>X1</a:t>
            </a:r>
          </a:p>
          <a:p>
            <a:r>
              <a:rPr lang="de-DE" dirty="0" smtClean="0"/>
              <a:t>Im </a:t>
            </a:r>
            <a:r>
              <a:rPr lang="de-DE" dirty="0" err="1"/>
              <a:t>Verilog</a:t>
            </a:r>
            <a:r>
              <a:rPr lang="de-DE" dirty="0"/>
              <a:t> </a:t>
            </a:r>
            <a:r>
              <a:rPr lang="de-DE" dirty="0" smtClean="0"/>
              <a:t>Code: </a:t>
            </a:r>
            <a:r>
              <a:rPr lang="de-DE" dirty="0"/>
              <a:t>Y = </a:t>
            </a:r>
            <a:r>
              <a:rPr lang="de-DE" dirty="0" err="1" smtClean="0"/>
              <a:t>sel</a:t>
            </a:r>
            <a:r>
              <a:rPr lang="de-DE" dirty="0" smtClean="0"/>
              <a:t> ? X1 </a:t>
            </a:r>
            <a:r>
              <a:rPr lang="de-DE" dirty="0"/>
              <a:t>: </a:t>
            </a:r>
            <a:r>
              <a:rPr lang="de-DE" dirty="0" smtClean="0"/>
              <a:t>X0</a:t>
            </a:r>
          </a:p>
          <a:p>
            <a:r>
              <a:rPr lang="de-DE" dirty="0"/>
              <a:t>Disjunktive </a:t>
            </a:r>
            <a:r>
              <a:rPr lang="de-DE" dirty="0" smtClean="0"/>
              <a:t>Normalform: </a:t>
            </a:r>
            <a:r>
              <a:rPr lang="de-DE" dirty="0"/>
              <a:t>Y = </a:t>
            </a:r>
            <a:r>
              <a:rPr lang="de-DE" dirty="0" smtClean="0"/>
              <a:t>!</a:t>
            </a:r>
            <a:r>
              <a:rPr lang="de-DE" dirty="0" err="1" smtClean="0"/>
              <a:t>sel</a:t>
            </a:r>
            <a:r>
              <a:rPr lang="de-DE" dirty="0" smtClean="0"/>
              <a:t> </a:t>
            </a:r>
            <a:r>
              <a:rPr lang="de-DE" dirty="0"/>
              <a:t>&amp; X0 | </a:t>
            </a:r>
            <a:r>
              <a:rPr lang="de-DE" dirty="0" err="1"/>
              <a:t>sel</a:t>
            </a:r>
            <a:r>
              <a:rPr lang="de-DE" dirty="0"/>
              <a:t> &amp; </a:t>
            </a:r>
            <a:r>
              <a:rPr lang="de-DE" dirty="0" smtClean="0"/>
              <a:t>X1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24</a:t>
            </a:fld>
            <a:endParaRPr lang="de-DE" altLang="de-DE"/>
          </a:p>
        </p:txBody>
      </p:sp>
      <p:cxnSp>
        <p:nvCxnSpPr>
          <p:cNvPr id="155" name="Gerade Verbindung 154"/>
          <p:cNvCxnSpPr/>
          <p:nvPr/>
        </p:nvCxnSpPr>
        <p:spPr bwMode="auto">
          <a:xfrm>
            <a:off x="685800" y="4419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Gerade Verbindung 155"/>
          <p:cNvCxnSpPr/>
          <p:nvPr/>
        </p:nvCxnSpPr>
        <p:spPr bwMode="auto">
          <a:xfrm>
            <a:off x="1219200" y="37338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Gerade Verbindung 156"/>
          <p:cNvCxnSpPr/>
          <p:nvPr/>
        </p:nvCxnSpPr>
        <p:spPr bwMode="auto">
          <a:xfrm>
            <a:off x="1219200" y="3733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Gerade Verbindung 157"/>
          <p:cNvCxnSpPr/>
          <p:nvPr/>
        </p:nvCxnSpPr>
        <p:spPr bwMode="auto">
          <a:xfrm>
            <a:off x="1219200" y="4648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9" name="Bogen 158"/>
          <p:cNvSpPr/>
          <p:nvPr/>
        </p:nvSpPr>
        <p:spPr bwMode="auto">
          <a:xfrm flipV="1">
            <a:off x="1524000" y="37338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0" name="Gerade Verbindung 159"/>
          <p:cNvCxnSpPr/>
          <p:nvPr/>
        </p:nvCxnSpPr>
        <p:spPr bwMode="auto">
          <a:xfrm>
            <a:off x="685800" y="3962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1" name="Textfeld 160"/>
          <p:cNvSpPr txBox="1"/>
          <p:nvPr/>
        </p:nvSpPr>
        <p:spPr>
          <a:xfrm>
            <a:off x="381000" y="3657600"/>
            <a:ext cx="405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endParaRPr lang="de-DE" dirty="0"/>
          </a:p>
        </p:txBody>
      </p:sp>
      <p:cxnSp>
        <p:nvCxnSpPr>
          <p:cNvPr id="162" name="Gerade Verbindung 161"/>
          <p:cNvCxnSpPr/>
          <p:nvPr/>
        </p:nvCxnSpPr>
        <p:spPr bwMode="auto">
          <a:xfrm>
            <a:off x="685800" y="5791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" name="Gerade Verbindung 162"/>
          <p:cNvCxnSpPr/>
          <p:nvPr/>
        </p:nvCxnSpPr>
        <p:spPr bwMode="auto">
          <a:xfrm>
            <a:off x="1219200" y="5105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" name="Gerade Verbindung 163"/>
          <p:cNvCxnSpPr/>
          <p:nvPr/>
        </p:nvCxnSpPr>
        <p:spPr bwMode="auto">
          <a:xfrm>
            <a:off x="1219200" y="51054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5" name="Bogen 164"/>
          <p:cNvSpPr/>
          <p:nvPr/>
        </p:nvSpPr>
        <p:spPr bwMode="auto">
          <a:xfrm flipV="1">
            <a:off x="1524000" y="51054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8" name="Gerade Verbindung 167"/>
          <p:cNvCxnSpPr/>
          <p:nvPr/>
        </p:nvCxnSpPr>
        <p:spPr bwMode="auto">
          <a:xfrm>
            <a:off x="685800" y="5334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9" name="Textfeld 168"/>
          <p:cNvSpPr txBox="1"/>
          <p:nvPr/>
        </p:nvSpPr>
        <p:spPr>
          <a:xfrm>
            <a:off x="381000" y="5029200"/>
            <a:ext cx="405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endParaRPr lang="de-DE" dirty="0"/>
          </a:p>
        </p:txBody>
      </p:sp>
      <p:sp>
        <p:nvSpPr>
          <p:cNvPr id="170" name="Textfeld 169"/>
          <p:cNvSpPr txBox="1"/>
          <p:nvPr/>
        </p:nvSpPr>
        <p:spPr>
          <a:xfrm>
            <a:off x="414721" y="5486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sp>
        <p:nvSpPr>
          <p:cNvPr id="172" name="Textfeld 171"/>
          <p:cNvSpPr txBox="1"/>
          <p:nvPr/>
        </p:nvSpPr>
        <p:spPr>
          <a:xfrm>
            <a:off x="397831" y="4108705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cxnSp>
        <p:nvCxnSpPr>
          <p:cNvPr id="173" name="Gerade Verbindung 172"/>
          <p:cNvCxnSpPr/>
          <p:nvPr/>
        </p:nvCxnSpPr>
        <p:spPr bwMode="auto">
          <a:xfrm>
            <a:off x="2362200" y="418490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" name="Gerade Verbindung 173"/>
          <p:cNvCxnSpPr/>
          <p:nvPr/>
        </p:nvCxnSpPr>
        <p:spPr bwMode="auto">
          <a:xfrm>
            <a:off x="23622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5" name="Gerade Verbindung 184"/>
          <p:cNvCxnSpPr/>
          <p:nvPr/>
        </p:nvCxnSpPr>
        <p:spPr bwMode="auto">
          <a:xfrm>
            <a:off x="1219200" y="6019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6" name="Ellipse 185"/>
          <p:cNvSpPr/>
          <p:nvPr/>
        </p:nvSpPr>
        <p:spPr bwMode="auto">
          <a:xfrm>
            <a:off x="914400" y="38100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4" name="Gerade Verbindung 33"/>
          <p:cNvCxnSpPr/>
          <p:nvPr/>
        </p:nvCxnSpPr>
        <p:spPr bwMode="auto">
          <a:xfrm>
            <a:off x="2362200" y="418490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 Verbindung 34"/>
          <p:cNvCxnSpPr/>
          <p:nvPr/>
        </p:nvCxnSpPr>
        <p:spPr bwMode="auto">
          <a:xfrm>
            <a:off x="23622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>
            <a:off x="2895600" y="4191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Gerade Verbindung 36"/>
          <p:cNvCxnSpPr/>
          <p:nvPr/>
        </p:nvCxnSpPr>
        <p:spPr bwMode="auto">
          <a:xfrm>
            <a:off x="2895600" y="4648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Gerade Verbindung 37"/>
          <p:cNvCxnSpPr/>
          <p:nvPr/>
        </p:nvCxnSpPr>
        <p:spPr bwMode="auto">
          <a:xfrm>
            <a:off x="2895600" y="5105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Gerade Verbindung 38"/>
          <p:cNvCxnSpPr/>
          <p:nvPr/>
        </p:nvCxnSpPr>
        <p:spPr bwMode="auto">
          <a:xfrm>
            <a:off x="2895600" y="5105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3200400" y="4648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40"/>
          <p:cNvCxnSpPr/>
          <p:nvPr/>
        </p:nvCxnSpPr>
        <p:spPr bwMode="auto">
          <a:xfrm>
            <a:off x="3200400" y="5105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3733800" y="44196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>
            <a:off x="3733800" y="4419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Gerade Verbindung 43"/>
          <p:cNvCxnSpPr/>
          <p:nvPr/>
        </p:nvCxnSpPr>
        <p:spPr bwMode="auto">
          <a:xfrm>
            <a:off x="3733800" y="5334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" name="Bogen 44"/>
          <p:cNvSpPr/>
          <p:nvPr/>
        </p:nvSpPr>
        <p:spPr bwMode="auto">
          <a:xfrm flipV="1">
            <a:off x="4038600" y="44196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6" name="Gerade Verbindung 45"/>
          <p:cNvCxnSpPr/>
          <p:nvPr/>
        </p:nvCxnSpPr>
        <p:spPr bwMode="auto">
          <a:xfrm>
            <a:off x="4876800" y="4876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Ellipse 46"/>
          <p:cNvSpPr/>
          <p:nvPr/>
        </p:nvSpPr>
        <p:spPr bwMode="auto">
          <a:xfrm>
            <a:off x="4876800" y="4724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Ellipse 47"/>
          <p:cNvSpPr/>
          <p:nvPr/>
        </p:nvSpPr>
        <p:spPr bwMode="auto">
          <a:xfrm>
            <a:off x="23622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9" name="Ellipse 48"/>
          <p:cNvSpPr/>
          <p:nvPr/>
        </p:nvSpPr>
        <p:spPr bwMode="auto">
          <a:xfrm>
            <a:off x="2362200" y="4038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3907988" y="3581400"/>
            <a:ext cx="19699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3x4 + 2 = 14 Transistoren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41658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Warum ist ein Multiplexer so </a:t>
            </a:r>
            <a:r>
              <a:rPr lang="de-DE" dirty="0" smtClean="0"/>
              <a:t>wichtig?</a:t>
            </a:r>
          </a:p>
          <a:p>
            <a:r>
              <a:rPr lang="de-DE" dirty="0" smtClean="0"/>
              <a:t>Jede </a:t>
            </a:r>
            <a:r>
              <a:rPr lang="de-DE" dirty="0"/>
              <a:t>logische Funktion kann mit </a:t>
            </a:r>
            <a:r>
              <a:rPr lang="de-DE" dirty="0" err="1"/>
              <a:t>Multiplexern</a:t>
            </a:r>
            <a:r>
              <a:rPr lang="de-DE" dirty="0"/>
              <a:t>, </a:t>
            </a:r>
            <a:r>
              <a:rPr lang="de-DE" dirty="0" smtClean="0"/>
              <a:t>Invertern </a:t>
            </a:r>
            <a:r>
              <a:rPr lang="de-DE" dirty="0"/>
              <a:t>und logischen Konstanten realisiert </a:t>
            </a:r>
            <a:r>
              <a:rPr lang="de-DE" dirty="0" smtClean="0"/>
              <a:t>werden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25</a:t>
            </a:fld>
            <a:endParaRPr lang="de-DE" altLang="de-DE"/>
          </a:p>
        </p:txBody>
      </p:sp>
      <p:sp>
        <p:nvSpPr>
          <p:cNvPr id="5" name="Rechteck 4"/>
          <p:cNvSpPr/>
          <p:nvPr/>
        </p:nvSpPr>
        <p:spPr bwMode="auto">
          <a:xfrm>
            <a:off x="1752600" y="4114800"/>
            <a:ext cx="914400" cy="1371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990600" y="4419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49"/>
          <p:cNvCxnSpPr/>
          <p:nvPr/>
        </p:nvCxnSpPr>
        <p:spPr bwMode="auto">
          <a:xfrm>
            <a:off x="990600" y="5181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2667000" y="4800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>
            <a:endCxn id="5" idx="2"/>
          </p:cNvCxnSpPr>
          <p:nvPr/>
        </p:nvCxnSpPr>
        <p:spPr bwMode="auto">
          <a:xfrm flipV="1">
            <a:off x="2209800" y="5486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feld 9"/>
          <p:cNvSpPr txBox="1"/>
          <p:nvPr/>
        </p:nvSpPr>
        <p:spPr>
          <a:xfrm>
            <a:off x="1752600" y="4267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sp>
        <p:nvSpPr>
          <p:cNvPr id="52" name="Textfeld 51"/>
          <p:cNvSpPr txBox="1"/>
          <p:nvPr/>
        </p:nvSpPr>
        <p:spPr>
          <a:xfrm>
            <a:off x="1752600" y="5029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2133600" y="5181600"/>
            <a:ext cx="405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14849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Beispiel: AND</a:t>
            </a:r>
          </a:p>
          <a:p>
            <a:r>
              <a:rPr lang="de-DE" dirty="0"/>
              <a:t>AND ist null wenn die Variable A null ist, </a:t>
            </a:r>
            <a:r>
              <a:rPr lang="de-DE" dirty="0" smtClean="0"/>
              <a:t>unabhängig von B</a:t>
            </a:r>
            <a:endParaRPr lang="de-DE" dirty="0"/>
          </a:p>
          <a:p>
            <a:r>
              <a:rPr lang="de-DE" dirty="0" smtClean="0"/>
              <a:t>-&gt; A </a:t>
            </a:r>
            <a:r>
              <a:rPr lang="de-DE" dirty="0"/>
              <a:t>an Select </a:t>
            </a:r>
            <a:r>
              <a:rPr lang="de-DE" dirty="0" smtClean="0"/>
              <a:t>anschließen, an </a:t>
            </a:r>
            <a:r>
              <a:rPr lang="de-DE" dirty="0"/>
              <a:t>Eingang X0 schließen wir die logische </a:t>
            </a:r>
            <a:r>
              <a:rPr lang="de-DE" dirty="0" smtClean="0"/>
              <a:t>0</a:t>
            </a:r>
          </a:p>
          <a:p>
            <a:r>
              <a:rPr lang="de-DE" dirty="0"/>
              <a:t>Wenn A eins ist (Select = 1), hängt das Ergebnis von Variable B </a:t>
            </a:r>
            <a:r>
              <a:rPr lang="de-DE" dirty="0" smtClean="0"/>
              <a:t>ab</a:t>
            </a:r>
            <a:endParaRPr lang="de-DE" dirty="0"/>
          </a:p>
          <a:p>
            <a:r>
              <a:rPr lang="de-DE" dirty="0" smtClean="0"/>
              <a:t>-&gt; Variable </a:t>
            </a:r>
            <a:r>
              <a:rPr lang="de-DE" dirty="0"/>
              <a:t>B </a:t>
            </a:r>
            <a:r>
              <a:rPr lang="de-DE" dirty="0" smtClean="0"/>
              <a:t>wird </a:t>
            </a:r>
            <a:r>
              <a:rPr lang="de-DE" dirty="0"/>
              <a:t>an Eingang X1 angeschlossen</a:t>
            </a:r>
            <a:r>
              <a:rPr lang="de-DE" dirty="0" smtClean="0"/>
              <a:t>.</a:t>
            </a:r>
          </a:p>
          <a:p>
            <a:r>
              <a:rPr lang="de-DE" dirty="0"/>
              <a:t>AND = A ? </a:t>
            </a:r>
            <a:r>
              <a:rPr lang="de-DE" dirty="0" smtClean="0"/>
              <a:t>B </a:t>
            </a:r>
            <a:r>
              <a:rPr lang="de-DE" dirty="0"/>
              <a:t>: </a:t>
            </a:r>
            <a:r>
              <a:rPr lang="de-DE" dirty="0" smtClean="0"/>
              <a:t>0</a:t>
            </a:r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26</a:t>
            </a:fld>
            <a:endParaRPr lang="de-DE" altLang="de-DE"/>
          </a:p>
        </p:txBody>
      </p:sp>
      <p:sp>
        <p:nvSpPr>
          <p:cNvPr id="5" name="Rechteck 4"/>
          <p:cNvSpPr/>
          <p:nvPr/>
        </p:nvSpPr>
        <p:spPr bwMode="auto">
          <a:xfrm>
            <a:off x="1752600" y="4114800"/>
            <a:ext cx="914400" cy="1371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990600" y="4419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49"/>
          <p:cNvCxnSpPr/>
          <p:nvPr/>
        </p:nvCxnSpPr>
        <p:spPr bwMode="auto">
          <a:xfrm>
            <a:off x="990600" y="5181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2667000" y="4800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>
            <a:endCxn id="5" idx="2"/>
          </p:cNvCxnSpPr>
          <p:nvPr/>
        </p:nvCxnSpPr>
        <p:spPr bwMode="auto">
          <a:xfrm flipV="1">
            <a:off x="2209800" y="5486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feld 9"/>
          <p:cNvSpPr txBox="1"/>
          <p:nvPr/>
        </p:nvSpPr>
        <p:spPr>
          <a:xfrm>
            <a:off x="1752600" y="4267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sp>
        <p:nvSpPr>
          <p:cNvPr id="52" name="Textfeld 51"/>
          <p:cNvSpPr txBox="1"/>
          <p:nvPr/>
        </p:nvSpPr>
        <p:spPr>
          <a:xfrm>
            <a:off x="1752600" y="5029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2133600" y="5181600"/>
            <a:ext cx="405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endParaRPr lang="de-DE" dirty="0"/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3886200" y="5257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13"/>
          <p:cNvCxnSpPr/>
          <p:nvPr/>
        </p:nvCxnSpPr>
        <p:spPr bwMode="auto">
          <a:xfrm>
            <a:off x="4419600" y="45720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>
            <a:off x="4419600" y="4572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Bogen 15"/>
          <p:cNvSpPr/>
          <p:nvPr/>
        </p:nvSpPr>
        <p:spPr bwMode="auto">
          <a:xfrm flipV="1">
            <a:off x="4724400" y="45720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7" name="Gerade Verbindung 16"/>
          <p:cNvCxnSpPr/>
          <p:nvPr/>
        </p:nvCxnSpPr>
        <p:spPr bwMode="auto">
          <a:xfrm>
            <a:off x="3886200" y="4800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17"/>
          <p:cNvCxnSpPr/>
          <p:nvPr/>
        </p:nvCxnSpPr>
        <p:spPr bwMode="auto">
          <a:xfrm>
            <a:off x="5562600" y="5029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4419600" y="54864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Textfeld 3"/>
          <p:cNvSpPr txBox="1"/>
          <p:nvPr/>
        </p:nvSpPr>
        <p:spPr>
          <a:xfrm>
            <a:off x="2209800" y="5562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>
            <a:off x="1151816" y="41148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23" name="Textfeld 22"/>
          <p:cNvSpPr txBox="1"/>
          <p:nvPr/>
        </p:nvSpPr>
        <p:spPr>
          <a:xfrm>
            <a:off x="1134184" y="4876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90887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Beispiel EXNOR</a:t>
            </a:r>
          </a:p>
          <a:p>
            <a:r>
              <a:rPr lang="de-DE" dirty="0" smtClean="0"/>
              <a:t>EXNOR </a:t>
            </a:r>
            <a:r>
              <a:rPr lang="de-DE" dirty="0"/>
              <a:t>= A ? </a:t>
            </a:r>
            <a:r>
              <a:rPr lang="de-DE" dirty="0" smtClean="0"/>
              <a:t>B </a:t>
            </a:r>
            <a:r>
              <a:rPr lang="de-DE" dirty="0"/>
              <a:t>: </a:t>
            </a:r>
            <a:r>
              <a:rPr lang="de-DE" dirty="0" smtClean="0"/>
              <a:t>!B</a:t>
            </a:r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27</a:t>
            </a:fld>
            <a:endParaRPr lang="de-DE" altLang="de-DE"/>
          </a:p>
        </p:txBody>
      </p:sp>
      <p:sp>
        <p:nvSpPr>
          <p:cNvPr id="5" name="Rechteck 4"/>
          <p:cNvSpPr/>
          <p:nvPr/>
        </p:nvSpPr>
        <p:spPr bwMode="auto">
          <a:xfrm>
            <a:off x="1752600" y="4114800"/>
            <a:ext cx="914400" cy="1371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990600" y="4419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49"/>
          <p:cNvCxnSpPr/>
          <p:nvPr/>
        </p:nvCxnSpPr>
        <p:spPr bwMode="auto">
          <a:xfrm>
            <a:off x="990600" y="5181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2667000" y="4800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>
            <a:endCxn id="5" idx="2"/>
          </p:cNvCxnSpPr>
          <p:nvPr/>
        </p:nvCxnSpPr>
        <p:spPr bwMode="auto">
          <a:xfrm flipV="1">
            <a:off x="2209800" y="5486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feld 9"/>
          <p:cNvSpPr txBox="1"/>
          <p:nvPr/>
        </p:nvSpPr>
        <p:spPr>
          <a:xfrm>
            <a:off x="1752600" y="4267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sp>
        <p:nvSpPr>
          <p:cNvPr id="52" name="Textfeld 51"/>
          <p:cNvSpPr txBox="1"/>
          <p:nvPr/>
        </p:nvSpPr>
        <p:spPr>
          <a:xfrm>
            <a:off x="1752600" y="5029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2133600" y="5181600"/>
            <a:ext cx="405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2209800" y="5562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>
            <a:off x="1121360" y="4114800"/>
            <a:ext cx="3305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!B</a:t>
            </a:r>
            <a:endParaRPr lang="de-DE" dirty="0"/>
          </a:p>
        </p:txBody>
      </p:sp>
      <p:sp>
        <p:nvSpPr>
          <p:cNvPr id="23" name="Textfeld 22"/>
          <p:cNvSpPr txBox="1"/>
          <p:nvPr/>
        </p:nvSpPr>
        <p:spPr>
          <a:xfrm>
            <a:off x="1134184" y="4876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grpSp>
        <p:nvGrpSpPr>
          <p:cNvPr id="24" name="Gruppieren 23"/>
          <p:cNvGrpSpPr/>
          <p:nvPr/>
        </p:nvGrpSpPr>
        <p:grpSpPr>
          <a:xfrm>
            <a:off x="4191000" y="3810000"/>
            <a:ext cx="1905000" cy="1981200"/>
            <a:chOff x="1524000" y="4495800"/>
            <a:chExt cx="1905000" cy="1981200"/>
          </a:xfrm>
        </p:grpSpPr>
        <p:cxnSp>
          <p:nvCxnSpPr>
            <p:cNvPr id="25" name="Gerade Verbindung 24"/>
            <p:cNvCxnSpPr/>
            <p:nvPr/>
          </p:nvCxnSpPr>
          <p:spPr bwMode="auto">
            <a:xfrm>
              <a:off x="1524000" y="52578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" name="Gerade Verbindung 25"/>
            <p:cNvCxnSpPr/>
            <p:nvPr/>
          </p:nvCxnSpPr>
          <p:spPr bwMode="auto">
            <a:xfrm>
              <a:off x="1524000" y="57150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7" name="Textfeld 26"/>
            <p:cNvSpPr txBox="1"/>
            <p:nvPr/>
          </p:nvSpPr>
          <p:spPr>
            <a:xfrm>
              <a:off x="1676400" y="4953000"/>
              <a:ext cx="28725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A</a:t>
              </a:r>
            </a:p>
          </p:txBody>
        </p:sp>
        <p:sp>
          <p:nvSpPr>
            <p:cNvPr id="28" name="Textfeld 27"/>
            <p:cNvSpPr txBox="1"/>
            <p:nvPr/>
          </p:nvSpPr>
          <p:spPr>
            <a:xfrm>
              <a:off x="1676400" y="5410200"/>
              <a:ext cx="28725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B</a:t>
              </a:r>
              <a:endParaRPr lang="de-DE" dirty="0"/>
            </a:p>
          </p:txBody>
        </p:sp>
        <p:sp>
          <p:nvSpPr>
            <p:cNvPr id="29" name="Bogen 28"/>
            <p:cNvSpPr/>
            <p:nvPr/>
          </p:nvSpPr>
          <p:spPr bwMode="auto">
            <a:xfrm>
              <a:off x="1752600" y="49530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0" name="Bogen 29"/>
            <p:cNvSpPr/>
            <p:nvPr/>
          </p:nvSpPr>
          <p:spPr bwMode="auto">
            <a:xfrm>
              <a:off x="1676400" y="49530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1" name="Gerade Verbindung 30"/>
            <p:cNvCxnSpPr>
              <a:endCxn id="29" idx="0"/>
            </p:cNvCxnSpPr>
            <p:nvPr/>
          </p:nvCxnSpPr>
          <p:spPr bwMode="auto">
            <a:xfrm flipH="1">
              <a:off x="1943100" y="49530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" name="Gerade Verbindung 31"/>
            <p:cNvCxnSpPr/>
            <p:nvPr/>
          </p:nvCxnSpPr>
          <p:spPr bwMode="auto">
            <a:xfrm flipH="1">
              <a:off x="1905000" y="60198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3" name="Ellipse 32"/>
            <p:cNvSpPr/>
            <p:nvPr/>
          </p:nvSpPr>
          <p:spPr bwMode="auto">
            <a:xfrm>
              <a:off x="2971800" y="53340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4" name="Bogen 33"/>
            <p:cNvSpPr/>
            <p:nvPr/>
          </p:nvSpPr>
          <p:spPr bwMode="auto">
            <a:xfrm flipV="1">
              <a:off x="1676400" y="44958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5" name="Bogen 34"/>
            <p:cNvSpPr/>
            <p:nvPr/>
          </p:nvSpPr>
          <p:spPr bwMode="auto">
            <a:xfrm>
              <a:off x="1828800" y="49530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6" name="Gerade Verbindung 35"/>
            <p:cNvCxnSpPr/>
            <p:nvPr/>
          </p:nvCxnSpPr>
          <p:spPr bwMode="auto">
            <a:xfrm>
              <a:off x="3276600" y="5486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408541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Multiplexer kann auch einfacher realisiert werden.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28</a:t>
            </a:fld>
            <a:endParaRPr lang="de-DE" altLang="de-DE"/>
          </a:p>
        </p:txBody>
      </p:sp>
      <p:cxnSp>
        <p:nvCxnSpPr>
          <p:cNvPr id="37" name="Gerade Verbindung 36"/>
          <p:cNvCxnSpPr/>
          <p:nvPr/>
        </p:nvCxnSpPr>
        <p:spPr bwMode="auto">
          <a:xfrm>
            <a:off x="685800" y="4419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Gerade Verbindung 37"/>
          <p:cNvCxnSpPr/>
          <p:nvPr/>
        </p:nvCxnSpPr>
        <p:spPr bwMode="auto">
          <a:xfrm>
            <a:off x="1219200" y="37338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Gerade Verbindung 38"/>
          <p:cNvCxnSpPr/>
          <p:nvPr/>
        </p:nvCxnSpPr>
        <p:spPr bwMode="auto">
          <a:xfrm>
            <a:off x="1219200" y="3733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1219200" y="4648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Bogen 40"/>
          <p:cNvSpPr/>
          <p:nvPr/>
        </p:nvSpPr>
        <p:spPr bwMode="auto">
          <a:xfrm flipV="1">
            <a:off x="1524000" y="37338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2" name="Gerade Verbindung 41"/>
          <p:cNvCxnSpPr/>
          <p:nvPr/>
        </p:nvCxnSpPr>
        <p:spPr bwMode="auto">
          <a:xfrm>
            <a:off x="685800" y="3962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Textfeld 42"/>
          <p:cNvSpPr txBox="1"/>
          <p:nvPr/>
        </p:nvSpPr>
        <p:spPr>
          <a:xfrm>
            <a:off x="381000" y="3657600"/>
            <a:ext cx="405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endParaRPr lang="de-DE" dirty="0"/>
          </a:p>
        </p:txBody>
      </p:sp>
      <p:cxnSp>
        <p:nvCxnSpPr>
          <p:cNvPr id="44" name="Gerade Verbindung 43"/>
          <p:cNvCxnSpPr/>
          <p:nvPr/>
        </p:nvCxnSpPr>
        <p:spPr bwMode="auto">
          <a:xfrm>
            <a:off x="685800" y="5791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 Verbindung 44"/>
          <p:cNvCxnSpPr/>
          <p:nvPr/>
        </p:nvCxnSpPr>
        <p:spPr bwMode="auto">
          <a:xfrm>
            <a:off x="1219200" y="5105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>
            <a:off x="1219200" y="51054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Bogen 46"/>
          <p:cNvSpPr/>
          <p:nvPr/>
        </p:nvSpPr>
        <p:spPr bwMode="auto">
          <a:xfrm flipV="1">
            <a:off x="1524000" y="51054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8" name="Gerade Verbindung 47"/>
          <p:cNvCxnSpPr/>
          <p:nvPr/>
        </p:nvCxnSpPr>
        <p:spPr bwMode="auto">
          <a:xfrm>
            <a:off x="685800" y="5334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" name="Textfeld 48"/>
          <p:cNvSpPr txBox="1"/>
          <p:nvPr/>
        </p:nvSpPr>
        <p:spPr>
          <a:xfrm>
            <a:off x="381000" y="5029200"/>
            <a:ext cx="405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endParaRPr lang="de-DE" dirty="0"/>
          </a:p>
        </p:txBody>
      </p:sp>
      <p:sp>
        <p:nvSpPr>
          <p:cNvPr id="53" name="Textfeld 52"/>
          <p:cNvSpPr txBox="1"/>
          <p:nvPr/>
        </p:nvSpPr>
        <p:spPr>
          <a:xfrm>
            <a:off x="414721" y="5486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sp>
        <p:nvSpPr>
          <p:cNvPr id="54" name="Textfeld 53"/>
          <p:cNvSpPr txBox="1"/>
          <p:nvPr/>
        </p:nvSpPr>
        <p:spPr>
          <a:xfrm>
            <a:off x="397831" y="4108705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cxnSp>
        <p:nvCxnSpPr>
          <p:cNvPr id="55" name="Gerade Verbindung 54"/>
          <p:cNvCxnSpPr/>
          <p:nvPr/>
        </p:nvCxnSpPr>
        <p:spPr bwMode="auto">
          <a:xfrm>
            <a:off x="2362200" y="418490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 Verbindung 55"/>
          <p:cNvCxnSpPr/>
          <p:nvPr/>
        </p:nvCxnSpPr>
        <p:spPr bwMode="auto">
          <a:xfrm>
            <a:off x="23622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>
            <a:off x="1219200" y="6019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" name="Ellipse 57"/>
          <p:cNvSpPr/>
          <p:nvPr/>
        </p:nvSpPr>
        <p:spPr bwMode="auto">
          <a:xfrm>
            <a:off x="914400" y="38100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9" name="Gerade Verbindung 58"/>
          <p:cNvCxnSpPr/>
          <p:nvPr/>
        </p:nvCxnSpPr>
        <p:spPr bwMode="auto">
          <a:xfrm>
            <a:off x="2362200" y="418490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23622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Gerade Verbindung 60"/>
          <p:cNvCxnSpPr/>
          <p:nvPr/>
        </p:nvCxnSpPr>
        <p:spPr bwMode="auto">
          <a:xfrm>
            <a:off x="2895600" y="4191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61"/>
          <p:cNvCxnSpPr/>
          <p:nvPr/>
        </p:nvCxnSpPr>
        <p:spPr bwMode="auto">
          <a:xfrm>
            <a:off x="2895600" y="4648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Gerade Verbindung 62"/>
          <p:cNvCxnSpPr/>
          <p:nvPr/>
        </p:nvCxnSpPr>
        <p:spPr bwMode="auto">
          <a:xfrm>
            <a:off x="2895600" y="5105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63"/>
          <p:cNvCxnSpPr/>
          <p:nvPr/>
        </p:nvCxnSpPr>
        <p:spPr bwMode="auto">
          <a:xfrm>
            <a:off x="2895600" y="5105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3200400" y="4648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 Verbindung 65"/>
          <p:cNvCxnSpPr/>
          <p:nvPr/>
        </p:nvCxnSpPr>
        <p:spPr bwMode="auto">
          <a:xfrm>
            <a:off x="3200400" y="5105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>
            <a:off x="3733800" y="44196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>
            <a:off x="3733800" y="4419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>
            <a:off x="3733800" y="5334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Bogen 69"/>
          <p:cNvSpPr/>
          <p:nvPr/>
        </p:nvSpPr>
        <p:spPr bwMode="auto">
          <a:xfrm flipV="1">
            <a:off x="4038600" y="44196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1" name="Gerade Verbindung 70"/>
          <p:cNvCxnSpPr/>
          <p:nvPr/>
        </p:nvCxnSpPr>
        <p:spPr bwMode="auto">
          <a:xfrm>
            <a:off x="4876800" y="4876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Ellipse 71"/>
          <p:cNvSpPr/>
          <p:nvPr/>
        </p:nvSpPr>
        <p:spPr bwMode="auto">
          <a:xfrm>
            <a:off x="4876800" y="4724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3" name="Ellipse 72"/>
          <p:cNvSpPr/>
          <p:nvPr/>
        </p:nvSpPr>
        <p:spPr bwMode="auto">
          <a:xfrm>
            <a:off x="23622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4" name="Ellipse 73"/>
          <p:cNvSpPr/>
          <p:nvPr/>
        </p:nvSpPr>
        <p:spPr bwMode="auto">
          <a:xfrm>
            <a:off x="2362200" y="4038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5" name="Textfeld 74"/>
          <p:cNvSpPr txBox="1"/>
          <p:nvPr/>
        </p:nvSpPr>
        <p:spPr>
          <a:xfrm>
            <a:off x="3907988" y="3581400"/>
            <a:ext cx="19699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3x4 + 2 = 14 Transistoren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16882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Multiplexer kann auch einfacher realisiert werden.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29</a:t>
            </a:fld>
            <a:endParaRPr lang="de-DE" altLang="de-DE"/>
          </a:p>
        </p:txBody>
      </p:sp>
      <p:cxnSp>
        <p:nvCxnSpPr>
          <p:cNvPr id="68" name="Gerade Verbindung 67"/>
          <p:cNvCxnSpPr/>
          <p:nvPr/>
        </p:nvCxnSpPr>
        <p:spPr bwMode="auto">
          <a:xfrm>
            <a:off x="1295400" y="3048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>
            <a:off x="1295400" y="39624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Bogen 69"/>
          <p:cNvSpPr/>
          <p:nvPr/>
        </p:nvSpPr>
        <p:spPr bwMode="auto">
          <a:xfrm flipV="1">
            <a:off x="1600200" y="30480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1" name="Gerade Verbindung 70"/>
          <p:cNvCxnSpPr/>
          <p:nvPr/>
        </p:nvCxnSpPr>
        <p:spPr bwMode="auto">
          <a:xfrm>
            <a:off x="2438400" y="3505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Ellipse 71"/>
          <p:cNvSpPr/>
          <p:nvPr/>
        </p:nvSpPr>
        <p:spPr bwMode="auto">
          <a:xfrm>
            <a:off x="2438400" y="3352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" name="Gerade Verbindung 4"/>
          <p:cNvCxnSpPr/>
          <p:nvPr/>
        </p:nvCxnSpPr>
        <p:spPr bwMode="auto">
          <a:xfrm>
            <a:off x="1295400" y="30480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49"/>
          <p:cNvCxnSpPr/>
          <p:nvPr/>
        </p:nvCxnSpPr>
        <p:spPr bwMode="auto">
          <a:xfrm>
            <a:off x="1295400" y="4495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1295400" y="5410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Bogen 51"/>
          <p:cNvSpPr/>
          <p:nvPr/>
        </p:nvSpPr>
        <p:spPr bwMode="auto">
          <a:xfrm flipV="1">
            <a:off x="1600200" y="44958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6" name="Gerade Verbindung 75"/>
          <p:cNvCxnSpPr/>
          <p:nvPr/>
        </p:nvCxnSpPr>
        <p:spPr bwMode="auto">
          <a:xfrm>
            <a:off x="2438400" y="4953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Ellipse 76"/>
          <p:cNvSpPr/>
          <p:nvPr/>
        </p:nvSpPr>
        <p:spPr bwMode="auto">
          <a:xfrm>
            <a:off x="2438400" y="4800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8" name="Gerade Verbindung 77"/>
          <p:cNvCxnSpPr/>
          <p:nvPr/>
        </p:nvCxnSpPr>
        <p:spPr bwMode="auto">
          <a:xfrm>
            <a:off x="1295400" y="44958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/>
          <p:nvPr/>
        </p:nvCxnSpPr>
        <p:spPr bwMode="auto">
          <a:xfrm>
            <a:off x="2971800" y="35052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>
            <a:off x="2971800" y="4191000"/>
            <a:ext cx="1600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&quot;Nein&quot;-Symbol 9"/>
          <p:cNvSpPr/>
          <p:nvPr/>
        </p:nvSpPr>
        <p:spPr bwMode="auto">
          <a:xfrm>
            <a:off x="2743200" y="3886200"/>
            <a:ext cx="609600" cy="609600"/>
          </a:xfrm>
          <a:prstGeom prst="noSmoking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560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279650"/>
          </a:xfrm>
        </p:spPr>
        <p:txBody>
          <a:bodyPr/>
          <a:lstStyle/>
          <a:p>
            <a:r>
              <a:rPr lang="de-DE" dirty="0" smtClean="0"/>
              <a:t>Kombinatorisch </a:t>
            </a:r>
            <a:r>
              <a:rPr lang="de-DE" dirty="0"/>
              <a:t>gibt es </a:t>
            </a:r>
            <a:r>
              <a:rPr lang="de-DE" dirty="0" smtClean="0"/>
              <a:t>2</a:t>
            </a:r>
            <a:r>
              <a:rPr lang="de-DE" baseline="30000" dirty="0" smtClean="0"/>
              <a:t>4</a:t>
            </a:r>
            <a:r>
              <a:rPr lang="de-DE" dirty="0" smtClean="0"/>
              <a:t> </a:t>
            </a:r>
            <a:r>
              <a:rPr lang="de-DE" dirty="0"/>
              <a:t>= 16 Booleschen Funktionen von zwei </a:t>
            </a:r>
            <a:r>
              <a:rPr lang="de-DE" dirty="0" smtClean="0"/>
              <a:t>Variablen</a:t>
            </a:r>
          </a:p>
          <a:p>
            <a:r>
              <a:rPr lang="de-DE" dirty="0"/>
              <a:t>Die Länge der Ergebnistabelle ist 4 und für jede Zeile haben wir zwei Möglichkeiten.</a:t>
            </a:r>
            <a:endParaRPr lang="de-DE" dirty="0" smtClean="0"/>
          </a:p>
          <a:p>
            <a:r>
              <a:rPr lang="de-DE" dirty="0" smtClean="0"/>
              <a:t>Die wichtigsten </a:t>
            </a:r>
            <a:r>
              <a:rPr lang="de-DE" dirty="0"/>
              <a:t>Booleschen Funktionen mit zwei Variablen sind NAND, NOR, </a:t>
            </a:r>
            <a:r>
              <a:rPr lang="de-DE" dirty="0" smtClean="0"/>
              <a:t>EXNOR (Gleichwertigkeit, Äquivalenz).</a:t>
            </a:r>
          </a:p>
          <a:p>
            <a:r>
              <a:rPr lang="de-DE" dirty="0"/>
              <a:t>Da </a:t>
            </a:r>
            <a:r>
              <a:rPr lang="de-DE" dirty="0" smtClean="0"/>
              <a:t>es </a:t>
            </a:r>
            <a:r>
              <a:rPr lang="de-DE" dirty="0"/>
              <a:t>Inverter </a:t>
            </a:r>
            <a:r>
              <a:rPr lang="de-DE" dirty="0" smtClean="0"/>
              <a:t>gibt, </a:t>
            </a:r>
            <a:r>
              <a:rPr lang="de-DE" dirty="0"/>
              <a:t>können wir aus NAND, NOR und </a:t>
            </a:r>
            <a:r>
              <a:rPr lang="de-DE" dirty="0" smtClean="0"/>
              <a:t>EXNOR AND</a:t>
            </a:r>
            <a:r>
              <a:rPr lang="de-DE" dirty="0"/>
              <a:t>, OR und die </a:t>
            </a:r>
            <a:r>
              <a:rPr lang="de-DE" dirty="0" smtClean="0"/>
              <a:t>EXOR </a:t>
            </a:r>
            <a:r>
              <a:rPr lang="de-DE" dirty="0"/>
              <a:t>bauen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</a:t>
            </a:fld>
            <a:endParaRPr lang="de-DE" altLang="de-DE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793153"/>
              </p:ext>
            </p:extLst>
          </p:nvPr>
        </p:nvGraphicFramePr>
        <p:xfrm>
          <a:off x="457200" y="4089400"/>
          <a:ext cx="1143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259929"/>
              </p:ext>
            </p:extLst>
          </p:nvPr>
        </p:nvGraphicFramePr>
        <p:xfrm>
          <a:off x="1981200" y="4089400"/>
          <a:ext cx="1143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3748631"/>
              </p:ext>
            </p:extLst>
          </p:nvPr>
        </p:nvGraphicFramePr>
        <p:xfrm>
          <a:off x="3505200" y="4064000"/>
          <a:ext cx="1143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544826" y="3810000"/>
            <a:ext cx="6190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NAND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2103888" y="38100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NOR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3402610" y="3810000"/>
            <a:ext cx="7312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EXNOR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83800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Wir können </a:t>
            </a:r>
            <a:r>
              <a:rPr lang="de-DE" dirty="0" smtClean="0"/>
              <a:t>die Gatter so erweitern, dass sie sich im </a:t>
            </a:r>
            <a:r>
              <a:rPr lang="de-DE" dirty="0"/>
              <a:t>hochohmigen Zustand befinden </a:t>
            </a:r>
            <a:r>
              <a:rPr lang="de-DE" dirty="0" smtClean="0"/>
              <a:t>können</a:t>
            </a:r>
          </a:p>
          <a:p>
            <a:r>
              <a:rPr lang="de-DE" dirty="0" smtClean="0"/>
              <a:t>-&gt; </a:t>
            </a:r>
            <a:r>
              <a:rPr lang="de-DE" dirty="0" err="1" smtClean="0"/>
              <a:t>Gated</a:t>
            </a:r>
            <a:r>
              <a:rPr lang="de-DE" dirty="0" smtClean="0"/>
              <a:t> Inverter</a:t>
            </a:r>
          </a:p>
          <a:p>
            <a:r>
              <a:rPr lang="de-DE" dirty="0" smtClean="0"/>
              <a:t>Wenn </a:t>
            </a:r>
            <a:r>
              <a:rPr lang="de-DE" dirty="0"/>
              <a:t>der </a:t>
            </a:r>
            <a:r>
              <a:rPr lang="de-DE" dirty="0" err="1"/>
              <a:t>Enable</a:t>
            </a:r>
            <a:r>
              <a:rPr lang="de-DE" dirty="0"/>
              <a:t> Eingang eins ist, funktioniert der Inverter wie ein </a:t>
            </a:r>
            <a:r>
              <a:rPr lang="de-DE" dirty="0" smtClean="0"/>
              <a:t>gewöhnlicher Inverter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30</a:t>
            </a:fld>
            <a:endParaRPr lang="de-DE" altLang="de-DE"/>
          </a:p>
        </p:txBody>
      </p:sp>
      <p:cxnSp>
        <p:nvCxnSpPr>
          <p:cNvPr id="71" name="Gerade Verbindung 70"/>
          <p:cNvCxnSpPr/>
          <p:nvPr/>
        </p:nvCxnSpPr>
        <p:spPr bwMode="auto">
          <a:xfrm>
            <a:off x="2438400" y="3505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Ellipse 71"/>
          <p:cNvSpPr/>
          <p:nvPr/>
        </p:nvSpPr>
        <p:spPr bwMode="auto">
          <a:xfrm>
            <a:off x="2438400" y="3352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6" name="Gerade Verbindung 75"/>
          <p:cNvCxnSpPr/>
          <p:nvPr/>
        </p:nvCxnSpPr>
        <p:spPr bwMode="auto">
          <a:xfrm>
            <a:off x="2438400" y="4953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Ellipse 76"/>
          <p:cNvSpPr/>
          <p:nvPr/>
        </p:nvSpPr>
        <p:spPr bwMode="auto">
          <a:xfrm>
            <a:off x="2438400" y="4800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2971800" y="35052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>
            <a:off x="2971800" y="4191000"/>
            <a:ext cx="1600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Gleichschenkliges Dreieck 19"/>
          <p:cNvSpPr/>
          <p:nvPr/>
        </p:nvSpPr>
        <p:spPr bwMode="auto">
          <a:xfrm rot="5400000">
            <a:off x="1450848" y="30449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Gleichschenkliges Dreieck 20"/>
          <p:cNvSpPr/>
          <p:nvPr/>
        </p:nvSpPr>
        <p:spPr bwMode="auto">
          <a:xfrm rot="5400000">
            <a:off x="1450848" y="44927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" name="Gerade Verbindung mit Pfeil 5"/>
          <p:cNvCxnSpPr/>
          <p:nvPr/>
        </p:nvCxnSpPr>
        <p:spPr bwMode="auto">
          <a:xfrm>
            <a:off x="1981200" y="27432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mit Pfeil 24"/>
          <p:cNvCxnSpPr/>
          <p:nvPr/>
        </p:nvCxnSpPr>
        <p:spPr bwMode="auto">
          <a:xfrm>
            <a:off x="1981200" y="41910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1981200" y="2667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</a:t>
            </a:r>
            <a:endParaRPr lang="de-DE" dirty="0"/>
          </a:p>
        </p:txBody>
      </p:sp>
      <p:sp>
        <p:nvSpPr>
          <p:cNvPr id="27" name="Textfeld 26"/>
          <p:cNvSpPr txBox="1"/>
          <p:nvPr/>
        </p:nvSpPr>
        <p:spPr>
          <a:xfrm>
            <a:off x="1981200" y="4114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83734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Mit </a:t>
            </a:r>
            <a:r>
              <a:rPr lang="de-DE" dirty="0" err="1"/>
              <a:t>Enable</a:t>
            </a:r>
            <a:r>
              <a:rPr lang="de-DE" dirty="0"/>
              <a:t> = null, ist der Ausgang von VDD und GND </a:t>
            </a:r>
            <a:r>
              <a:rPr lang="de-DE" dirty="0" smtClean="0"/>
              <a:t>getrennt, </a:t>
            </a:r>
            <a:r>
              <a:rPr lang="de-DE" dirty="0"/>
              <a:t>der </a:t>
            </a:r>
            <a:r>
              <a:rPr lang="de-DE" dirty="0" smtClean="0"/>
              <a:t>Ausgang „schwebt“ (</a:t>
            </a:r>
            <a:r>
              <a:rPr lang="de-DE" dirty="0" err="1" smtClean="0"/>
              <a:t>float</a:t>
            </a:r>
            <a:r>
              <a:rPr lang="de-DE" dirty="0" smtClean="0"/>
              <a:t>) </a:t>
            </a:r>
            <a:r>
              <a:rPr lang="de-DE" dirty="0"/>
              <a:t>im hochohmigen (high </a:t>
            </a:r>
            <a:r>
              <a:rPr lang="de-DE" dirty="0" err="1"/>
              <a:t>impedance</a:t>
            </a:r>
            <a:r>
              <a:rPr lang="de-DE" dirty="0"/>
              <a:t>) </a:t>
            </a:r>
            <a:r>
              <a:rPr lang="de-DE" dirty="0" smtClean="0"/>
              <a:t>Zustand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31</a:t>
            </a:fld>
            <a:endParaRPr lang="de-DE" altLang="de-DE"/>
          </a:p>
        </p:txBody>
      </p:sp>
      <p:cxnSp>
        <p:nvCxnSpPr>
          <p:cNvPr id="71" name="Gerade Verbindung 70"/>
          <p:cNvCxnSpPr/>
          <p:nvPr/>
        </p:nvCxnSpPr>
        <p:spPr bwMode="auto">
          <a:xfrm>
            <a:off x="2438400" y="3505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Ellipse 71"/>
          <p:cNvSpPr/>
          <p:nvPr/>
        </p:nvSpPr>
        <p:spPr bwMode="auto">
          <a:xfrm>
            <a:off x="2438400" y="3352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6" name="Gerade Verbindung 75"/>
          <p:cNvCxnSpPr/>
          <p:nvPr/>
        </p:nvCxnSpPr>
        <p:spPr bwMode="auto">
          <a:xfrm>
            <a:off x="2438400" y="4953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Ellipse 76"/>
          <p:cNvSpPr/>
          <p:nvPr/>
        </p:nvSpPr>
        <p:spPr bwMode="auto">
          <a:xfrm>
            <a:off x="2438400" y="4800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2971800" y="35052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>
            <a:off x="2971800" y="4191000"/>
            <a:ext cx="1600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Gleichschenkliges Dreieck 19"/>
          <p:cNvSpPr/>
          <p:nvPr/>
        </p:nvSpPr>
        <p:spPr bwMode="auto">
          <a:xfrm rot="5400000">
            <a:off x="1450848" y="30449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Gleichschenkliges Dreieck 20"/>
          <p:cNvSpPr/>
          <p:nvPr/>
        </p:nvSpPr>
        <p:spPr bwMode="auto">
          <a:xfrm rot="5400000">
            <a:off x="1450848" y="44927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" name="Gerade Verbindung mit Pfeil 5"/>
          <p:cNvCxnSpPr/>
          <p:nvPr/>
        </p:nvCxnSpPr>
        <p:spPr bwMode="auto">
          <a:xfrm>
            <a:off x="1981200" y="27432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mit Pfeil 24"/>
          <p:cNvCxnSpPr/>
          <p:nvPr/>
        </p:nvCxnSpPr>
        <p:spPr bwMode="auto">
          <a:xfrm>
            <a:off x="1981200" y="41910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1981200" y="2667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</a:t>
            </a:r>
            <a:endParaRPr lang="de-DE" dirty="0"/>
          </a:p>
        </p:txBody>
      </p:sp>
      <p:sp>
        <p:nvSpPr>
          <p:cNvPr id="27" name="Textfeld 26"/>
          <p:cNvSpPr txBox="1"/>
          <p:nvPr/>
        </p:nvSpPr>
        <p:spPr>
          <a:xfrm>
            <a:off x="1981200" y="4114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986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Schaltung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32</a:t>
            </a:fld>
            <a:endParaRPr lang="de-DE" altLang="de-DE"/>
          </a:p>
        </p:txBody>
      </p:sp>
      <p:cxnSp>
        <p:nvCxnSpPr>
          <p:cNvPr id="71" name="Gerade Verbindung 70"/>
          <p:cNvCxnSpPr/>
          <p:nvPr/>
        </p:nvCxnSpPr>
        <p:spPr bwMode="auto">
          <a:xfrm>
            <a:off x="2438400" y="3505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Ellipse 71"/>
          <p:cNvSpPr/>
          <p:nvPr/>
        </p:nvSpPr>
        <p:spPr bwMode="auto">
          <a:xfrm>
            <a:off x="2438400" y="3352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Gleichschenkliges Dreieck 19"/>
          <p:cNvSpPr/>
          <p:nvPr/>
        </p:nvSpPr>
        <p:spPr bwMode="auto">
          <a:xfrm rot="5400000">
            <a:off x="1450848" y="30449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" name="Gerade Verbindung mit Pfeil 5"/>
          <p:cNvCxnSpPr/>
          <p:nvPr/>
        </p:nvCxnSpPr>
        <p:spPr bwMode="auto">
          <a:xfrm>
            <a:off x="3124200" y="28956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3124200" y="2819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</a:t>
            </a:r>
            <a:endParaRPr lang="de-DE" dirty="0"/>
          </a:p>
        </p:txBody>
      </p:sp>
      <p:cxnSp>
        <p:nvCxnSpPr>
          <p:cNvPr id="5" name="Gerade Verbindung 4"/>
          <p:cNvCxnSpPr/>
          <p:nvPr/>
        </p:nvCxnSpPr>
        <p:spPr bwMode="auto">
          <a:xfrm flipV="1">
            <a:off x="2971800" y="3276600"/>
            <a:ext cx="3048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2" name="Gruppieren 21"/>
          <p:cNvGrpSpPr/>
          <p:nvPr/>
        </p:nvGrpSpPr>
        <p:grpSpPr>
          <a:xfrm rot="5400000">
            <a:off x="3848100" y="3848100"/>
            <a:ext cx="533400" cy="762000"/>
            <a:chOff x="1600200" y="4419600"/>
            <a:chExt cx="533400" cy="762000"/>
          </a:xfrm>
        </p:grpSpPr>
        <p:sp>
          <p:nvSpPr>
            <p:cNvPr id="23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4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6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8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9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0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1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32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34" name="Gerade Verbindung 33"/>
          <p:cNvCxnSpPr>
            <a:endCxn id="30" idx="1"/>
          </p:cNvCxnSpPr>
          <p:nvPr/>
        </p:nvCxnSpPr>
        <p:spPr bwMode="auto">
          <a:xfrm flipH="1">
            <a:off x="4495800" y="4495800"/>
            <a:ext cx="228600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mit Pfeil 9"/>
          <p:cNvCxnSpPr/>
          <p:nvPr/>
        </p:nvCxnSpPr>
        <p:spPr bwMode="auto">
          <a:xfrm flipH="1" flipV="1">
            <a:off x="3276600" y="3581400"/>
            <a:ext cx="45720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>
            <a:off x="3276600" y="3505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feld 13"/>
          <p:cNvSpPr txBox="1"/>
          <p:nvPr/>
        </p:nvSpPr>
        <p:spPr>
          <a:xfrm>
            <a:off x="4468360" y="4495800"/>
            <a:ext cx="17636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Schlecht – leitet 1 nicht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82764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Schaltung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33</a:t>
            </a:fld>
            <a:endParaRPr lang="de-DE" altLang="de-DE"/>
          </a:p>
        </p:txBody>
      </p:sp>
      <p:cxnSp>
        <p:nvCxnSpPr>
          <p:cNvPr id="71" name="Gerade Verbindung 70"/>
          <p:cNvCxnSpPr/>
          <p:nvPr/>
        </p:nvCxnSpPr>
        <p:spPr bwMode="auto">
          <a:xfrm>
            <a:off x="2438400" y="3505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Ellipse 71"/>
          <p:cNvSpPr/>
          <p:nvPr/>
        </p:nvSpPr>
        <p:spPr bwMode="auto">
          <a:xfrm>
            <a:off x="2438400" y="3352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Gleichschenkliges Dreieck 19"/>
          <p:cNvSpPr/>
          <p:nvPr/>
        </p:nvSpPr>
        <p:spPr bwMode="auto">
          <a:xfrm rot="5400000">
            <a:off x="1450848" y="30449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" name="Gerade Verbindung mit Pfeil 5"/>
          <p:cNvCxnSpPr/>
          <p:nvPr/>
        </p:nvCxnSpPr>
        <p:spPr bwMode="auto">
          <a:xfrm>
            <a:off x="3124200" y="28956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4063504" y="37338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EnB</a:t>
            </a:r>
            <a:endParaRPr lang="de-DE" dirty="0"/>
          </a:p>
        </p:txBody>
      </p:sp>
      <p:cxnSp>
        <p:nvCxnSpPr>
          <p:cNvPr id="5" name="Gerade Verbindung 4"/>
          <p:cNvCxnSpPr/>
          <p:nvPr/>
        </p:nvCxnSpPr>
        <p:spPr bwMode="auto">
          <a:xfrm flipV="1">
            <a:off x="2971800" y="3276600"/>
            <a:ext cx="3048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2" name="Gruppieren 21"/>
          <p:cNvGrpSpPr/>
          <p:nvPr/>
        </p:nvGrpSpPr>
        <p:grpSpPr>
          <a:xfrm rot="5400000">
            <a:off x="3848100" y="4533900"/>
            <a:ext cx="533400" cy="762000"/>
            <a:chOff x="1600200" y="4419600"/>
            <a:chExt cx="533400" cy="762000"/>
          </a:xfrm>
        </p:grpSpPr>
        <p:sp>
          <p:nvSpPr>
            <p:cNvPr id="23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4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6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8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9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0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1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32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34" name="Gerade Verbindung 33"/>
          <p:cNvCxnSpPr/>
          <p:nvPr/>
        </p:nvCxnSpPr>
        <p:spPr bwMode="auto">
          <a:xfrm flipH="1">
            <a:off x="3505200" y="4419600"/>
            <a:ext cx="228600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mit Pfeil 9"/>
          <p:cNvCxnSpPr/>
          <p:nvPr/>
        </p:nvCxnSpPr>
        <p:spPr bwMode="auto">
          <a:xfrm flipH="1" flipV="1">
            <a:off x="3276600" y="3581400"/>
            <a:ext cx="45720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>
            <a:off x="3276600" y="3505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feld 13"/>
          <p:cNvSpPr txBox="1"/>
          <p:nvPr/>
        </p:nvSpPr>
        <p:spPr>
          <a:xfrm>
            <a:off x="4876800" y="3505200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Gut</a:t>
            </a:r>
            <a:endParaRPr lang="de-DE" dirty="0"/>
          </a:p>
        </p:txBody>
      </p:sp>
      <p:grpSp>
        <p:nvGrpSpPr>
          <p:cNvPr id="25" name="Gruppieren 24"/>
          <p:cNvGrpSpPr/>
          <p:nvPr/>
        </p:nvGrpSpPr>
        <p:grpSpPr>
          <a:xfrm rot="5400000">
            <a:off x="3848100" y="3771900"/>
            <a:ext cx="533400" cy="762000"/>
            <a:chOff x="1600200" y="4419600"/>
            <a:chExt cx="533400" cy="762000"/>
          </a:xfrm>
        </p:grpSpPr>
        <p:sp>
          <p:nvSpPr>
            <p:cNvPr id="27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5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6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7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8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9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40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41" name="Gerade Verbindung 40"/>
          <p:cNvCxnSpPr>
            <a:endCxn id="38" idx="1"/>
          </p:cNvCxnSpPr>
          <p:nvPr/>
        </p:nvCxnSpPr>
        <p:spPr bwMode="auto">
          <a:xfrm flipH="1">
            <a:off x="4495800" y="4419600"/>
            <a:ext cx="228600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Ellipse 41"/>
          <p:cNvSpPr/>
          <p:nvPr/>
        </p:nvSpPr>
        <p:spPr bwMode="auto">
          <a:xfrm>
            <a:off x="4038600" y="4038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4495800" y="4419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>
            <a:off x="3733800" y="4419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Textfeld 43"/>
          <p:cNvSpPr txBox="1"/>
          <p:nvPr/>
        </p:nvSpPr>
        <p:spPr>
          <a:xfrm>
            <a:off x="4114800" y="4572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</a:t>
            </a:r>
            <a:endParaRPr lang="de-DE" dirty="0"/>
          </a:p>
        </p:txBody>
      </p:sp>
      <p:grpSp>
        <p:nvGrpSpPr>
          <p:cNvPr id="8" name="Gruppieren 7"/>
          <p:cNvGrpSpPr/>
          <p:nvPr/>
        </p:nvGrpSpPr>
        <p:grpSpPr>
          <a:xfrm>
            <a:off x="3429000" y="5410200"/>
            <a:ext cx="1138621" cy="609600"/>
            <a:chOff x="990600" y="4648200"/>
            <a:chExt cx="1981200" cy="1060704"/>
          </a:xfrm>
        </p:grpSpPr>
        <p:cxnSp>
          <p:nvCxnSpPr>
            <p:cNvPr id="45" name="Gerade Verbindung 44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6" name="Ellipse 45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7" name="Gleichschenkliges Dreieck 46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48" name="Gerade Verbindung 47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9" name="Textfeld 48"/>
          <p:cNvSpPr txBox="1"/>
          <p:nvPr/>
        </p:nvSpPr>
        <p:spPr>
          <a:xfrm>
            <a:off x="3352800" y="5486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</a:t>
            </a:r>
            <a:endParaRPr lang="de-DE" dirty="0"/>
          </a:p>
        </p:txBody>
      </p:sp>
      <p:sp>
        <p:nvSpPr>
          <p:cNvPr id="50" name="Textfeld 49"/>
          <p:cNvSpPr txBox="1"/>
          <p:nvPr/>
        </p:nvSpPr>
        <p:spPr>
          <a:xfrm>
            <a:off x="4419600" y="54864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EnB</a:t>
            </a:r>
            <a:endParaRPr lang="de-DE" dirty="0"/>
          </a:p>
        </p:txBody>
      </p:sp>
      <p:sp>
        <p:nvSpPr>
          <p:cNvPr id="9" name="Ellipse 8"/>
          <p:cNvSpPr/>
          <p:nvPr/>
        </p:nvSpPr>
        <p:spPr bwMode="auto">
          <a:xfrm>
            <a:off x="4114800" y="5257800"/>
            <a:ext cx="11430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5214027" y="5971401"/>
            <a:ext cx="8819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EnB</a:t>
            </a:r>
            <a:r>
              <a:rPr lang="de-DE" dirty="0" smtClean="0"/>
              <a:t> = !En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1578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Schaltung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34</a:t>
            </a:fld>
            <a:endParaRPr lang="de-DE" altLang="de-DE"/>
          </a:p>
        </p:txBody>
      </p:sp>
      <p:cxnSp>
        <p:nvCxnSpPr>
          <p:cNvPr id="71" name="Gerade Verbindung 70"/>
          <p:cNvCxnSpPr/>
          <p:nvPr/>
        </p:nvCxnSpPr>
        <p:spPr bwMode="auto">
          <a:xfrm>
            <a:off x="2438400" y="3505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Ellipse 71"/>
          <p:cNvSpPr/>
          <p:nvPr/>
        </p:nvSpPr>
        <p:spPr bwMode="auto">
          <a:xfrm>
            <a:off x="2438400" y="3352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Gleichschenkliges Dreieck 19"/>
          <p:cNvSpPr/>
          <p:nvPr/>
        </p:nvSpPr>
        <p:spPr bwMode="auto">
          <a:xfrm rot="5400000">
            <a:off x="1450848" y="30449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" name="Gerade Verbindung mit Pfeil 5"/>
          <p:cNvCxnSpPr/>
          <p:nvPr/>
        </p:nvCxnSpPr>
        <p:spPr bwMode="auto">
          <a:xfrm>
            <a:off x="3124200" y="28956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4063504" y="37338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EnB</a:t>
            </a:r>
            <a:endParaRPr lang="de-DE" dirty="0"/>
          </a:p>
        </p:txBody>
      </p:sp>
      <p:cxnSp>
        <p:nvCxnSpPr>
          <p:cNvPr id="5" name="Gerade Verbindung 4"/>
          <p:cNvCxnSpPr/>
          <p:nvPr/>
        </p:nvCxnSpPr>
        <p:spPr bwMode="auto">
          <a:xfrm flipV="1">
            <a:off x="2971800" y="3276600"/>
            <a:ext cx="3048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2" name="Gruppieren 21"/>
          <p:cNvGrpSpPr/>
          <p:nvPr/>
        </p:nvGrpSpPr>
        <p:grpSpPr>
          <a:xfrm rot="5400000">
            <a:off x="3848100" y="4533900"/>
            <a:ext cx="533400" cy="762000"/>
            <a:chOff x="1600200" y="4419600"/>
            <a:chExt cx="533400" cy="762000"/>
          </a:xfrm>
        </p:grpSpPr>
        <p:sp>
          <p:nvSpPr>
            <p:cNvPr id="23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4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6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8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29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0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1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32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34" name="Gerade Verbindung 33"/>
          <p:cNvCxnSpPr/>
          <p:nvPr/>
        </p:nvCxnSpPr>
        <p:spPr bwMode="auto">
          <a:xfrm flipH="1">
            <a:off x="3505200" y="4419600"/>
            <a:ext cx="228600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mit Pfeil 9"/>
          <p:cNvCxnSpPr/>
          <p:nvPr/>
        </p:nvCxnSpPr>
        <p:spPr bwMode="auto">
          <a:xfrm flipH="1" flipV="1">
            <a:off x="3276600" y="3581400"/>
            <a:ext cx="45720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>
            <a:off x="3276600" y="3505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5" name="Gruppieren 24"/>
          <p:cNvGrpSpPr/>
          <p:nvPr/>
        </p:nvGrpSpPr>
        <p:grpSpPr>
          <a:xfrm rot="5400000">
            <a:off x="3848100" y="3771900"/>
            <a:ext cx="533400" cy="762000"/>
            <a:chOff x="1600200" y="4419600"/>
            <a:chExt cx="533400" cy="762000"/>
          </a:xfrm>
        </p:grpSpPr>
        <p:sp>
          <p:nvSpPr>
            <p:cNvPr id="27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5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6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7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8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9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40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41" name="Gerade Verbindung 40"/>
          <p:cNvCxnSpPr>
            <a:endCxn id="38" idx="1"/>
          </p:cNvCxnSpPr>
          <p:nvPr/>
        </p:nvCxnSpPr>
        <p:spPr bwMode="auto">
          <a:xfrm flipH="1">
            <a:off x="4495800" y="4419600"/>
            <a:ext cx="228600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Ellipse 41"/>
          <p:cNvSpPr/>
          <p:nvPr/>
        </p:nvSpPr>
        <p:spPr bwMode="auto">
          <a:xfrm>
            <a:off x="4038600" y="4038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4495800" y="4419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>
            <a:off x="3733800" y="4419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Textfeld 43"/>
          <p:cNvSpPr txBox="1"/>
          <p:nvPr/>
        </p:nvSpPr>
        <p:spPr>
          <a:xfrm>
            <a:off x="4114800" y="4572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</a:t>
            </a:r>
            <a:endParaRPr lang="de-DE" dirty="0"/>
          </a:p>
        </p:txBody>
      </p:sp>
      <p:cxnSp>
        <p:nvCxnSpPr>
          <p:cNvPr id="45" name="Gerade Verbindung 44"/>
          <p:cNvCxnSpPr/>
          <p:nvPr/>
        </p:nvCxnSpPr>
        <p:spPr bwMode="auto">
          <a:xfrm>
            <a:off x="5943600" y="5181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>
            <a:off x="5922703" y="3657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Gerade Verbindung mit Pfeil 48"/>
          <p:cNvCxnSpPr/>
          <p:nvPr/>
        </p:nvCxnSpPr>
        <p:spPr bwMode="auto">
          <a:xfrm>
            <a:off x="7772400" y="44196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49"/>
          <p:cNvCxnSpPr/>
          <p:nvPr/>
        </p:nvCxnSpPr>
        <p:spPr bwMode="auto">
          <a:xfrm flipH="1">
            <a:off x="5236903" y="4419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1" name="Gruppieren 50"/>
          <p:cNvGrpSpPr/>
          <p:nvPr/>
        </p:nvGrpSpPr>
        <p:grpSpPr>
          <a:xfrm>
            <a:off x="5770303" y="4419600"/>
            <a:ext cx="533400" cy="762000"/>
            <a:chOff x="1600200" y="4419600"/>
            <a:chExt cx="533400" cy="762000"/>
          </a:xfrm>
        </p:grpSpPr>
        <p:sp>
          <p:nvSpPr>
            <p:cNvPr id="5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59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0" name="Gruppieren 59"/>
          <p:cNvGrpSpPr/>
          <p:nvPr/>
        </p:nvGrpSpPr>
        <p:grpSpPr>
          <a:xfrm>
            <a:off x="5770303" y="3657600"/>
            <a:ext cx="533400" cy="762000"/>
            <a:chOff x="1524000" y="3048000"/>
            <a:chExt cx="533400" cy="762000"/>
          </a:xfrm>
        </p:grpSpPr>
        <p:grpSp>
          <p:nvGrpSpPr>
            <p:cNvPr id="61" name="Gruppieren 60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63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4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5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6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7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8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9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70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62" name="Ellipse 61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73" name="Gerade Verbindung 72"/>
          <p:cNvCxnSpPr/>
          <p:nvPr/>
        </p:nvCxnSpPr>
        <p:spPr bwMode="auto">
          <a:xfrm>
            <a:off x="5770303" y="4038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Textfeld 73"/>
          <p:cNvSpPr txBox="1"/>
          <p:nvPr/>
        </p:nvSpPr>
        <p:spPr>
          <a:xfrm>
            <a:off x="7543800" y="37338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EnB</a:t>
            </a:r>
            <a:endParaRPr lang="de-DE" dirty="0"/>
          </a:p>
        </p:txBody>
      </p:sp>
      <p:grpSp>
        <p:nvGrpSpPr>
          <p:cNvPr id="75" name="Gruppieren 74"/>
          <p:cNvGrpSpPr/>
          <p:nvPr/>
        </p:nvGrpSpPr>
        <p:grpSpPr>
          <a:xfrm rot="5400000">
            <a:off x="7328396" y="4533900"/>
            <a:ext cx="533400" cy="762000"/>
            <a:chOff x="1600200" y="4419600"/>
            <a:chExt cx="533400" cy="762000"/>
          </a:xfrm>
        </p:grpSpPr>
        <p:sp>
          <p:nvSpPr>
            <p:cNvPr id="76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7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8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9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1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2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8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84" name="Gerade Verbindung 83"/>
          <p:cNvCxnSpPr/>
          <p:nvPr/>
        </p:nvCxnSpPr>
        <p:spPr bwMode="auto">
          <a:xfrm flipH="1">
            <a:off x="6985496" y="4419600"/>
            <a:ext cx="228600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5" name="Gruppieren 84"/>
          <p:cNvGrpSpPr/>
          <p:nvPr/>
        </p:nvGrpSpPr>
        <p:grpSpPr>
          <a:xfrm rot="5400000">
            <a:off x="7328396" y="3771900"/>
            <a:ext cx="533400" cy="762000"/>
            <a:chOff x="1600200" y="4419600"/>
            <a:chExt cx="533400" cy="762000"/>
          </a:xfrm>
        </p:grpSpPr>
        <p:sp>
          <p:nvSpPr>
            <p:cNvPr id="86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7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8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9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0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1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2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9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94" name="Gerade Verbindung 93"/>
          <p:cNvCxnSpPr>
            <a:endCxn id="91" idx="1"/>
          </p:cNvCxnSpPr>
          <p:nvPr/>
        </p:nvCxnSpPr>
        <p:spPr bwMode="auto">
          <a:xfrm flipH="1">
            <a:off x="7976096" y="4419600"/>
            <a:ext cx="228600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5" name="Ellipse 94"/>
          <p:cNvSpPr/>
          <p:nvPr/>
        </p:nvSpPr>
        <p:spPr bwMode="auto">
          <a:xfrm>
            <a:off x="7518896" y="4038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6" name="Gerade Verbindung 95"/>
          <p:cNvCxnSpPr/>
          <p:nvPr/>
        </p:nvCxnSpPr>
        <p:spPr bwMode="auto">
          <a:xfrm>
            <a:off x="7976096" y="4419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7214096" y="4419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Textfeld 97"/>
          <p:cNvSpPr txBox="1"/>
          <p:nvPr/>
        </p:nvSpPr>
        <p:spPr>
          <a:xfrm>
            <a:off x="7595096" y="4572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</a:t>
            </a:r>
            <a:endParaRPr lang="de-DE" dirty="0"/>
          </a:p>
        </p:txBody>
      </p:sp>
      <p:cxnSp>
        <p:nvCxnSpPr>
          <p:cNvPr id="8" name="Gerade Verbindung 7"/>
          <p:cNvCxnSpPr>
            <a:endCxn id="57" idx="1"/>
          </p:cNvCxnSpPr>
          <p:nvPr/>
        </p:nvCxnSpPr>
        <p:spPr bwMode="auto">
          <a:xfrm flipH="1">
            <a:off x="6303704" y="4419600"/>
            <a:ext cx="706696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mit Pfeil 11"/>
          <p:cNvCxnSpPr/>
          <p:nvPr/>
        </p:nvCxnSpPr>
        <p:spPr bwMode="auto">
          <a:xfrm>
            <a:off x="4800600" y="4191000"/>
            <a:ext cx="457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9" name="Gruppieren 98"/>
          <p:cNvGrpSpPr/>
          <p:nvPr/>
        </p:nvGrpSpPr>
        <p:grpSpPr>
          <a:xfrm>
            <a:off x="3429000" y="5410200"/>
            <a:ext cx="1138621" cy="609600"/>
            <a:chOff x="990600" y="4648200"/>
            <a:chExt cx="1981200" cy="1060704"/>
          </a:xfrm>
        </p:grpSpPr>
        <p:cxnSp>
          <p:nvCxnSpPr>
            <p:cNvPr id="100" name="Gerade Verbindung 99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1" name="Ellipse 100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2" name="Gleichschenkliges Dreieck 101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03" name="Gerade Verbindung 102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04" name="Textfeld 103"/>
          <p:cNvSpPr txBox="1"/>
          <p:nvPr/>
        </p:nvSpPr>
        <p:spPr>
          <a:xfrm>
            <a:off x="3352800" y="5486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</a:t>
            </a:r>
            <a:endParaRPr lang="de-DE" dirty="0"/>
          </a:p>
        </p:txBody>
      </p:sp>
      <p:sp>
        <p:nvSpPr>
          <p:cNvPr id="105" name="Textfeld 104"/>
          <p:cNvSpPr txBox="1"/>
          <p:nvPr/>
        </p:nvSpPr>
        <p:spPr>
          <a:xfrm>
            <a:off x="4419600" y="54864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EnB</a:t>
            </a:r>
            <a:endParaRPr lang="de-DE" dirty="0"/>
          </a:p>
        </p:txBody>
      </p:sp>
      <p:grpSp>
        <p:nvGrpSpPr>
          <p:cNvPr id="106" name="Gruppieren 105"/>
          <p:cNvGrpSpPr/>
          <p:nvPr/>
        </p:nvGrpSpPr>
        <p:grpSpPr>
          <a:xfrm>
            <a:off x="6916590" y="5410200"/>
            <a:ext cx="1138621" cy="609600"/>
            <a:chOff x="990600" y="4648200"/>
            <a:chExt cx="1981200" cy="1060704"/>
          </a:xfrm>
        </p:grpSpPr>
        <p:cxnSp>
          <p:nvCxnSpPr>
            <p:cNvPr id="107" name="Gerade Verbindung 106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8" name="Ellipse 107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9" name="Gleichschenkliges Dreieck 108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10" name="Gerade Verbindung 109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11" name="Textfeld 110"/>
          <p:cNvSpPr txBox="1"/>
          <p:nvPr/>
        </p:nvSpPr>
        <p:spPr>
          <a:xfrm>
            <a:off x="6840390" y="5486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</a:t>
            </a:r>
            <a:endParaRPr lang="de-DE" dirty="0"/>
          </a:p>
        </p:txBody>
      </p:sp>
      <p:sp>
        <p:nvSpPr>
          <p:cNvPr id="112" name="Textfeld 111"/>
          <p:cNvSpPr txBox="1"/>
          <p:nvPr/>
        </p:nvSpPr>
        <p:spPr>
          <a:xfrm>
            <a:off x="7907190" y="54864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EnB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36781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Schaltung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35</a:t>
            </a:fld>
            <a:endParaRPr lang="de-DE" altLang="de-DE"/>
          </a:p>
        </p:txBody>
      </p:sp>
      <p:cxnSp>
        <p:nvCxnSpPr>
          <p:cNvPr id="45" name="Gerade Verbindung 44"/>
          <p:cNvCxnSpPr/>
          <p:nvPr/>
        </p:nvCxnSpPr>
        <p:spPr bwMode="auto">
          <a:xfrm>
            <a:off x="1544896" y="5181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>
            <a:off x="1523999" y="3657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Gerade Verbindung mit Pfeil 48"/>
          <p:cNvCxnSpPr/>
          <p:nvPr/>
        </p:nvCxnSpPr>
        <p:spPr bwMode="auto">
          <a:xfrm>
            <a:off x="3373696" y="44196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49"/>
          <p:cNvCxnSpPr/>
          <p:nvPr/>
        </p:nvCxnSpPr>
        <p:spPr bwMode="auto">
          <a:xfrm flipH="1">
            <a:off x="838199" y="4419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1" name="Gruppieren 50"/>
          <p:cNvGrpSpPr/>
          <p:nvPr/>
        </p:nvGrpSpPr>
        <p:grpSpPr>
          <a:xfrm>
            <a:off x="1371599" y="4419600"/>
            <a:ext cx="533400" cy="762000"/>
            <a:chOff x="1600200" y="4419600"/>
            <a:chExt cx="533400" cy="762000"/>
          </a:xfrm>
        </p:grpSpPr>
        <p:sp>
          <p:nvSpPr>
            <p:cNvPr id="5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59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0" name="Gruppieren 59"/>
          <p:cNvGrpSpPr/>
          <p:nvPr/>
        </p:nvGrpSpPr>
        <p:grpSpPr>
          <a:xfrm>
            <a:off x="1371599" y="3657600"/>
            <a:ext cx="533400" cy="762000"/>
            <a:chOff x="1524000" y="3048000"/>
            <a:chExt cx="533400" cy="762000"/>
          </a:xfrm>
        </p:grpSpPr>
        <p:grpSp>
          <p:nvGrpSpPr>
            <p:cNvPr id="61" name="Gruppieren 60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63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4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5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6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7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8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9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70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62" name="Ellipse 61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73" name="Gerade Verbindung 72"/>
          <p:cNvCxnSpPr/>
          <p:nvPr/>
        </p:nvCxnSpPr>
        <p:spPr bwMode="auto">
          <a:xfrm>
            <a:off x="1371599" y="4038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Textfeld 73"/>
          <p:cNvSpPr txBox="1"/>
          <p:nvPr/>
        </p:nvSpPr>
        <p:spPr>
          <a:xfrm>
            <a:off x="3145096" y="37338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EnB</a:t>
            </a:r>
            <a:endParaRPr lang="de-DE" dirty="0"/>
          </a:p>
        </p:txBody>
      </p:sp>
      <p:grpSp>
        <p:nvGrpSpPr>
          <p:cNvPr id="75" name="Gruppieren 74"/>
          <p:cNvGrpSpPr/>
          <p:nvPr/>
        </p:nvGrpSpPr>
        <p:grpSpPr>
          <a:xfrm rot="5400000">
            <a:off x="2929692" y="4533900"/>
            <a:ext cx="533400" cy="762000"/>
            <a:chOff x="1600200" y="4419600"/>
            <a:chExt cx="533400" cy="762000"/>
          </a:xfrm>
        </p:grpSpPr>
        <p:sp>
          <p:nvSpPr>
            <p:cNvPr id="76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7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8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9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1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2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8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84" name="Gerade Verbindung 83"/>
          <p:cNvCxnSpPr/>
          <p:nvPr/>
        </p:nvCxnSpPr>
        <p:spPr bwMode="auto">
          <a:xfrm flipH="1">
            <a:off x="2586792" y="4419600"/>
            <a:ext cx="228600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5" name="Gruppieren 84"/>
          <p:cNvGrpSpPr/>
          <p:nvPr/>
        </p:nvGrpSpPr>
        <p:grpSpPr>
          <a:xfrm rot="5400000">
            <a:off x="2929692" y="3771900"/>
            <a:ext cx="533400" cy="762000"/>
            <a:chOff x="1600200" y="4419600"/>
            <a:chExt cx="533400" cy="762000"/>
          </a:xfrm>
        </p:grpSpPr>
        <p:sp>
          <p:nvSpPr>
            <p:cNvPr id="86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7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8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9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0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1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2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9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94" name="Gerade Verbindung 93"/>
          <p:cNvCxnSpPr>
            <a:endCxn id="91" idx="1"/>
          </p:cNvCxnSpPr>
          <p:nvPr/>
        </p:nvCxnSpPr>
        <p:spPr bwMode="auto">
          <a:xfrm flipH="1">
            <a:off x="3577392" y="4419600"/>
            <a:ext cx="228600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5" name="Ellipse 94"/>
          <p:cNvSpPr/>
          <p:nvPr/>
        </p:nvSpPr>
        <p:spPr bwMode="auto">
          <a:xfrm>
            <a:off x="3120192" y="4038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6" name="Gerade Verbindung 95"/>
          <p:cNvCxnSpPr/>
          <p:nvPr/>
        </p:nvCxnSpPr>
        <p:spPr bwMode="auto">
          <a:xfrm>
            <a:off x="3577392" y="4419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2815392" y="4419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Textfeld 97"/>
          <p:cNvSpPr txBox="1"/>
          <p:nvPr/>
        </p:nvSpPr>
        <p:spPr>
          <a:xfrm>
            <a:off x="3196392" y="4572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</a:t>
            </a:r>
            <a:endParaRPr lang="de-DE" dirty="0"/>
          </a:p>
        </p:txBody>
      </p:sp>
      <p:cxnSp>
        <p:nvCxnSpPr>
          <p:cNvPr id="8" name="Gerade Verbindung 7"/>
          <p:cNvCxnSpPr>
            <a:endCxn id="57" idx="1"/>
          </p:cNvCxnSpPr>
          <p:nvPr/>
        </p:nvCxnSpPr>
        <p:spPr bwMode="auto">
          <a:xfrm flipH="1">
            <a:off x="1905000" y="4419600"/>
            <a:ext cx="706696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98"/>
          <p:cNvCxnSpPr/>
          <p:nvPr/>
        </p:nvCxnSpPr>
        <p:spPr bwMode="auto">
          <a:xfrm>
            <a:off x="6172201" y="5943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99"/>
          <p:cNvCxnSpPr/>
          <p:nvPr/>
        </p:nvCxnSpPr>
        <p:spPr bwMode="auto">
          <a:xfrm>
            <a:off x="6172201" y="2895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mit Pfeil 100"/>
          <p:cNvCxnSpPr/>
          <p:nvPr/>
        </p:nvCxnSpPr>
        <p:spPr bwMode="auto">
          <a:xfrm>
            <a:off x="6553201" y="44196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Gerade Verbindung 101"/>
          <p:cNvCxnSpPr/>
          <p:nvPr/>
        </p:nvCxnSpPr>
        <p:spPr bwMode="auto">
          <a:xfrm flipH="1">
            <a:off x="5257801" y="4419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03" name="Gruppieren 102"/>
          <p:cNvGrpSpPr/>
          <p:nvPr/>
        </p:nvGrpSpPr>
        <p:grpSpPr>
          <a:xfrm>
            <a:off x="6019801" y="4419600"/>
            <a:ext cx="533400" cy="762000"/>
            <a:chOff x="1600200" y="4419600"/>
            <a:chExt cx="533400" cy="762000"/>
          </a:xfrm>
        </p:grpSpPr>
        <p:sp>
          <p:nvSpPr>
            <p:cNvPr id="104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5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6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7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8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9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0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11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12" name="Gruppieren 111"/>
          <p:cNvGrpSpPr/>
          <p:nvPr/>
        </p:nvGrpSpPr>
        <p:grpSpPr>
          <a:xfrm>
            <a:off x="6019801" y="3657600"/>
            <a:ext cx="533400" cy="762000"/>
            <a:chOff x="1524000" y="3048000"/>
            <a:chExt cx="533400" cy="762000"/>
          </a:xfrm>
        </p:grpSpPr>
        <p:grpSp>
          <p:nvGrpSpPr>
            <p:cNvPr id="113" name="Gruppieren 112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15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16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17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18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19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0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1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22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14" name="Ellipse 113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123" name="Gerade Verbindung 122"/>
          <p:cNvCxnSpPr/>
          <p:nvPr/>
        </p:nvCxnSpPr>
        <p:spPr bwMode="auto">
          <a:xfrm>
            <a:off x="5791201" y="3276600"/>
            <a:ext cx="0" cy="2286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Gerade Verbindung 133"/>
          <p:cNvCxnSpPr/>
          <p:nvPr/>
        </p:nvCxnSpPr>
        <p:spPr bwMode="auto">
          <a:xfrm flipH="1">
            <a:off x="7234994" y="4419600"/>
            <a:ext cx="228600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9" name="Gerade Verbindung 148"/>
          <p:cNvCxnSpPr>
            <a:endCxn id="109" idx="1"/>
          </p:cNvCxnSpPr>
          <p:nvPr/>
        </p:nvCxnSpPr>
        <p:spPr bwMode="auto">
          <a:xfrm flipH="1">
            <a:off x="6553202" y="4419600"/>
            <a:ext cx="706696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50" name="Gruppieren 149"/>
          <p:cNvGrpSpPr/>
          <p:nvPr/>
        </p:nvGrpSpPr>
        <p:grpSpPr>
          <a:xfrm>
            <a:off x="6019801" y="2895600"/>
            <a:ext cx="533400" cy="762000"/>
            <a:chOff x="1524000" y="3048000"/>
            <a:chExt cx="533400" cy="762000"/>
          </a:xfrm>
        </p:grpSpPr>
        <p:grpSp>
          <p:nvGrpSpPr>
            <p:cNvPr id="151" name="Gruppieren 150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53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4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5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6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7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8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59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60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52" name="Ellipse 151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61" name="Gruppieren 160"/>
          <p:cNvGrpSpPr/>
          <p:nvPr/>
        </p:nvGrpSpPr>
        <p:grpSpPr>
          <a:xfrm>
            <a:off x="6019801" y="5181600"/>
            <a:ext cx="533400" cy="762000"/>
            <a:chOff x="1600200" y="4419600"/>
            <a:chExt cx="533400" cy="762000"/>
          </a:xfrm>
        </p:grpSpPr>
        <p:sp>
          <p:nvSpPr>
            <p:cNvPr id="16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69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5" name="Gerade Verbindung 14"/>
          <p:cNvCxnSpPr/>
          <p:nvPr/>
        </p:nvCxnSpPr>
        <p:spPr bwMode="auto">
          <a:xfrm flipH="1">
            <a:off x="5791201" y="3276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0" name="Gerade Verbindung 169"/>
          <p:cNvCxnSpPr/>
          <p:nvPr/>
        </p:nvCxnSpPr>
        <p:spPr bwMode="auto">
          <a:xfrm flipH="1">
            <a:off x="5791201" y="5562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1" name="Textfeld 170"/>
          <p:cNvSpPr txBox="1"/>
          <p:nvPr/>
        </p:nvSpPr>
        <p:spPr>
          <a:xfrm>
            <a:off x="5791201" y="38100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EnB</a:t>
            </a:r>
            <a:endParaRPr lang="de-DE" dirty="0"/>
          </a:p>
        </p:txBody>
      </p:sp>
      <p:sp>
        <p:nvSpPr>
          <p:cNvPr id="172" name="Textfeld 171"/>
          <p:cNvSpPr txBox="1"/>
          <p:nvPr/>
        </p:nvSpPr>
        <p:spPr>
          <a:xfrm>
            <a:off x="5943601" y="4572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</a:t>
            </a:r>
            <a:endParaRPr lang="de-DE" dirty="0"/>
          </a:p>
        </p:txBody>
      </p:sp>
      <p:cxnSp>
        <p:nvCxnSpPr>
          <p:cNvPr id="17" name="Gerade Verbindung 16"/>
          <p:cNvCxnSpPr/>
          <p:nvPr/>
        </p:nvCxnSpPr>
        <p:spPr bwMode="auto">
          <a:xfrm>
            <a:off x="2209800" y="4267200"/>
            <a:ext cx="2286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 flipH="1">
            <a:off x="2209800" y="4267200"/>
            <a:ext cx="2286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73" name="Gruppieren 172"/>
          <p:cNvGrpSpPr/>
          <p:nvPr/>
        </p:nvGrpSpPr>
        <p:grpSpPr>
          <a:xfrm>
            <a:off x="4325790" y="2590800"/>
            <a:ext cx="1138621" cy="609600"/>
            <a:chOff x="990600" y="4648200"/>
            <a:chExt cx="1981200" cy="1060704"/>
          </a:xfrm>
        </p:grpSpPr>
        <p:cxnSp>
          <p:nvCxnSpPr>
            <p:cNvPr id="174" name="Gerade Verbindung 173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5" name="Ellipse 174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76" name="Gleichschenkliges Dreieck 175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77" name="Gerade Verbindung 176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78" name="Textfeld 177"/>
          <p:cNvSpPr txBox="1"/>
          <p:nvPr/>
        </p:nvSpPr>
        <p:spPr>
          <a:xfrm>
            <a:off x="4249590" y="2667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</a:t>
            </a:r>
            <a:endParaRPr lang="de-DE" dirty="0"/>
          </a:p>
        </p:txBody>
      </p:sp>
      <p:sp>
        <p:nvSpPr>
          <p:cNvPr id="179" name="Textfeld 178"/>
          <p:cNvSpPr txBox="1"/>
          <p:nvPr/>
        </p:nvSpPr>
        <p:spPr>
          <a:xfrm>
            <a:off x="5316390" y="26670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EnB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3465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Multiplexer mit </a:t>
            </a:r>
            <a:r>
              <a:rPr lang="de-DE" dirty="0" err="1" smtClean="0"/>
              <a:t>Gated</a:t>
            </a:r>
            <a:r>
              <a:rPr lang="de-DE" dirty="0" smtClean="0"/>
              <a:t> Invertern</a:t>
            </a:r>
          </a:p>
          <a:p>
            <a:r>
              <a:rPr lang="de-DE" dirty="0"/>
              <a:t>Wir brauchen zwei </a:t>
            </a:r>
            <a:r>
              <a:rPr lang="de-DE" dirty="0" smtClean="0"/>
              <a:t>normale- </a:t>
            </a:r>
            <a:r>
              <a:rPr lang="de-DE" dirty="0"/>
              <a:t>und zwei </a:t>
            </a:r>
            <a:r>
              <a:rPr lang="de-DE" dirty="0" err="1"/>
              <a:t>Gated</a:t>
            </a:r>
            <a:r>
              <a:rPr lang="de-DE" dirty="0"/>
              <a:t> </a:t>
            </a:r>
            <a:r>
              <a:rPr lang="de-DE" dirty="0" smtClean="0"/>
              <a:t>Invertern </a:t>
            </a:r>
            <a:r>
              <a:rPr lang="de-DE" dirty="0"/>
              <a:t>– es sind insgesamt 2 x 2 + 2 x 4 = 12 </a:t>
            </a:r>
            <a:r>
              <a:rPr lang="de-DE" dirty="0" smtClean="0"/>
              <a:t>Transistoren - besser</a:t>
            </a:r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36</a:t>
            </a:fld>
            <a:endParaRPr lang="de-DE" altLang="de-DE"/>
          </a:p>
        </p:txBody>
      </p:sp>
      <p:sp>
        <p:nvSpPr>
          <p:cNvPr id="5" name="Rechteck 4"/>
          <p:cNvSpPr/>
          <p:nvPr/>
        </p:nvSpPr>
        <p:spPr bwMode="auto">
          <a:xfrm>
            <a:off x="1752600" y="4114800"/>
            <a:ext cx="914400" cy="1371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990600" y="4419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49"/>
          <p:cNvCxnSpPr/>
          <p:nvPr/>
        </p:nvCxnSpPr>
        <p:spPr bwMode="auto">
          <a:xfrm>
            <a:off x="990600" y="5181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2667000" y="4800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>
            <a:endCxn id="5" idx="2"/>
          </p:cNvCxnSpPr>
          <p:nvPr/>
        </p:nvCxnSpPr>
        <p:spPr bwMode="auto">
          <a:xfrm flipV="1">
            <a:off x="2209800" y="5486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feld 9"/>
          <p:cNvSpPr txBox="1"/>
          <p:nvPr/>
        </p:nvSpPr>
        <p:spPr>
          <a:xfrm>
            <a:off x="1752600" y="4267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sp>
        <p:nvSpPr>
          <p:cNvPr id="52" name="Textfeld 51"/>
          <p:cNvSpPr txBox="1"/>
          <p:nvPr/>
        </p:nvSpPr>
        <p:spPr>
          <a:xfrm>
            <a:off x="1752600" y="5029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2133600" y="5181600"/>
            <a:ext cx="405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2209800" y="5562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>
            <a:off x="1151816" y="41148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23" name="Textfeld 22"/>
          <p:cNvSpPr txBox="1"/>
          <p:nvPr/>
        </p:nvSpPr>
        <p:spPr>
          <a:xfrm>
            <a:off x="1134184" y="4876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cxnSp>
        <p:nvCxnSpPr>
          <p:cNvPr id="24" name="Gerade Verbindung 23"/>
          <p:cNvCxnSpPr/>
          <p:nvPr/>
        </p:nvCxnSpPr>
        <p:spPr bwMode="auto">
          <a:xfrm>
            <a:off x="6248400" y="3352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Ellipse 24"/>
          <p:cNvSpPr/>
          <p:nvPr/>
        </p:nvSpPr>
        <p:spPr bwMode="auto">
          <a:xfrm>
            <a:off x="6248400" y="3200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6" name="Gerade Verbindung 25"/>
          <p:cNvCxnSpPr/>
          <p:nvPr/>
        </p:nvCxnSpPr>
        <p:spPr bwMode="auto">
          <a:xfrm>
            <a:off x="6248400" y="4800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Ellipse 26"/>
          <p:cNvSpPr/>
          <p:nvPr/>
        </p:nvSpPr>
        <p:spPr bwMode="auto">
          <a:xfrm>
            <a:off x="6248400" y="4648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8" name="Gerade Verbindung 27"/>
          <p:cNvCxnSpPr/>
          <p:nvPr/>
        </p:nvCxnSpPr>
        <p:spPr bwMode="auto">
          <a:xfrm>
            <a:off x="6781800" y="33528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Gerade Verbindung 28"/>
          <p:cNvCxnSpPr/>
          <p:nvPr/>
        </p:nvCxnSpPr>
        <p:spPr bwMode="auto">
          <a:xfrm>
            <a:off x="6781800" y="4038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Gleichschenkliges Dreieck 29"/>
          <p:cNvSpPr/>
          <p:nvPr/>
        </p:nvSpPr>
        <p:spPr bwMode="auto">
          <a:xfrm rot="5400000">
            <a:off x="5260848" y="2892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1" name="Gleichschenkliges Dreieck 30"/>
          <p:cNvSpPr/>
          <p:nvPr/>
        </p:nvSpPr>
        <p:spPr bwMode="auto">
          <a:xfrm rot="5400000">
            <a:off x="5260848" y="4340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2" name="Gerade Verbindung mit Pfeil 31"/>
          <p:cNvCxnSpPr/>
          <p:nvPr/>
        </p:nvCxnSpPr>
        <p:spPr bwMode="auto">
          <a:xfrm>
            <a:off x="5791200" y="25908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Gerade Verbindung mit Pfeil 32"/>
          <p:cNvCxnSpPr/>
          <p:nvPr/>
        </p:nvCxnSpPr>
        <p:spPr bwMode="auto">
          <a:xfrm>
            <a:off x="5791200" y="40386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Textfeld 33"/>
          <p:cNvSpPr txBox="1"/>
          <p:nvPr/>
        </p:nvSpPr>
        <p:spPr>
          <a:xfrm>
            <a:off x="5723073" y="25146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SelB</a:t>
            </a:r>
            <a:endParaRPr lang="de-DE" dirty="0"/>
          </a:p>
        </p:txBody>
      </p:sp>
      <p:sp>
        <p:nvSpPr>
          <p:cNvPr id="35" name="Textfeld 34"/>
          <p:cNvSpPr txBox="1"/>
          <p:nvPr/>
        </p:nvSpPr>
        <p:spPr>
          <a:xfrm>
            <a:off x="5774369" y="3962400"/>
            <a:ext cx="405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endParaRPr lang="de-DE" dirty="0"/>
          </a:p>
        </p:txBody>
      </p:sp>
      <p:sp>
        <p:nvSpPr>
          <p:cNvPr id="36" name="Textfeld 35"/>
          <p:cNvSpPr txBox="1"/>
          <p:nvPr/>
        </p:nvSpPr>
        <p:spPr>
          <a:xfrm>
            <a:off x="4724400" y="3048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cxnSp>
        <p:nvCxnSpPr>
          <p:cNvPr id="37" name="Gerade Verbindung 36"/>
          <p:cNvCxnSpPr/>
          <p:nvPr/>
        </p:nvCxnSpPr>
        <p:spPr bwMode="auto">
          <a:xfrm>
            <a:off x="4648200" y="3352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Textfeld 37"/>
          <p:cNvSpPr txBox="1"/>
          <p:nvPr/>
        </p:nvSpPr>
        <p:spPr>
          <a:xfrm>
            <a:off x="4724400" y="4495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cxnSp>
        <p:nvCxnSpPr>
          <p:cNvPr id="39" name="Gerade Verbindung 38"/>
          <p:cNvCxnSpPr/>
          <p:nvPr/>
        </p:nvCxnSpPr>
        <p:spPr bwMode="auto">
          <a:xfrm>
            <a:off x="4648200" y="4800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Ellipse 40"/>
          <p:cNvSpPr/>
          <p:nvPr/>
        </p:nvSpPr>
        <p:spPr bwMode="auto">
          <a:xfrm>
            <a:off x="8077200" y="3886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2" name="Gleichschenkliges Dreieck 41"/>
          <p:cNvSpPr/>
          <p:nvPr/>
        </p:nvSpPr>
        <p:spPr bwMode="auto">
          <a:xfrm rot="5400000">
            <a:off x="7089648" y="3578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3" name="Gerade Verbindung 42"/>
          <p:cNvCxnSpPr/>
          <p:nvPr/>
        </p:nvCxnSpPr>
        <p:spPr bwMode="auto">
          <a:xfrm>
            <a:off x="8382000" y="4038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5" name="Gruppieren 44"/>
          <p:cNvGrpSpPr/>
          <p:nvPr/>
        </p:nvGrpSpPr>
        <p:grpSpPr>
          <a:xfrm>
            <a:off x="5029200" y="5638800"/>
            <a:ext cx="1138621" cy="609600"/>
            <a:chOff x="990600" y="4648200"/>
            <a:chExt cx="1981200" cy="1060704"/>
          </a:xfrm>
        </p:grpSpPr>
        <p:cxnSp>
          <p:nvCxnSpPr>
            <p:cNvPr id="46" name="Gerade Verbindung 45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7" name="Ellipse 46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8" name="Gleichschenkliges Dreieck 47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49" name="Gerade Verbindung 48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53" name="Textfeld 52"/>
          <p:cNvSpPr txBox="1"/>
          <p:nvPr/>
        </p:nvSpPr>
        <p:spPr>
          <a:xfrm>
            <a:off x="4936169" y="5715000"/>
            <a:ext cx="405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endParaRPr lang="de-DE" dirty="0"/>
          </a:p>
        </p:txBody>
      </p:sp>
      <p:sp>
        <p:nvSpPr>
          <p:cNvPr id="54" name="Textfeld 53"/>
          <p:cNvSpPr txBox="1"/>
          <p:nvPr/>
        </p:nvSpPr>
        <p:spPr>
          <a:xfrm>
            <a:off x="6002968" y="57150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SelB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8757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Oft werden auch mehrfache Multiplexer </a:t>
            </a:r>
            <a:r>
              <a:rPr lang="de-DE" dirty="0" smtClean="0"/>
              <a:t>verwendet.</a:t>
            </a:r>
          </a:p>
          <a:p>
            <a:r>
              <a:rPr lang="de-DE" dirty="0" smtClean="0"/>
              <a:t>ZB wenn </a:t>
            </a:r>
            <a:r>
              <a:rPr lang="de-DE" dirty="0"/>
              <a:t>man die digitalen Signale von mehreren Quellen über eine Leitung übertragen möchte</a:t>
            </a:r>
            <a:r>
              <a:rPr lang="de-DE" dirty="0" smtClean="0"/>
              <a:t>.</a:t>
            </a:r>
          </a:p>
          <a:p>
            <a:r>
              <a:rPr lang="de-DE" dirty="0" smtClean="0"/>
              <a:t>2-&gt;1 Multiplexer</a:t>
            </a:r>
          </a:p>
          <a:p>
            <a:r>
              <a:rPr lang="de-DE" dirty="0" smtClean="0"/>
              <a:t>4-&gt;1 Multiplexer…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37</a:t>
            </a:fld>
            <a:endParaRPr lang="de-DE" altLang="de-DE"/>
          </a:p>
        </p:txBody>
      </p:sp>
      <p:sp>
        <p:nvSpPr>
          <p:cNvPr id="5" name="Rechteck 4"/>
          <p:cNvSpPr/>
          <p:nvPr/>
        </p:nvSpPr>
        <p:spPr bwMode="auto">
          <a:xfrm>
            <a:off x="1752600" y="3657600"/>
            <a:ext cx="914400" cy="1828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990600" y="4419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49"/>
          <p:cNvCxnSpPr/>
          <p:nvPr/>
        </p:nvCxnSpPr>
        <p:spPr bwMode="auto">
          <a:xfrm>
            <a:off x="990600" y="4800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2667000" y="45720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>
            <a:endCxn id="5" idx="2"/>
          </p:cNvCxnSpPr>
          <p:nvPr/>
        </p:nvCxnSpPr>
        <p:spPr bwMode="auto">
          <a:xfrm flipV="1">
            <a:off x="2209800" y="5486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feld 9"/>
          <p:cNvSpPr txBox="1"/>
          <p:nvPr/>
        </p:nvSpPr>
        <p:spPr>
          <a:xfrm>
            <a:off x="1752600" y="4267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sp>
        <p:nvSpPr>
          <p:cNvPr id="52" name="Textfeld 51"/>
          <p:cNvSpPr txBox="1"/>
          <p:nvPr/>
        </p:nvSpPr>
        <p:spPr>
          <a:xfrm>
            <a:off x="1752600" y="4648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X2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1975706" y="5181600"/>
            <a:ext cx="7216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(1:0)</a:t>
            </a:r>
            <a:endParaRPr lang="de-DE" dirty="0"/>
          </a:p>
        </p:txBody>
      </p:sp>
      <p:cxnSp>
        <p:nvCxnSpPr>
          <p:cNvPr id="40" name="Gerade Verbindung 39"/>
          <p:cNvCxnSpPr/>
          <p:nvPr/>
        </p:nvCxnSpPr>
        <p:spPr bwMode="auto">
          <a:xfrm>
            <a:off x="990600" y="4038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Textfeld 43"/>
          <p:cNvSpPr txBox="1"/>
          <p:nvPr/>
        </p:nvSpPr>
        <p:spPr>
          <a:xfrm>
            <a:off x="1752600" y="3886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cxnSp>
        <p:nvCxnSpPr>
          <p:cNvPr id="45" name="Gerade Verbindung 44"/>
          <p:cNvCxnSpPr/>
          <p:nvPr/>
        </p:nvCxnSpPr>
        <p:spPr bwMode="auto">
          <a:xfrm>
            <a:off x="990600" y="5181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Textfeld 45"/>
          <p:cNvSpPr txBox="1"/>
          <p:nvPr/>
        </p:nvSpPr>
        <p:spPr>
          <a:xfrm>
            <a:off x="1752600" y="5029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X3</a:t>
            </a:r>
            <a:endParaRPr lang="de-DE" dirty="0"/>
          </a:p>
        </p:txBody>
      </p:sp>
      <p:sp>
        <p:nvSpPr>
          <p:cNvPr id="16" name="Ellipse 15"/>
          <p:cNvSpPr/>
          <p:nvPr/>
        </p:nvSpPr>
        <p:spPr bwMode="auto">
          <a:xfrm>
            <a:off x="1981200" y="5105400"/>
            <a:ext cx="10668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Ellipse 16"/>
          <p:cNvSpPr/>
          <p:nvPr/>
        </p:nvSpPr>
        <p:spPr bwMode="auto">
          <a:xfrm>
            <a:off x="1524000" y="3733800"/>
            <a:ext cx="685800" cy="533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87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Decoder.</a:t>
            </a:r>
          </a:p>
          <a:p>
            <a:r>
              <a:rPr lang="de-DE" dirty="0" smtClean="0"/>
              <a:t>Beispiel: 8-bit </a:t>
            </a:r>
            <a:r>
              <a:rPr lang="de-DE" dirty="0"/>
              <a:t>Eingang </a:t>
            </a:r>
            <a:r>
              <a:rPr lang="de-DE" dirty="0" smtClean="0"/>
              <a:t>D(7:0) (binäre Zahl) </a:t>
            </a:r>
            <a:r>
              <a:rPr lang="de-DE" dirty="0"/>
              <a:t>und </a:t>
            </a:r>
            <a:r>
              <a:rPr lang="de-DE" dirty="0" smtClean="0"/>
              <a:t>2</a:t>
            </a:r>
            <a:r>
              <a:rPr lang="de-DE" baseline="30000" dirty="0" smtClean="0"/>
              <a:t>8</a:t>
            </a:r>
            <a:r>
              <a:rPr lang="de-DE" dirty="0" smtClean="0"/>
              <a:t> </a:t>
            </a:r>
            <a:r>
              <a:rPr lang="de-DE" dirty="0"/>
              <a:t>Ausgänge</a:t>
            </a:r>
            <a:r>
              <a:rPr lang="de-DE" dirty="0" smtClean="0"/>
              <a:t>.</a:t>
            </a:r>
          </a:p>
          <a:p>
            <a:r>
              <a:rPr lang="de-DE" dirty="0" smtClean="0"/>
              <a:t>Falls Eingang = m </a:t>
            </a:r>
            <a:r>
              <a:rPr lang="de-DE" dirty="0"/>
              <a:t>(binär Kodiert) ist der m-</a:t>
            </a:r>
            <a:r>
              <a:rPr lang="de-DE" dirty="0" err="1"/>
              <a:t>te</a:t>
            </a:r>
            <a:r>
              <a:rPr lang="de-DE" dirty="0"/>
              <a:t> Ausgang 1. Alle anderen Ausgänge sind null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38</a:t>
            </a:fld>
            <a:endParaRPr lang="de-DE" altLang="de-DE"/>
          </a:p>
        </p:txBody>
      </p:sp>
      <p:sp>
        <p:nvSpPr>
          <p:cNvPr id="5" name="Rechteck 4"/>
          <p:cNvSpPr/>
          <p:nvPr/>
        </p:nvSpPr>
        <p:spPr bwMode="auto">
          <a:xfrm>
            <a:off x="1371600" y="3429000"/>
            <a:ext cx="914400" cy="1905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609600" y="4114800"/>
            <a:ext cx="6110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D(7:0)</a:t>
            </a:r>
            <a:endParaRPr lang="de-DE" dirty="0"/>
          </a:p>
        </p:txBody>
      </p:sp>
      <p:cxnSp>
        <p:nvCxnSpPr>
          <p:cNvPr id="40" name="Gerade Verbindung 39"/>
          <p:cNvCxnSpPr/>
          <p:nvPr/>
        </p:nvCxnSpPr>
        <p:spPr bwMode="auto">
          <a:xfrm>
            <a:off x="609600" y="4419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>
            <a:off x="2286000" y="35814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2286000" y="3733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>
            <a:off x="2286000" y="3886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 Verbindung 21"/>
          <p:cNvCxnSpPr/>
          <p:nvPr/>
        </p:nvCxnSpPr>
        <p:spPr bwMode="auto">
          <a:xfrm>
            <a:off x="2286000" y="5181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Textfeld 3"/>
          <p:cNvSpPr txBox="1"/>
          <p:nvPr/>
        </p:nvSpPr>
        <p:spPr>
          <a:xfrm>
            <a:off x="2514600" y="32766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Y0</a:t>
            </a:r>
            <a:endParaRPr lang="de-DE" dirty="0"/>
          </a:p>
        </p:txBody>
      </p:sp>
      <p:sp>
        <p:nvSpPr>
          <p:cNvPr id="24" name="Textfeld 23"/>
          <p:cNvSpPr txBox="1"/>
          <p:nvPr/>
        </p:nvSpPr>
        <p:spPr>
          <a:xfrm>
            <a:off x="2505842" y="4876800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Y255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90323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Realisierung</a:t>
            </a:r>
          </a:p>
          <a:p>
            <a:r>
              <a:rPr lang="de-DE" dirty="0" smtClean="0"/>
              <a:t>2</a:t>
            </a:r>
            <a:r>
              <a:rPr lang="de-DE" baseline="30000" dirty="0" smtClean="0"/>
              <a:t>8</a:t>
            </a:r>
            <a:r>
              <a:rPr lang="de-DE" dirty="0" smtClean="0"/>
              <a:t> </a:t>
            </a:r>
            <a:r>
              <a:rPr lang="de-DE" dirty="0"/>
              <a:t>AND Gattern mit n </a:t>
            </a:r>
            <a:r>
              <a:rPr lang="de-DE" dirty="0" smtClean="0"/>
              <a:t>Eingängen</a:t>
            </a:r>
            <a:endParaRPr lang="de-DE" dirty="0"/>
          </a:p>
          <a:p>
            <a:r>
              <a:rPr lang="de-DE" dirty="0" smtClean="0"/>
              <a:t>Wenn </a:t>
            </a:r>
            <a:r>
              <a:rPr lang="de-DE" dirty="0"/>
              <a:t>z.B. das AND Gate dem Ausgang 5 </a:t>
            </a:r>
            <a:r>
              <a:rPr lang="de-DE" dirty="0" smtClean="0"/>
              <a:t>gehört, sollte </a:t>
            </a:r>
            <a:r>
              <a:rPr lang="de-DE" dirty="0"/>
              <a:t>es </a:t>
            </a:r>
            <a:r>
              <a:rPr lang="de-DE" dirty="0" smtClean="0"/>
              <a:t>„1“ </a:t>
            </a:r>
            <a:r>
              <a:rPr lang="de-DE" dirty="0"/>
              <a:t>für die binäre </a:t>
            </a:r>
            <a:r>
              <a:rPr lang="de-DE" dirty="0" smtClean="0"/>
              <a:t>Zahl </a:t>
            </a:r>
            <a:r>
              <a:rPr lang="de-DE" dirty="0"/>
              <a:t>D(7:0) = </a:t>
            </a:r>
            <a:r>
              <a:rPr lang="de-DE" dirty="0" smtClean="0"/>
              <a:t>0000_1001 erzeugen</a:t>
            </a:r>
          </a:p>
          <a:p>
            <a:r>
              <a:rPr lang="de-DE" dirty="0"/>
              <a:t>Y5 = !D7 &amp; !D6 &amp; !D5 &amp; !D4 &amp; D3 &amp; !D2 &amp; !D1 &amp; </a:t>
            </a:r>
            <a:r>
              <a:rPr lang="de-DE" dirty="0" smtClean="0"/>
              <a:t>D0</a:t>
            </a:r>
          </a:p>
          <a:p>
            <a:r>
              <a:rPr lang="de-DE" dirty="0"/>
              <a:t>Alle </a:t>
            </a:r>
            <a:r>
              <a:rPr lang="de-DE" dirty="0" smtClean="0"/>
              <a:t>Variablen, </a:t>
            </a:r>
            <a:r>
              <a:rPr lang="de-DE" dirty="0"/>
              <a:t>die null sind, </a:t>
            </a:r>
            <a:r>
              <a:rPr lang="de-DE" dirty="0" smtClean="0"/>
              <a:t>werden negiert</a:t>
            </a:r>
          </a:p>
          <a:p>
            <a:r>
              <a:rPr lang="de-DE" dirty="0"/>
              <a:t>In solcher Realisierung brauchen wir 256 ANDs mit 8 Eingängen und 8 </a:t>
            </a:r>
            <a:r>
              <a:rPr lang="de-DE" dirty="0" smtClean="0"/>
              <a:t>Invertern</a:t>
            </a:r>
            <a:r>
              <a:rPr lang="de-DE" dirty="0"/>
              <a:t>. Das sind insgesamt 256 x 16 + 8 x 2 ~ 4000 Transistoren.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39</a:t>
            </a:fld>
            <a:endParaRPr lang="de-DE" altLang="de-DE"/>
          </a:p>
        </p:txBody>
      </p:sp>
      <p:sp>
        <p:nvSpPr>
          <p:cNvPr id="5" name="Rechteck 4"/>
          <p:cNvSpPr/>
          <p:nvPr/>
        </p:nvSpPr>
        <p:spPr bwMode="auto">
          <a:xfrm>
            <a:off x="1371600" y="3429000"/>
            <a:ext cx="914400" cy="1905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609600" y="4114800"/>
            <a:ext cx="6110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D(7:0)</a:t>
            </a:r>
            <a:endParaRPr lang="de-DE" dirty="0"/>
          </a:p>
        </p:txBody>
      </p:sp>
      <p:cxnSp>
        <p:nvCxnSpPr>
          <p:cNvPr id="40" name="Gerade Verbindung 39"/>
          <p:cNvCxnSpPr/>
          <p:nvPr/>
        </p:nvCxnSpPr>
        <p:spPr bwMode="auto">
          <a:xfrm>
            <a:off x="609600" y="4419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>
            <a:off x="2286000" y="35814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2286000" y="387096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>
            <a:off x="2286000" y="417576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 Verbindung 21"/>
          <p:cNvCxnSpPr/>
          <p:nvPr/>
        </p:nvCxnSpPr>
        <p:spPr bwMode="auto">
          <a:xfrm>
            <a:off x="2286000" y="5181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Textfeld 3"/>
          <p:cNvSpPr txBox="1"/>
          <p:nvPr/>
        </p:nvSpPr>
        <p:spPr>
          <a:xfrm>
            <a:off x="2514600" y="32766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Y0</a:t>
            </a:r>
            <a:endParaRPr lang="de-DE" dirty="0"/>
          </a:p>
        </p:txBody>
      </p:sp>
      <p:sp>
        <p:nvSpPr>
          <p:cNvPr id="24" name="Textfeld 23"/>
          <p:cNvSpPr txBox="1"/>
          <p:nvPr/>
        </p:nvSpPr>
        <p:spPr>
          <a:xfrm>
            <a:off x="2505842" y="4876800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Y255</a:t>
            </a:r>
            <a:endParaRPr lang="de-DE" dirty="0"/>
          </a:p>
        </p:txBody>
      </p:sp>
      <p:cxnSp>
        <p:nvCxnSpPr>
          <p:cNvPr id="14" name="Gerade Verbindung 13"/>
          <p:cNvCxnSpPr/>
          <p:nvPr/>
        </p:nvCxnSpPr>
        <p:spPr bwMode="auto">
          <a:xfrm>
            <a:off x="5181600" y="448970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>
            <a:off x="5715000" y="4578095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rade Verbindung 15"/>
          <p:cNvCxnSpPr/>
          <p:nvPr/>
        </p:nvCxnSpPr>
        <p:spPr bwMode="auto">
          <a:xfrm>
            <a:off x="5715000" y="4578095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>
            <a:off x="5715000" y="5492495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Bogen 17"/>
          <p:cNvSpPr/>
          <p:nvPr/>
        </p:nvSpPr>
        <p:spPr bwMode="auto">
          <a:xfrm flipV="1">
            <a:off x="6019800" y="4578095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6985462" y="4730495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Y5</a:t>
            </a:r>
            <a:endParaRPr lang="de-DE" dirty="0"/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6858000" y="503529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 Verbindung 26"/>
          <p:cNvCxnSpPr/>
          <p:nvPr/>
        </p:nvCxnSpPr>
        <p:spPr bwMode="auto">
          <a:xfrm>
            <a:off x="5181600" y="4267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Gerade Verbindung 28"/>
          <p:cNvCxnSpPr/>
          <p:nvPr/>
        </p:nvCxnSpPr>
        <p:spPr bwMode="auto">
          <a:xfrm>
            <a:off x="5715000" y="4267200"/>
            <a:ext cx="0" cy="1600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Textfeld 29"/>
          <p:cNvSpPr txBox="1"/>
          <p:nvPr/>
        </p:nvSpPr>
        <p:spPr>
          <a:xfrm>
            <a:off x="4800600" y="57150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D0</a:t>
            </a:r>
            <a:endParaRPr lang="de-DE" dirty="0"/>
          </a:p>
        </p:txBody>
      </p:sp>
      <p:cxnSp>
        <p:nvCxnSpPr>
          <p:cNvPr id="31" name="Gerade Verbindung 30"/>
          <p:cNvCxnSpPr/>
          <p:nvPr/>
        </p:nvCxnSpPr>
        <p:spPr bwMode="auto">
          <a:xfrm>
            <a:off x="5181600" y="471830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 Verbindung 31"/>
          <p:cNvCxnSpPr/>
          <p:nvPr/>
        </p:nvCxnSpPr>
        <p:spPr bwMode="auto">
          <a:xfrm>
            <a:off x="5181600" y="494690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Gerade Verbindung 32"/>
          <p:cNvCxnSpPr/>
          <p:nvPr/>
        </p:nvCxnSpPr>
        <p:spPr bwMode="auto">
          <a:xfrm>
            <a:off x="5181600" y="5410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33"/>
          <p:cNvCxnSpPr/>
          <p:nvPr/>
        </p:nvCxnSpPr>
        <p:spPr bwMode="auto">
          <a:xfrm>
            <a:off x="5181600" y="518769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 Verbindung 34"/>
          <p:cNvCxnSpPr/>
          <p:nvPr/>
        </p:nvCxnSpPr>
        <p:spPr bwMode="auto">
          <a:xfrm>
            <a:off x="5181600" y="5638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>
            <a:off x="5181600" y="586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Ellipse 36"/>
          <p:cNvSpPr/>
          <p:nvPr/>
        </p:nvSpPr>
        <p:spPr bwMode="auto">
          <a:xfrm>
            <a:off x="5562600" y="41910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8" name="Ellipse 37"/>
          <p:cNvSpPr/>
          <p:nvPr/>
        </p:nvSpPr>
        <p:spPr bwMode="auto">
          <a:xfrm>
            <a:off x="5562600" y="4419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9" name="Ellipse 38"/>
          <p:cNvSpPr/>
          <p:nvPr/>
        </p:nvSpPr>
        <p:spPr bwMode="auto">
          <a:xfrm>
            <a:off x="5562600" y="46482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1" name="Ellipse 40"/>
          <p:cNvSpPr/>
          <p:nvPr/>
        </p:nvSpPr>
        <p:spPr bwMode="auto">
          <a:xfrm>
            <a:off x="5562600" y="48768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2" name="Ellipse 41"/>
          <p:cNvSpPr/>
          <p:nvPr/>
        </p:nvSpPr>
        <p:spPr bwMode="auto">
          <a:xfrm>
            <a:off x="5562600" y="53340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3" name="Ellipse 42"/>
          <p:cNvSpPr/>
          <p:nvPr/>
        </p:nvSpPr>
        <p:spPr bwMode="auto">
          <a:xfrm>
            <a:off x="5562600" y="5562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4" name="Textfeld 43"/>
          <p:cNvSpPr txBox="1"/>
          <p:nvPr/>
        </p:nvSpPr>
        <p:spPr>
          <a:xfrm>
            <a:off x="4800600" y="54864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D1</a:t>
            </a:r>
            <a:endParaRPr lang="de-DE" dirty="0"/>
          </a:p>
        </p:txBody>
      </p:sp>
      <p:sp>
        <p:nvSpPr>
          <p:cNvPr id="45" name="Textfeld 44"/>
          <p:cNvSpPr txBox="1"/>
          <p:nvPr/>
        </p:nvSpPr>
        <p:spPr>
          <a:xfrm>
            <a:off x="4724400" y="41148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D7</a:t>
            </a:r>
            <a:endParaRPr lang="de-DE" dirty="0"/>
          </a:p>
        </p:txBody>
      </p:sp>
      <p:grpSp>
        <p:nvGrpSpPr>
          <p:cNvPr id="7" name="Gruppieren 6"/>
          <p:cNvGrpSpPr/>
          <p:nvPr/>
        </p:nvGrpSpPr>
        <p:grpSpPr>
          <a:xfrm>
            <a:off x="2057400" y="5029200"/>
            <a:ext cx="228600" cy="320040"/>
            <a:chOff x="3657600" y="3048000"/>
            <a:chExt cx="1143000" cy="1600200"/>
          </a:xfrm>
        </p:grpSpPr>
        <p:cxnSp>
          <p:nvCxnSpPr>
            <p:cNvPr id="46" name="Gerade Verbindung 45"/>
            <p:cNvCxnSpPr/>
            <p:nvPr/>
          </p:nvCxnSpPr>
          <p:spPr bwMode="auto">
            <a:xfrm>
              <a:off x="3657600" y="33588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7" name="Gerade Verbindung 46"/>
            <p:cNvCxnSpPr/>
            <p:nvPr/>
          </p:nvCxnSpPr>
          <p:spPr bwMode="auto">
            <a:xfrm>
              <a:off x="3657600" y="42732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8" name="Bogen 47"/>
            <p:cNvSpPr/>
            <p:nvPr/>
          </p:nvSpPr>
          <p:spPr bwMode="auto">
            <a:xfrm flipV="1">
              <a:off x="3962400" y="3358895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49" name="Gerade Verbindung 48"/>
            <p:cNvCxnSpPr/>
            <p:nvPr/>
          </p:nvCxnSpPr>
          <p:spPr bwMode="auto">
            <a:xfrm>
              <a:off x="3657600" y="3048000"/>
              <a:ext cx="0" cy="1600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0" name="Gruppieren 49"/>
          <p:cNvGrpSpPr/>
          <p:nvPr/>
        </p:nvGrpSpPr>
        <p:grpSpPr>
          <a:xfrm>
            <a:off x="2057400" y="4023360"/>
            <a:ext cx="228600" cy="320040"/>
            <a:chOff x="3657600" y="3048000"/>
            <a:chExt cx="1143000" cy="1600200"/>
          </a:xfrm>
        </p:grpSpPr>
        <p:cxnSp>
          <p:nvCxnSpPr>
            <p:cNvPr id="51" name="Gerade Verbindung 50"/>
            <p:cNvCxnSpPr/>
            <p:nvPr/>
          </p:nvCxnSpPr>
          <p:spPr bwMode="auto">
            <a:xfrm>
              <a:off x="3657600" y="33588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" name="Gerade Verbindung 51"/>
            <p:cNvCxnSpPr/>
            <p:nvPr/>
          </p:nvCxnSpPr>
          <p:spPr bwMode="auto">
            <a:xfrm>
              <a:off x="3657600" y="42732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3" name="Bogen 52"/>
            <p:cNvSpPr/>
            <p:nvPr/>
          </p:nvSpPr>
          <p:spPr bwMode="auto">
            <a:xfrm flipV="1">
              <a:off x="3962400" y="3358895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54" name="Gerade Verbindung 53"/>
            <p:cNvCxnSpPr/>
            <p:nvPr/>
          </p:nvCxnSpPr>
          <p:spPr bwMode="auto">
            <a:xfrm>
              <a:off x="3657600" y="3048000"/>
              <a:ext cx="0" cy="1600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5" name="Gruppieren 54"/>
          <p:cNvGrpSpPr/>
          <p:nvPr/>
        </p:nvGrpSpPr>
        <p:grpSpPr>
          <a:xfrm>
            <a:off x="2057400" y="3718560"/>
            <a:ext cx="228600" cy="320040"/>
            <a:chOff x="3657600" y="3048000"/>
            <a:chExt cx="1143000" cy="1600200"/>
          </a:xfrm>
        </p:grpSpPr>
        <p:cxnSp>
          <p:nvCxnSpPr>
            <p:cNvPr id="56" name="Gerade Verbindung 55"/>
            <p:cNvCxnSpPr/>
            <p:nvPr/>
          </p:nvCxnSpPr>
          <p:spPr bwMode="auto">
            <a:xfrm>
              <a:off x="3657600" y="33588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7" name="Gerade Verbindung 56"/>
            <p:cNvCxnSpPr/>
            <p:nvPr/>
          </p:nvCxnSpPr>
          <p:spPr bwMode="auto">
            <a:xfrm>
              <a:off x="3657600" y="42732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8" name="Bogen 57"/>
            <p:cNvSpPr/>
            <p:nvPr/>
          </p:nvSpPr>
          <p:spPr bwMode="auto">
            <a:xfrm flipV="1">
              <a:off x="3962400" y="3358895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59" name="Gerade Verbindung 58"/>
            <p:cNvCxnSpPr/>
            <p:nvPr/>
          </p:nvCxnSpPr>
          <p:spPr bwMode="auto">
            <a:xfrm>
              <a:off x="3657600" y="3048000"/>
              <a:ext cx="0" cy="1600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60" name="Gruppieren 59"/>
          <p:cNvGrpSpPr/>
          <p:nvPr/>
        </p:nvGrpSpPr>
        <p:grpSpPr>
          <a:xfrm>
            <a:off x="2057400" y="3429000"/>
            <a:ext cx="228600" cy="320040"/>
            <a:chOff x="3657600" y="3048000"/>
            <a:chExt cx="1143000" cy="1600200"/>
          </a:xfrm>
        </p:grpSpPr>
        <p:cxnSp>
          <p:nvCxnSpPr>
            <p:cNvPr id="61" name="Gerade Verbindung 60"/>
            <p:cNvCxnSpPr/>
            <p:nvPr/>
          </p:nvCxnSpPr>
          <p:spPr bwMode="auto">
            <a:xfrm>
              <a:off x="3657600" y="33588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2" name="Gerade Verbindung 61"/>
            <p:cNvCxnSpPr/>
            <p:nvPr/>
          </p:nvCxnSpPr>
          <p:spPr bwMode="auto">
            <a:xfrm>
              <a:off x="3657600" y="42732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3" name="Bogen 62"/>
            <p:cNvSpPr/>
            <p:nvPr/>
          </p:nvSpPr>
          <p:spPr bwMode="auto">
            <a:xfrm flipV="1">
              <a:off x="3962400" y="3358895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4" name="Gerade Verbindung 63"/>
            <p:cNvCxnSpPr/>
            <p:nvPr/>
          </p:nvCxnSpPr>
          <p:spPr bwMode="auto">
            <a:xfrm>
              <a:off x="3657600" y="3048000"/>
              <a:ext cx="0" cy="1600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685123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279650"/>
          </a:xfrm>
        </p:spPr>
        <p:txBody>
          <a:bodyPr/>
          <a:lstStyle/>
          <a:p>
            <a:r>
              <a:rPr lang="de-DE" dirty="0" smtClean="0"/>
              <a:t>Warum sind nur drei </a:t>
            </a:r>
            <a:r>
              <a:rPr lang="de-DE" dirty="0"/>
              <a:t>(bzw. sechs) </a:t>
            </a:r>
            <a:r>
              <a:rPr lang="de-DE" dirty="0" smtClean="0"/>
              <a:t>Funktionen genug?</a:t>
            </a:r>
          </a:p>
          <a:p>
            <a:r>
              <a:rPr lang="de-DE" dirty="0"/>
              <a:t>8 Booleschen Funktionen kann man </a:t>
            </a:r>
            <a:r>
              <a:rPr lang="de-DE" dirty="0" smtClean="0"/>
              <a:t>aus16 </a:t>
            </a:r>
            <a:r>
              <a:rPr lang="de-DE" dirty="0"/>
              <a:t>durch Negation </a:t>
            </a:r>
            <a:r>
              <a:rPr lang="de-DE" dirty="0" smtClean="0"/>
              <a:t>bekommen - </a:t>
            </a:r>
            <a:r>
              <a:rPr lang="de-DE" dirty="0"/>
              <a:t>wie AND aus NAND</a:t>
            </a:r>
            <a:r>
              <a:rPr lang="de-DE" dirty="0" smtClean="0"/>
              <a:t>.</a:t>
            </a:r>
          </a:p>
          <a:p>
            <a:r>
              <a:rPr lang="de-DE" dirty="0"/>
              <a:t>Zwei Funktionen (von </a:t>
            </a:r>
            <a:r>
              <a:rPr lang="de-DE" dirty="0" smtClean="0"/>
              <a:t>8 – wir betrachten z.B. nur diese die </a:t>
            </a:r>
            <a:r>
              <a:rPr lang="de-DE" dirty="0" smtClean="0"/>
              <a:t>1 in der ersten </a:t>
            </a:r>
            <a:r>
              <a:rPr lang="de-DE" dirty="0"/>
              <a:t>Z</a:t>
            </a:r>
            <a:r>
              <a:rPr lang="de-DE" dirty="0" smtClean="0"/>
              <a:t>eile haben) </a:t>
            </a:r>
            <a:r>
              <a:rPr lang="de-DE" dirty="0"/>
              <a:t>sind eigentlich keine Funktionen von zwei sondern nur einer Variable</a:t>
            </a:r>
            <a:r>
              <a:rPr lang="de-DE" dirty="0" smtClean="0"/>
              <a:t>.</a:t>
            </a:r>
          </a:p>
          <a:p>
            <a:r>
              <a:rPr lang="de-DE" dirty="0"/>
              <a:t>Eine Funktion von 8 ist Konstante. 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</a:t>
            </a:fld>
            <a:endParaRPr lang="de-DE" altLang="de-DE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0702350"/>
              </p:ext>
            </p:extLst>
          </p:nvPr>
        </p:nvGraphicFramePr>
        <p:xfrm>
          <a:off x="457200" y="4089400"/>
          <a:ext cx="1143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0243288"/>
              </p:ext>
            </p:extLst>
          </p:nvPr>
        </p:nvGraphicFramePr>
        <p:xfrm>
          <a:off x="1981200" y="4089400"/>
          <a:ext cx="1143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697913" y="3810000"/>
            <a:ext cx="3129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!a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2210488" y="3810000"/>
            <a:ext cx="3129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!b</a:t>
            </a:r>
            <a:endParaRPr lang="de-DE" dirty="0"/>
          </a:p>
        </p:txBody>
      </p:sp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8954408"/>
              </p:ext>
            </p:extLst>
          </p:nvPr>
        </p:nvGraphicFramePr>
        <p:xfrm>
          <a:off x="4724400" y="4089400"/>
          <a:ext cx="1143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feld 11"/>
          <p:cNvSpPr txBox="1"/>
          <p:nvPr/>
        </p:nvSpPr>
        <p:spPr>
          <a:xfrm>
            <a:off x="4986753" y="3810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57600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256-&gt;1 Multiplexer – Realisierung</a:t>
            </a:r>
          </a:p>
          <a:p>
            <a:r>
              <a:rPr lang="de-DE" dirty="0" smtClean="0"/>
              <a:t>1x4000T + 256 x 6T + 2T = 5500 Transistoren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40</a:t>
            </a:fld>
            <a:endParaRPr lang="de-DE" altLang="de-DE"/>
          </a:p>
        </p:txBody>
      </p:sp>
      <p:sp>
        <p:nvSpPr>
          <p:cNvPr id="5" name="Rechteck 4"/>
          <p:cNvSpPr/>
          <p:nvPr/>
        </p:nvSpPr>
        <p:spPr bwMode="auto">
          <a:xfrm>
            <a:off x="1752600" y="3657600"/>
            <a:ext cx="914400" cy="1828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990600" y="4114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2667000" y="45720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>
            <a:endCxn id="5" idx="2"/>
          </p:cNvCxnSpPr>
          <p:nvPr/>
        </p:nvCxnSpPr>
        <p:spPr bwMode="auto">
          <a:xfrm flipV="1">
            <a:off x="2209800" y="5486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feld 9"/>
          <p:cNvSpPr txBox="1"/>
          <p:nvPr/>
        </p:nvSpPr>
        <p:spPr>
          <a:xfrm>
            <a:off x="1752600" y="3962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2250128" y="5486400"/>
            <a:ext cx="7216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(7:0)</a:t>
            </a:r>
            <a:endParaRPr lang="de-DE" dirty="0"/>
          </a:p>
        </p:txBody>
      </p:sp>
      <p:cxnSp>
        <p:nvCxnSpPr>
          <p:cNvPr id="40" name="Gerade Verbindung 39"/>
          <p:cNvCxnSpPr/>
          <p:nvPr/>
        </p:nvCxnSpPr>
        <p:spPr bwMode="auto">
          <a:xfrm>
            <a:off x="990600" y="3886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Textfeld 43"/>
          <p:cNvSpPr txBox="1"/>
          <p:nvPr/>
        </p:nvSpPr>
        <p:spPr>
          <a:xfrm>
            <a:off x="1752600" y="3733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cxnSp>
        <p:nvCxnSpPr>
          <p:cNvPr id="45" name="Gerade Verbindung 44"/>
          <p:cNvCxnSpPr/>
          <p:nvPr/>
        </p:nvCxnSpPr>
        <p:spPr bwMode="auto">
          <a:xfrm>
            <a:off x="990600" y="5285601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Textfeld 45"/>
          <p:cNvSpPr txBox="1"/>
          <p:nvPr/>
        </p:nvSpPr>
        <p:spPr>
          <a:xfrm>
            <a:off x="1667642" y="5133201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X255</a:t>
            </a:r>
            <a:endParaRPr lang="de-DE" dirty="0"/>
          </a:p>
        </p:txBody>
      </p:sp>
      <p:grpSp>
        <p:nvGrpSpPr>
          <p:cNvPr id="14" name="Gruppieren 13"/>
          <p:cNvGrpSpPr/>
          <p:nvPr/>
        </p:nvGrpSpPr>
        <p:grpSpPr>
          <a:xfrm>
            <a:off x="7086600" y="2514600"/>
            <a:ext cx="990600" cy="492969"/>
            <a:chOff x="4191000" y="2590800"/>
            <a:chExt cx="2590800" cy="1289304"/>
          </a:xfrm>
        </p:grpSpPr>
        <p:grpSp>
          <p:nvGrpSpPr>
            <p:cNvPr id="4" name="Gruppieren 3"/>
            <p:cNvGrpSpPr/>
            <p:nvPr/>
          </p:nvGrpSpPr>
          <p:grpSpPr>
            <a:xfrm>
              <a:off x="4648200" y="2819400"/>
              <a:ext cx="2133600" cy="1060704"/>
              <a:chOff x="4648200" y="2819400"/>
              <a:chExt cx="2133600" cy="1060704"/>
            </a:xfrm>
          </p:grpSpPr>
          <p:cxnSp>
            <p:nvCxnSpPr>
              <p:cNvPr id="19" name="Gerade Verbindung 18"/>
              <p:cNvCxnSpPr/>
              <p:nvPr/>
            </p:nvCxnSpPr>
            <p:spPr bwMode="auto">
              <a:xfrm>
                <a:off x="6248400" y="3352800"/>
                <a:ext cx="5334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0" name="Ellipse 19"/>
              <p:cNvSpPr/>
              <p:nvPr/>
            </p:nvSpPr>
            <p:spPr bwMode="auto">
              <a:xfrm>
                <a:off x="6248400" y="32004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21" name="Gleichschenkliges Dreieck 20"/>
              <p:cNvSpPr/>
              <p:nvPr/>
            </p:nvSpPr>
            <p:spPr bwMode="auto">
              <a:xfrm rot="5400000">
                <a:off x="5260848" y="2892552"/>
                <a:ext cx="1060704" cy="914400"/>
              </a:xfrm>
              <a:prstGeom prst="triangl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25" name="Gerade Verbindung 24"/>
              <p:cNvCxnSpPr/>
              <p:nvPr/>
            </p:nvCxnSpPr>
            <p:spPr bwMode="auto">
              <a:xfrm>
                <a:off x="4648200" y="3352800"/>
                <a:ext cx="6858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8" name="Gerade Verbindung 7"/>
            <p:cNvCxnSpPr>
              <a:stCxn id="21" idx="1"/>
            </p:cNvCxnSpPr>
            <p:nvPr/>
          </p:nvCxnSpPr>
          <p:spPr bwMode="auto">
            <a:xfrm flipV="1">
              <a:off x="5791200" y="2590800"/>
              <a:ext cx="0" cy="493776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" name="Gerade Verbindung 12"/>
            <p:cNvCxnSpPr/>
            <p:nvPr/>
          </p:nvCxnSpPr>
          <p:spPr bwMode="auto">
            <a:xfrm flipH="1">
              <a:off x="4191000" y="2590800"/>
              <a:ext cx="1600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5" name="Textfeld 14"/>
          <p:cNvSpPr txBox="1"/>
          <p:nvPr/>
        </p:nvSpPr>
        <p:spPr>
          <a:xfrm>
            <a:off x="7086600" y="2590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grpSp>
        <p:nvGrpSpPr>
          <p:cNvPr id="38" name="Gruppieren 37"/>
          <p:cNvGrpSpPr/>
          <p:nvPr/>
        </p:nvGrpSpPr>
        <p:grpSpPr>
          <a:xfrm>
            <a:off x="7086600" y="3276600"/>
            <a:ext cx="990600" cy="492969"/>
            <a:chOff x="4191000" y="2590800"/>
            <a:chExt cx="2590800" cy="1289304"/>
          </a:xfrm>
        </p:grpSpPr>
        <p:grpSp>
          <p:nvGrpSpPr>
            <p:cNvPr id="39" name="Gruppieren 38"/>
            <p:cNvGrpSpPr/>
            <p:nvPr/>
          </p:nvGrpSpPr>
          <p:grpSpPr>
            <a:xfrm>
              <a:off x="4648200" y="2819400"/>
              <a:ext cx="2133600" cy="1060704"/>
              <a:chOff x="4648200" y="2819400"/>
              <a:chExt cx="2133600" cy="1060704"/>
            </a:xfrm>
          </p:grpSpPr>
          <p:cxnSp>
            <p:nvCxnSpPr>
              <p:cNvPr id="43" name="Gerade Verbindung 42"/>
              <p:cNvCxnSpPr/>
              <p:nvPr/>
            </p:nvCxnSpPr>
            <p:spPr bwMode="auto">
              <a:xfrm>
                <a:off x="6248400" y="3352800"/>
                <a:ext cx="5334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47" name="Ellipse 46"/>
              <p:cNvSpPr/>
              <p:nvPr/>
            </p:nvSpPr>
            <p:spPr bwMode="auto">
              <a:xfrm>
                <a:off x="6248400" y="32004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48" name="Gleichschenkliges Dreieck 47"/>
              <p:cNvSpPr/>
              <p:nvPr/>
            </p:nvSpPr>
            <p:spPr bwMode="auto">
              <a:xfrm rot="5400000">
                <a:off x="5260848" y="2892552"/>
                <a:ext cx="1060704" cy="914400"/>
              </a:xfrm>
              <a:prstGeom prst="triangl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49" name="Gerade Verbindung 48"/>
              <p:cNvCxnSpPr/>
              <p:nvPr/>
            </p:nvCxnSpPr>
            <p:spPr bwMode="auto">
              <a:xfrm>
                <a:off x="4648200" y="3352800"/>
                <a:ext cx="6858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41" name="Gerade Verbindung 40"/>
            <p:cNvCxnSpPr>
              <a:stCxn id="48" idx="1"/>
            </p:cNvCxnSpPr>
            <p:nvPr/>
          </p:nvCxnSpPr>
          <p:spPr bwMode="auto">
            <a:xfrm flipV="1">
              <a:off x="5791200" y="2590800"/>
              <a:ext cx="0" cy="493776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" name="Gerade Verbindung 41"/>
            <p:cNvCxnSpPr/>
            <p:nvPr/>
          </p:nvCxnSpPr>
          <p:spPr bwMode="auto">
            <a:xfrm flipH="1">
              <a:off x="4191000" y="2590800"/>
              <a:ext cx="1600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53" name="Textfeld 52"/>
          <p:cNvSpPr txBox="1"/>
          <p:nvPr/>
        </p:nvSpPr>
        <p:spPr>
          <a:xfrm>
            <a:off x="7086600" y="32766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grpSp>
        <p:nvGrpSpPr>
          <p:cNvPr id="54" name="Gruppieren 53"/>
          <p:cNvGrpSpPr/>
          <p:nvPr/>
        </p:nvGrpSpPr>
        <p:grpSpPr>
          <a:xfrm>
            <a:off x="7086600" y="4648200"/>
            <a:ext cx="990600" cy="492969"/>
            <a:chOff x="4191000" y="2590800"/>
            <a:chExt cx="2590800" cy="1289304"/>
          </a:xfrm>
        </p:grpSpPr>
        <p:grpSp>
          <p:nvGrpSpPr>
            <p:cNvPr id="55" name="Gruppieren 54"/>
            <p:cNvGrpSpPr/>
            <p:nvPr/>
          </p:nvGrpSpPr>
          <p:grpSpPr>
            <a:xfrm>
              <a:off x="4648200" y="2819400"/>
              <a:ext cx="2133600" cy="1060704"/>
              <a:chOff x="4648200" y="2819400"/>
              <a:chExt cx="2133600" cy="1060704"/>
            </a:xfrm>
          </p:grpSpPr>
          <p:cxnSp>
            <p:nvCxnSpPr>
              <p:cNvPr id="58" name="Gerade Verbindung 57"/>
              <p:cNvCxnSpPr/>
              <p:nvPr/>
            </p:nvCxnSpPr>
            <p:spPr bwMode="auto">
              <a:xfrm>
                <a:off x="6248400" y="3352800"/>
                <a:ext cx="5334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59" name="Ellipse 58"/>
              <p:cNvSpPr/>
              <p:nvPr/>
            </p:nvSpPr>
            <p:spPr bwMode="auto">
              <a:xfrm>
                <a:off x="6248400" y="32004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60" name="Gleichschenkliges Dreieck 59"/>
              <p:cNvSpPr/>
              <p:nvPr/>
            </p:nvSpPr>
            <p:spPr bwMode="auto">
              <a:xfrm rot="5400000">
                <a:off x="5260848" y="2892552"/>
                <a:ext cx="1060704" cy="914400"/>
              </a:xfrm>
              <a:prstGeom prst="triangl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61" name="Gerade Verbindung 60"/>
              <p:cNvCxnSpPr/>
              <p:nvPr/>
            </p:nvCxnSpPr>
            <p:spPr bwMode="auto">
              <a:xfrm>
                <a:off x="4648200" y="3352800"/>
                <a:ext cx="6858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56" name="Gerade Verbindung 55"/>
            <p:cNvCxnSpPr>
              <a:stCxn id="60" idx="1"/>
            </p:cNvCxnSpPr>
            <p:nvPr/>
          </p:nvCxnSpPr>
          <p:spPr bwMode="auto">
            <a:xfrm flipV="1">
              <a:off x="5791200" y="2590800"/>
              <a:ext cx="0" cy="493776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7" name="Gerade Verbindung 56"/>
            <p:cNvCxnSpPr/>
            <p:nvPr/>
          </p:nvCxnSpPr>
          <p:spPr bwMode="auto">
            <a:xfrm flipH="1">
              <a:off x="4191000" y="2590800"/>
              <a:ext cx="1600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62" name="Textfeld 61"/>
          <p:cNvSpPr txBox="1"/>
          <p:nvPr/>
        </p:nvSpPr>
        <p:spPr>
          <a:xfrm>
            <a:off x="7001642" y="4648200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X255</a:t>
            </a:r>
            <a:endParaRPr lang="de-DE" dirty="0"/>
          </a:p>
        </p:txBody>
      </p:sp>
      <p:sp>
        <p:nvSpPr>
          <p:cNvPr id="72" name="Rechteck 71"/>
          <p:cNvSpPr/>
          <p:nvPr/>
        </p:nvSpPr>
        <p:spPr bwMode="auto">
          <a:xfrm>
            <a:off x="5105400" y="2362200"/>
            <a:ext cx="914400" cy="1905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Decoder</a:t>
            </a:r>
          </a:p>
        </p:txBody>
      </p:sp>
      <p:sp>
        <p:nvSpPr>
          <p:cNvPr id="73" name="Textfeld 72"/>
          <p:cNvSpPr txBox="1"/>
          <p:nvPr/>
        </p:nvSpPr>
        <p:spPr>
          <a:xfrm>
            <a:off x="4288099" y="3048000"/>
            <a:ext cx="7216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(7:0)</a:t>
            </a:r>
            <a:endParaRPr lang="de-DE" dirty="0"/>
          </a:p>
        </p:txBody>
      </p:sp>
      <p:cxnSp>
        <p:nvCxnSpPr>
          <p:cNvPr id="74" name="Gerade Verbindung 73"/>
          <p:cNvCxnSpPr/>
          <p:nvPr/>
        </p:nvCxnSpPr>
        <p:spPr bwMode="auto">
          <a:xfrm>
            <a:off x="4343400" y="3352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6019800" y="2514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>
            <a:off x="6019800" y="26670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76"/>
          <p:cNvCxnSpPr/>
          <p:nvPr/>
        </p:nvCxnSpPr>
        <p:spPr bwMode="auto">
          <a:xfrm>
            <a:off x="6019800" y="28194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>
            <a:off x="6019800" y="4114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Textfeld 78"/>
          <p:cNvSpPr txBox="1"/>
          <p:nvPr/>
        </p:nvSpPr>
        <p:spPr>
          <a:xfrm>
            <a:off x="6205921" y="22098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En0</a:t>
            </a:r>
            <a:endParaRPr lang="de-DE" dirty="0"/>
          </a:p>
        </p:txBody>
      </p:sp>
      <p:sp>
        <p:nvSpPr>
          <p:cNvPr id="80" name="Textfeld 79"/>
          <p:cNvSpPr txBox="1"/>
          <p:nvPr/>
        </p:nvSpPr>
        <p:spPr>
          <a:xfrm>
            <a:off x="6197162" y="3810000"/>
            <a:ext cx="627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En255</a:t>
            </a:r>
            <a:endParaRPr lang="de-DE" dirty="0"/>
          </a:p>
        </p:txBody>
      </p:sp>
      <p:sp>
        <p:nvSpPr>
          <p:cNvPr id="81" name="Textfeld 80"/>
          <p:cNvSpPr txBox="1"/>
          <p:nvPr/>
        </p:nvSpPr>
        <p:spPr>
          <a:xfrm>
            <a:off x="7044121" y="22098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En0</a:t>
            </a:r>
            <a:endParaRPr lang="de-DE" dirty="0"/>
          </a:p>
        </p:txBody>
      </p:sp>
      <p:sp>
        <p:nvSpPr>
          <p:cNvPr id="82" name="Textfeld 81"/>
          <p:cNvSpPr txBox="1"/>
          <p:nvPr/>
        </p:nvSpPr>
        <p:spPr>
          <a:xfrm>
            <a:off x="7010400" y="29718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En1</a:t>
            </a:r>
            <a:endParaRPr lang="de-DE" dirty="0"/>
          </a:p>
        </p:txBody>
      </p:sp>
      <p:sp>
        <p:nvSpPr>
          <p:cNvPr id="83" name="Textfeld 82"/>
          <p:cNvSpPr txBox="1"/>
          <p:nvPr/>
        </p:nvSpPr>
        <p:spPr>
          <a:xfrm>
            <a:off x="6925441" y="4343400"/>
            <a:ext cx="627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En255</a:t>
            </a:r>
            <a:endParaRPr lang="de-DE" dirty="0"/>
          </a:p>
        </p:txBody>
      </p:sp>
      <p:cxnSp>
        <p:nvCxnSpPr>
          <p:cNvPr id="26" name="Gerade Verbindung 25"/>
          <p:cNvCxnSpPr/>
          <p:nvPr/>
        </p:nvCxnSpPr>
        <p:spPr bwMode="auto">
          <a:xfrm>
            <a:off x="8077200" y="2819400"/>
            <a:ext cx="0" cy="2133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9" name="Gerade Verbindung 14338"/>
          <p:cNvCxnSpPr/>
          <p:nvPr/>
        </p:nvCxnSpPr>
        <p:spPr bwMode="auto">
          <a:xfrm>
            <a:off x="8077200" y="4038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87"/>
          <p:cNvCxnSpPr/>
          <p:nvPr/>
        </p:nvCxnSpPr>
        <p:spPr bwMode="auto">
          <a:xfrm>
            <a:off x="8807823" y="4025153"/>
            <a:ext cx="203947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9" name="Ellipse 88"/>
          <p:cNvSpPr/>
          <p:nvPr/>
        </p:nvSpPr>
        <p:spPr bwMode="auto">
          <a:xfrm>
            <a:off x="8807823" y="3966882"/>
            <a:ext cx="116541" cy="11654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0" name="Gleichschenkliges Dreieck 89"/>
          <p:cNvSpPr/>
          <p:nvPr/>
        </p:nvSpPr>
        <p:spPr bwMode="auto">
          <a:xfrm rot="5400000">
            <a:off x="8430230" y="3849176"/>
            <a:ext cx="405563" cy="349623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997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256-&gt;1 Analog Multiplexer – Realisierung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41</a:t>
            </a:fld>
            <a:endParaRPr lang="de-DE" altLang="de-DE"/>
          </a:p>
        </p:txBody>
      </p:sp>
      <p:sp>
        <p:nvSpPr>
          <p:cNvPr id="5" name="Rechteck 4"/>
          <p:cNvSpPr/>
          <p:nvPr/>
        </p:nvSpPr>
        <p:spPr bwMode="auto">
          <a:xfrm>
            <a:off x="1752600" y="3657600"/>
            <a:ext cx="914400" cy="1828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AMUX</a:t>
            </a:r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990600" y="4114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2667000" y="45720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>
            <a:endCxn id="5" idx="2"/>
          </p:cNvCxnSpPr>
          <p:nvPr/>
        </p:nvCxnSpPr>
        <p:spPr bwMode="auto">
          <a:xfrm flipV="1">
            <a:off x="2209800" y="5486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feld 9"/>
          <p:cNvSpPr txBox="1"/>
          <p:nvPr/>
        </p:nvSpPr>
        <p:spPr>
          <a:xfrm>
            <a:off x="1752600" y="3962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2250128" y="5486400"/>
            <a:ext cx="7216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(7:0)</a:t>
            </a:r>
            <a:endParaRPr lang="de-DE" dirty="0"/>
          </a:p>
        </p:txBody>
      </p:sp>
      <p:cxnSp>
        <p:nvCxnSpPr>
          <p:cNvPr id="40" name="Gerade Verbindung 39"/>
          <p:cNvCxnSpPr/>
          <p:nvPr/>
        </p:nvCxnSpPr>
        <p:spPr bwMode="auto">
          <a:xfrm>
            <a:off x="990600" y="3886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Textfeld 43"/>
          <p:cNvSpPr txBox="1"/>
          <p:nvPr/>
        </p:nvSpPr>
        <p:spPr>
          <a:xfrm>
            <a:off x="1752600" y="3733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cxnSp>
        <p:nvCxnSpPr>
          <p:cNvPr id="45" name="Gerade Verbindung 44"/>
          <p:cNvCxnSpPr/>
          <p:nvPr/>
        </p:nvCxnSpPr>
        <p:spPr bwMode="auto">
          <a:xfrm>
            <a:off x="990600" y="5285601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Textfeld 45"/>
          <p:cNvSpPr txBox="1"/>
          <p:nvPr/>
        </p:nvSpPr>
        <p:spPr>
          <a:xfrm>
            <a:off x="1667642" y="5133201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X255</a:t>
            </a:r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7086600" y="2590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sp>
        <p:nvSpPr>
          <p:cNvPr id="53" name="Textfeld 52"/>
          <p:cNvSpPr txBox="1"/>
          <p:nvPr/>
        </p:nvSpPr>
        <p:spPr>
          <a:xfrm>
            <a:off x="7086600" y="32766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sp>
        <p:nvSpPr>
          <p:cNvPr id="62" name="Textfeld 61"/>
          <p:cNvSpPr txBox="1"/>
          <p:nvPr/>
        </p:nvSpPr>
        <p:spPr>
          <a:xfrm>
            <a:off x="7001642" y="4648200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X255</a:t>
            </a:r>
            <a:endParaRPr lang="de-DE" dirty="0"/>
          </a:p>
        </p:txBody>
      </p:sp>
      <p:sp>
        <p:nvSpPr>
          <p:cNvPr id="72" name="Rechteck 71"/>
          <p:cNvSpPr/>
          <p:nvPr/>
        </p:nvSpPr>
        <p:spPr bwMode="auto">
          <a:xfrm>
            <a:off x="5105400" y="2362200"/>
            <a:ext cx="914400" cy="1905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Decoder</a:t>
            </a:r>
          </a:p>
        </p:txBody>
      </p:sp>
      <p:sp>
        <p:nvSpPr>
          <p:cNvPr id="73" name="Textfeld 72"/>
          <p:cNvSpPr txBox="1"/>
          <p:nvPr/>
        </p:nvSpPr>
        <p:spPr>
          <a:xfrm>
            <a:off x="4288099" y="3048000"/>
            <a:ext cx="7216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(7:0)</a:t>
            </a:r>
            <a:endParaRPr lang="de-DE" dirty="0"/>
          </a:p>
        </p:txBody>
      </p:sp>
      <p:cxnSp>
        <p:nvCxnSpPr>
          <p:cNvPr id="74" name="Gerade Verbindung 73"/>
          <p:cNvCxnSpPr/>
          <p:nvPr/>
        </p:nvCxnSpPr>
        <p:spPr bwMode="auto">
          <a:xfrm>
            <a:off x="4343400" y="3352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6019800" y="2514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>
            <a:off x="6019800" y="26670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76"/>
          <p:cNvCxnSpPr/>
          <p:nvPr/>
        </p:nvCxnSpPr>
        <p:spPr bwMode="auto">
          <a:xfrm>
            <a:off x="6019800" y="28194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>
            <a:off x="6019800" y="4114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Textfeld 78"/>
          <p:cNvSpPr txBox="1"/>
          <p:nvPr/>
        </p:nvSpPr>
        <p:spPr>
          <a:xfrm>
            <a:off x="6205921" y="22098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En0</a:t>
            </a:r>
            <a:endParaRPr lang="de-DE" dirty="0"/>
          </a:p>
        </p:txBody>
      </p:sp>
      <p:sp>
        <p:nvSpPr>
          <p:cNvPr id="80" name="Textfeld 79"/>
          <p:cNvSpPr txBox="1"/>
          <p:nvPr/>
        </p:nvSpPr>
        <p:spPr>
          <a:xfrm>
            <a:off x="6197162" y="3810000"/>
            <a:ext cx="627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En255</a:t>
            </a:r>
            <a:endParaRPr lang="de-DE" dirty="0"/>
          </a:p>
        </p:txBody>
      </p:sp>
      <p:sp>
        <p:nvSpPr>
          <p:cNvPr id="81" name="Textfeld 80"/>
          <p:cNvSpPr txBox="1"/>
          <p:nvPr/>
        </p:nvSpPr>
        <p:spPr>
          <a:xfrm>
            <a:off x="7044121" y="22098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En0</a:t>
            </a:r>
            <a:endParaRPr lang="de-DE" dirty="0"/>
          </a:p>
        </p:txBody>
      </p:sp>
      <p:sp>
        <p:nvSpPr>
          <p:cNvPr id="82" name="Textfeld 81"/>
          <p:cNvSpPr txBox="1"/>
          <p:nvPr/>
        </p:nvSpPr>
        <p:spPr>
          <a:xfrm>
            <a:off x="7010400" y="29718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En1</a:t>
            </a:r>
            <a:endParaRPr lang="de-DE" dirty="0"/>
          </a:p>
        </p:txBody>
      </p:sp>
      <p:sp>
        <p:nvSpPr>
          <p:cNvPr id="83" name="Textfeld 82"/>
          <p:cNvSpPr txBox="1"/>
          <p:nvPr/>
        </p:nvSpPr>
        <p:spPr>
          <a:xfrm>
            <a:off x="6925441" y="4343400"/>
            <a:ext cx="627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En255</a:t>
            </a:r>
            <a:endParaRPr lang="de-DE" dirty="0"/>
          </a:p>
        </p:txBody>
      </p:sp>
      <p:cxnSp>
        <p:nvCxnSpPr>
          <p:cNvPr id="26" name="Gerade Verbindung 25"/>
          <p:cNvCxnSpPr/>
          <p:nvPr/>
        </p:nvCxnSpPr>
        <p:spPr bwMode="auto">
          <a:xfrm>
            <a:off x="8077200" y="2819400"/>
            <a:ext cx="0" cy="2133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9" name="Gerade Verbindung 14338"/>
          <p:cNvCxnSpPr/>
          <p:nvPr/>
        </p:nvCxnSpPr>
        <p:spPr bwMode="auto">
          <a:xfrm>
            <a:off x="8077200" y="40386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3" name="Gruppieren 22"/>
          <p:cNvGrpSpPr/>
          <p:nvPr/>
        </p:nvGrpSpPr>
        <p:grpSpPr>
          <a:xfrm>
            <a:off x="7086600" y="4648200"/>
            <a:ext cx="990600" cy="304800"/>
            <a:chOff x="7086600" y="4648200"/>
            <a:chExt cx="990600" cy="304800"/>
          </a:xfrm>
        </p:grpSpPr>
        <p:cxnSp>
          <p:nvCxnSpPr>
            <p:cNvPr id="56" name="Gerade Verbindung 55"/>
            <p:cNvCxnSpPr/>
            <p:nvPr/>
          </p:nvCxnSpPr>
          <p:spPr bwMode="auto">
            <a:xfrm flipV="1">
              <a:off x="7698441" y="4648200"/>
              <a:ext cx="0" cy="188797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7" name="Gerade Verbindung 56"/>
            <p:cNvCxnSpPr/>
            <p:nvPr/>
          </p:nvCxnSpPr>
          <p:spPr bwMode="auto">
            <a:xfrm flipH="1">
              <a:off x="7086600" y="4648200"/>
              <a:ext cx="611841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" name="Gerade Verbindung 11"/>
            <p:cNvCxnSpPr/>
            <p:nvPr/>
          </p:nvCxnSpPr>
          <p:spPr bwMode="auto">
            <a:xfrm flipH="1">
              <a:off x="7848600" y="4953000"/>
              <a:ext cx="228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" name="Gerade Verbindung 16"/>
            <p:cNvCxnSpPr/>
            <p:nvPr/>
          </p:nvCxnSpPr>
          <p:spPr bwMode="auto">
            <a:xfrm flipV="1">
              <a:off x="7543800" y="4800600"/>
              <a:ext cx="30480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" name="Gerade Verbindung 62"/>
            <p:cNvCxnSpPr/>
            <p:nvPr/>
          </p:nvCxnSpPr>
          <p:spPr bwMode="auto">
            <a:xfrm flipH="1">
              <a:off x="7315200" y="4953000"/>
              <a:ext cx="228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64" name="Gruppieren 63"/>
          <p:cNvGrpSpPr/>
          <p:nvPr/>
        </p:nvGrpSpPr>
        <p:grpSpPr>
          <a:xfrm>
            <a:off x="7086600" y="3276600"/>
            <a:ext cx="990600" cy="304800"/>
            <a:chOff x="7086600" y="4648200"/>
            <a:chExt cx="990600" cy="304800"/>
          </a:xfrm>
        </p:grpSpPr>
        <p:cxnSp>
          <p:nvCxnSpPr>
            <p:cNvPr id="65" name="Gerade Verbindung 64"/>
            <p:cNvCxnSpPr/>
            <p:nvPr/>
          </p:nvCxnSpPr>
          <p:spPr bwMode="auto">
            <a:xfrm flipV="1">
              <a:off x="7698441" y="4648200"/>
              <a:ext cx="0" cy="188797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6" name="Gerade Verbindung 65"/>
            <p:cNvCxnSpPr/>
            <p:nvPr/>
          </p:nvCxnSpPr>
          <p:spPr bwMode="auto">
            <a:xfrm flipH="1">
              <a:off x="7086600" y="4648200"/>
              <a:ext cx="611841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7" name="Gerade Verbindung 66"/>
            <p:cNvCxnSpPr/>
            <p:nvPr/>
          </p:nvCxnSpPr>
          <p:spPr bwMode="auto">
            <a:xfrm flipH="1">
              <a:off x="7848600" y="4953000"/>
              <a:ext cx="228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8" name="Gerade Verbindung 67"/>
            <p:cNvCxnSpPr/>
            <p:nvPr/>
          </p:nvCxnSpPr>
          <p:spPr bwMode="auto">
            <a:xfrm flipV="1">
              <a:off x="7543800" y="4800600"/>
              <a:ext cx="30480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9" name="Gerade Verbindung 68"/>
            <p:cNvCxnSpPr/>
            <p:nvPr/>
          </p:nvCxnSpPr>
          <p:spPr bwMode="auto">
            <a:xfrm flipH="1">
              <a:off x="7315200" y="4953000"/>
              <a:ext cx="228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70" name="Gruppieren 69"/>
          <p:cNvGrpSpPr/>
          <p:nvPr/>
        </p:nvGrpSpPr>
        <p:grpSpPr>
          <a:xfrm>
            <a:off x="7086600" y="2514600"/>
            <a:ext cx="990600" cy="304800"/>
            <a:chOff x="7086600" y="4648200"/>
            <a:chExt cx="990600" cy="304800"/>
          </a:xfrm>
        </p:grpSpPr>
        <p:cxnSp>
          <p:nvCxnSpPr>
            <p:cNvPr id="71" name="Gerade Verbindung 70"/>
            <p:cNvCxnSpPr/>
            <p:nvPr/>
          </p:nvCxnSpPr>
          <p:spPr bwMode="auto">
            <a:xfrm flipV="1">
              <a:off x="7698441" y="4648200"/>
              <a:ext cx="0" cy="188797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4" name="Gerade Verbindung 83"/>
            <p:cNvCxnSpPr/>
            <p:nvPr/>
          </p:nvCxnSpPr>
          <p:spPr bwMode="auto">
            <a:xfrm flipH="1">
              <a:off x="7086600" y="4648200"/>
              <a:ext cx="611841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5" name="Gerade Verbindung 84"/>
            <p:cNvCxnSpPr/>
            <p:nvPr/>
          </p:nvCxnSpPr>
          <p:spPr bwMode="auto">
            <a:xfrm flipH="1">
              <a:off x="7848600" y="4953000"/>
              <a:ext cx="228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6" name="Gerade Verbindung 85"/>
            <p:cNvCxnSpPr/>
            <p:nvPr/>
          </p:nvCxnSpPr>
          <p:spPr bwMode="auto">
            <a:xfrm flipV="1">
              <a:off x="7543800" y="4800600"/>
              <a:ext cx="30480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7" name="Gerade Verbindung 86"/>
            <p:cNvCxnSpPr/>
            <p:nvPr/>
          </p:nvCxnSpPr>
          <p:spPr bwMode="auto">
            <a:xfrm flipH="1">
              <a:off x="7315200" y="4953000"/>
              <a:ext cx="228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88" name="Textfeld 87"/>
          <p:cNvSpPr txBox="1"/>
          <p:nvPr/>
        </p:nvSpPr>
        <p:spPr>
          <a:xfrm>
            <a:off x="5511304" y="45720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EnB</a:t>
            </a:r>
            <a:endParaRPr lang="de-DE" dirty="0"/>
          </a:p>
        </p:txBody>
      </p:sp>
      <p:grpSp>
        <p:nvGrpSpPr>
          <p:cNvPr id="89" name="Gruppieren 88"/>
          <p:cNvGrpSpPr/>
          <p:nvPr/>
        </p:nvGrpSpPr>
        <p:grpSpPr>
          <a:xfrm rot="5400000">
            <a:off x="5295900" y="5372100"/>
            <a:ext cx="533400" cy="762000"/>
            <a:chOff x="1600200" y="4419600"/>
            <a:chExt cx="533400" cy="762000"/>
          </a:xfrm>
        </p:grpSpPr>
        <p:sp>
          <p:nvSpPr>
            <p:cNvPr id="90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1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2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3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4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5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6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97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98" name="Gerade Verbindung 97"/>
          <p:cNvCxnSpPr/>
          <p:nvPr/>
        </p:nvCxnSpPr>
        <p:spPr bwMode="auto">
          <a:xfrm flipH="1">
            <a:off x="4953000" y="5257800"/>
            <a:ext cx="228600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9" name="Gruppieren 98"/>
          <p:cNvGrpSpPr/>
          <p:nvPr/>
        </p:nvGrpSpPr>
        <p:grpSpPr>
          <a:xfrm rot="5400000">
            <a:off x="5295900" y="4610100"/>
            <a:ext cx="533400" cy="762000"/>
            <a:chOff x="1600200" y="4419600"/>
            <a:chExt cx="533400" cy="762000"/>
          </a:xfrm>
        </p:grpSpPr>
        <p:sp>
          <p:nvSpPr>
            <p:cNvPr id="100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1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2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3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4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5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6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07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08" name="Gerade Verbindung 107"/>
          <p:cNvCxnSpPr>
            <a:endCxn id="105" idx="1"/>
          </p:cNvCxnSpPr>
          <p:nvPr/>
        </p:nvCxnSpPr>
        <p:spPr bwMode="auto">
          <a:xfrm flipH="1">
            <a:off x="5943600" y="5257800"/>
            <a:ext cx="228600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9" name="Ellipse 108"/>
          <p:cNvSpPr/>
          <p:nvPr/>
        </p:nvSpPr>
        <p:spPr bwMode="auto">
          <a:xfrm>
            <a:off x="5486400" y="48768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0" name="Gerade Verbindung 109"/>
          <p:cNvCxnSpPr/>
          <p:nvPr/>
        </p:nvCxnSpPr>
        <p:spPr bwMode="auto">
          <a:xfrm>
            <a:off x="5943600" y="5257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Gerade Verbindung 110"/>
          <p:cNvCxnSpPr/>
          <p:nvPr/>
        </p:nvCxnSpPr>
        <p:spPr bwMode="auto">
          <a:xfrm>
            <a:off x="5181600" y="5257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" name="Textfeld 111"/>
          <p:cNvSpPr txBox="1"/>
          <p:nvPr/>
        </p:nvSpPr>
        <p:spPr>
          <a:xfrm>
            <a:off x="5562600" y="5410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</a:t>
            </a:r>
            <a:endParaRPr lang="de-DE" dirty="0"/>
          </a:p>
        </p:txBody>
      </p:sp>
      <p:grpSp>
        <p:nvGrpSpPr>
          <p:cNvPr id="113" name="Gruppieren 112"/>
          <p:cNvGrpSpPr/>
          <p:nvPr/>
        </p:nvGrpSpPr>
        <p:grpSpPr>
          <a:xfrm>
            <a:off x="4876800" y="6096000"/>
            <a:ext cx="1138621" cy="609600"/>
            <a:chOff x="990600" y="4648200"/>
            <a:chExt cx="1981200" cy="1060704"/>
          </a:xfrm>
        </p:grpSpPr>
        <p:cxnSp>
          <p:nvCxnSpPr>
            <p:cNvPr id="114" name="Gerade Verbindung 113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5" name="Ellipse 114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6" name="Gleichschenkliges Dreieck 115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17" name="Gerade Verbindung 116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18" name="Textfeld 117"/>
          <p:cNvSpPr txBox="1"/>
          <p:nvPr/>
        </p:nvSpPr>
        <p:spPr>
          <a:xfrm>
            <a:off x="4800600" y="6172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</a:t>
            </a:r>
            <a:endParaRPr lang="de-DE" dirty="0"/>
          </a:p>
        </p:txBody>
      </p:sp>
      <p:sp>
        <p:nvSpPr>
          <p:cNvPr id="119" name="Textfeld 118"/>
          <p:cNvSpPr txBox="1"/>
          <p:nvPr/>
        </p:nvSpPr>
        <p:spPr>
          <a:xfrm>
            <a:off x="5867400" y="61722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EnB</a:t>
            </a:r>
            <a:endParaRPr lang="de-DE" dirty="0"/>
          </a:p>
        </p:txBody>
      </p:sp>
      <p:sp>
        <p:nvSpPr>
          <p:cNvPr id="24" name="Abgerundetes Rechteck 23"/>
          <p:cNvSpPr/>
          <p:nvPr/>
        </p:nvSpPr>
        <p:spPr bwMode="auto">
          <a:xfrm>
            <a:off x="4724400" y="4572000"/>
            <a:ext cx="1600200" cy="22098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8" name="Gerade Verbindung mit Pfeil 27"/>
          <p:cNvCxnSpPr/>
          <p:nvPr/>
        </p:nvCxnSpPr>
        <p:spPr bwMode="auto">
          <a:xfrm flipV="1">
            <a:off x="6400800" y="5105400"/>
            <a:ext cx="1066800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mit Pfeil 29"/>
          <p:cNvCxnSpPr/>
          <p:nvPr/>
        </p:nvCxnSpPr>
        <p:spPr bwMode="auto">
          <a:xfrm>
            <a:off x="6934200" y="2819400"/>
            <a:ext cx="609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Gerade Verbindung mit Pfeil 119"/>
          <p:cNvCxnSpPr/>
          <p:nvPr/>
        </p:nvCxnSpPr>
        <p:spPr bwMode="auto">
          <a:xfrm>
            <a:off x="6934200" y="3581400"/>
            <a:ext cx="609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mit Pfeil 120"/>
          <p:cNvCxnSpPr/>
          <p:nvPr/>
        </p:nvCxnSpPr>
        <p:spPr bwMode="auto">
          <a:xfrm>
            <a:off x="6934200" y="4953000"/>
            <a:ext cx="609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mit Pfeil 121"/>
          <p:cNvCxnSpPr/>
          <p:nvPr/>
        </p:nvCxnSpPr>
        <p:spPr bwMode="auto">
          <a:xfrm>
            <a:off x="8077200" y="4038600"/>
            <a:ext cx="609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227724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Analog Multiplexer leitet in beide Richtungen</a:t>
            </a:r>
          </a:p>
          <a:p>
            <a:r>
              <a:rPr lang="de-DE" dirty="0" err="1" smtClean="0"/>
              <a:t>Demultiplexer</a:t>
            </a:r>
            <a:endParaRPr lang="de-DE" dirty="0" smtClean="0"/>
          </a:p>
          <a:p>
            <a:r>
              <a:rPr lang="de-DE" dirty="0"/>
              <a:t>Wenn man </a:t>
            </a:r>
            <a:r>
              <a:rPr lang="de-DE" dirty="0" smtClean="0"/>
              <a:t>in einem Analogmultiplexer </a:t>
            </a:r>
            <a:r>
              <a:rPr lang="de-DE" dirty="0"/>
              <a:t>die Eingänge und Ausgänge „vertauscht“ bekommt man einen </a:t>
            </a:r>
            <a:r>
              <a:rPr lang="de-DE" dirty="0" err="1"/>
              <a:t>Demultiplexer</a:t>
            </a:r>
            <a:r>
              <a:rPr lang="de-DE" dirty="0"/>
              <a:t>. 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42</a:t>
            </a:fld>
            <a:endParaRPr lang="de-DE" altLang="de-DE"/>
          </a:p>
        </p:txBody>
      </p:sp>
      <p:sp>
        <p:nvSpPr>
          <p:cNvPr id="5" name="Rechteck 4"/>
          <p:cNvSpPr/>
          <p:nvPr/>
        </p:nvSpPr>
        <p:spPr bwMode="auto">
          <a:xfrm>
            <a:off x="1752600" y="3657600"/>
            <a:ext cx="914400" cy="1828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DMUX</a:t>
            </a:r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2667000" y="4114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990600" y="45720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>
            <a:endCxn id="5" idx="2"/>
          </p:cNvCxnSpPr>
          <p:nvPr/>
        </p:nvCxnSpPr>
        <p:spPr bwMode="auto">
          <a:xfrm flipV="1">
            <a:off x="2209800" y="5486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feld 9"/>
          <p:cNvSpPr txBox="1"/>
          <p:nvPr/>
        </p:nvSpPr>
        <p:spPr>
          <a:xfrm>
            <a:off x="2294758" y="3962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Y1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2250128" y="5486400"/>
            <a:ext cx="7216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(7:0)</a:t>
            </a:r>
            <a:endParaRPr lang="de-DE" dirty="0"/>
          </a:p>
        </p:txBody>
      </p:sp>
      <p:cxnSp>
        <p:nvCxnSpPr>
          <p:cNvPr id="40" name="Gerade Verbindung 39"/>
          <p:cNvCxnSpPr/>
          <p:nvPr/>
        </p:nvCxnSpPr>
        <p:spPr bwMode="auto">
          <a:xfrm>
            <a:off x="2667000" y="3886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Textfeld 43"/>
          <p:cNvSpPr txBox="1"/>
          <p:nvPr/>
        </p:nvSpPr>
        <p:spPr>
          <a:xfrm>
            <a:off x="2294758" y="3733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Y0</a:t>
            </a:r>
            <a:endParaRPr lang="de-DE" dirty="0"/>
          </a:p>
        </p:txBody>
      </p:sp>
      <p:cxnSp>
        <p:nvCxnSpPr>
          <p:cNvPr id="45" name="Gerade Verbindung 44"/>
          <p:cNvCxnSpPr/>
          <p:nvPr/>
        </p:nvCxnSpPr>
        <p:spPr bwMode="auto">
          <a:xfrm>
            <a:off x="2667000" y="5285601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Textfeld 45"/>
          <p:cNvSpPr txBox="1"/>
          <p:nvPr/>
        </p:nvSpPr>
        <p:spPr>
          <a:xfrm>
            <a:off x="2209800" y="5133201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Y255</a:t>
            </a:r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7086600" y="2590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Y0</a:t>
            </a:r>
            <a:endParaRPr lang="de-DE" dirty="0"/>
          </a:p>
        </p:txBody>
      </p:sp>
      <p:sp>
        <p:nvSpPr>
          <p:cNvPr id="53" name="Textfeld 52"/>
          <p:cNvSpPr txBox="1"/>
          <p:nvPr/>
        </p:nvSpPr>
        <p:spPr>
          <a:xfrm>
            <a:off x="7086600" y="32766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Y1</a:t>
            </a:r>
            <a:endParaRPr lang="de-DE" dirty="0"/>
          </a:p>
        </p:txBody>
      </p:sp>
      <p:sp>
        <p:nvSpPr>
          <p:cNvPr id="62" name="Textfeld 61"/>
          <p:cNvSpPr txBox="1"/>
          <p:nvPr/>
        </p:nvSpPr>
        <p:spPr>
          <a:xfrm>
            <a:off x="7001642" y="4648200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Y255</a:t>
            </a:r>
            <a:endParaRPr lang="de-DE" dirty="0"/>
          </a:p>
        </p:txBody>
      </p:sp>
      <p:sp>
        <p:nvSpPr>
          <p:cNvPr id="72" name="Rechteck 71"/>
          <p:cNvSpPr/>
          <p:nvPr/>
        </p:nvSpPr>
        <p:spPr bwMode="auto">
          <a:xfrm>
            <a:off x="5105400" y="2362200"/>
            <a:ext cx="914400" cy="1905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Decoder</a:t>
            </a:r>
          </a:p>
        </p:txBody>
      </p:sp>
      <p:sp>
        <p:nvSpPr>
          <p:cNvPr id="73" name="Textfeld 72"/>
          <p:cNvSpPr txBox="1"/>
          <p:nvPr/>
        </p:nvSpPr>
        <p:spPr>
          <a:xfrm>
            <a:off x="4288099" y="3048000"/>
            <a:ext cx="7216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(7:0)</a:t>
            </a:r>
            <a:endParaRPr lang="de-DE" dirty="0"/>
          </a:p>
        </p:txBody>
      </p:sp>
      <p:cxnSp>
        <p:nvCxnSpPr>
          <p:cNvPr id="74" name="Gerade Verbindung 73"/>
          <p:cNvCxnSpPr/>
          <p:nvPr/>
        </p:nvCxnSpPr>
        <p:spPr bwMode="auto">
          <a:xfrm>
            <a:off x="4343400" y="3352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6019800" y="2514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>
            <a:off x="6019800" y="26670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76"/>
          <p:cNvCxnSpPr/>
          <p:nvPr/>
        </p:nvCxnSpPr>
        <p:spPr bwMode="auto">
          <a:xfrm>
            <a:off x="6019800" y="28194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>
            <a:off x="6019800" y="4114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Textfeld 78"/>
          <p:cNvSpPr txBox="1"/>
          <p:nvPr/>
        </p:nvSpPr>
        <p:spPr>
          <a:xfrm>
            <a:off x="6205921" y="22098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En0</a:t>
            </a:r>
            <a:endParaRPr lang="de-DE" dirty="0"/>
          </a:p>
        </p:txBody>
      </p:sp>
      <p:sp>
        <p:nvSpPr>
          <p:cNvPr id="80" name="Textfeld 79"/>
          <p:cNvSpPr txBox="1"/>
          <p:nvPr/>
        </p:nvSpPr>
        <p:spPr>
          <a:xfrm>
            <a:off x="6197162" y="3810000"/>
            <a:ext cx="627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En255</a:t>
            </a:r>
            <a:endParaRPr lang="de-DE" dirty="0"/>
          </a:p>
        </p:txBody>
      </p:sp>
      <p:sp>
        <p:nvSpPr>
          <p:cNvPr id="81" name="Textfeld 80"/>
          <p:cNvSpPr txBox="1"/>
          <p:nvPr/>
        </p:nvSpPr>
        <p:spPr>
          <a:xfrm>
            <a:off x="7044121" y="22098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En0</a:t>
            </a:r>
            <a:endParaRPr lang="de-DE" dirty="0"/>
          </a:p>
        </p:txBody>
      </p:sp>
      <p:sp>
        <p:nvSpPr>
          <p:cNvPr id="82" name="Textfeld 81"/>
          <p:cNvSpPr txBox="1"/>
          <p:nvPr/>
        </p:nvSpPr>
        <p:spPr>
          <a:xfrm>
            <a:off x="7010400" y="29718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En1</a:t>
            </a:r>
            <a:endParaRPr lang="de-DE" dirty="0"/>
          </a:p>
        </p:txBody>
      </p:sp>
      <p:sp>
        <p:nvSpPr>
          <p:cNvPr id="83" name="Textfeld 82"/>
          <p:cNvSpPr txBox="1"/>
          <p:nvPr/>
        </p:nvSpPr>
        <p:spPr>
          <a:xfrm>
            <a:off x="6925441" y="4343400"/>
            <a:ext cx="627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En255</a:t>
            </a:r>
            <a:endParaRPr lang="de-DE" dirty="0"/>
          </a:p>
        </p:txBody>
      </p:sp>
      <p:cxnSp>
        <p:nvCxnSpPr>
          <p:cNvPr id="26" name="Gerade Verbindung 25"/>
          <p:cNvCxnSpPr/>
          <p:nvPr/>
        </p:nvCxnSpPr>
        <p:spPr bwMode="auto">
          <a:xfrm>
            <a:off x="8077200" y="2819400"/>
            <a:ext cx="0" cy="2133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9" name="Gerade Verbindung 14338"/>
          <p:cNvCxnSpPr/>
          <p:nvPr/>
        </p:nvCxnSpPr>
        <p:spPr bwMode="auto">
          <a:xfrm>
            <a:off x="8077200" y="40386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3" name="Gruppieren 22"/>
          <p:cNvGrpSpPr/>
          <p:nvPr/>
        </p:nvGrpSpPr>
        <p:grpSpPr>
          <a:xfrm>
            <a:off x="7086600" y="4648200"/>
            <a:ext cx="990600" cy="304800"/>
            <a:chOff x="7086600" y="4648200"/>
            <a:chExt cx="990600" cy="304800"/>
          </a:xfrm>
        </p:grpSpPr>
        <p:cxnSp>
          <p:nvCxnSpPr>
            <p:cNvPr id="56" name="Gerade Verbindung 55"/>
            <p:cNvCxnSpPr/>
            <p:nvPr/>
          </p:nvCxnSpPr>
          <p:spPr bwMode="auto">
            <a:xfrm flipV="1">
              <a:off x="7698441" y="4648200"/>
              <a:ext cx="0" cy="188797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7" name="Gerade Verbindung 56"/>
            <p:cNvCxnSpPr/>
            <p:nvPr/>
          </p:nvCxnSpPr>
          <p:spPr bwMode="auto">
            <a:xfrm flipH="1">
              <a:off x="7086600" y="4648200"/>
              <a:ext cx="611841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" name="Gerade Verbindung 11"/>
            <p:cNvCxnSpPr/>
            <p:nvPr/>
          </p:nvCxnSpPr>
          <p:spPr bwMode="auto">
            <a:xfrm flipH="1">
              <a:off x="7848600" y="4953000"/>
              <a:ext cx="228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" name="Gerade Verbindung 16"/>
            <p:cNvCxnSpPr/>
            <p:nvPr/>
          </p:nvCxnSpPr>
          <p:spPr bwMode="auto">
            <a:xfrm flipV="1">
              <a:off x="7543800" y="4800600"/>
              <a:ext cx="30480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" name="Gerade Verbindung 62"/>
            <p:cNvCxnSpPr/>
            <p:nvPr/>
          </p:nvCxnSpPr>
          <p:spPr bwMode="auto">
            <a:xfrm flipH="1">
              <a:off x="7315200" y="4953000"/>
              <a:ext cx="228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64" name="Gruppieren 63"/>
          <p:cNvGrpSpPr/>
          <p:nvPr/>
        </p:nvGrpSpPr>
        <p:grpSpPr>
          <a:xfrm>
            <a:off x="7086600" y="3276600"/>
            <a:ext cx="990600" cy="304800"/>
            <a:chOff x="7086600" y="4648200"/>
            <a:chExt cx="990600" cy="304800"/>
          </a:xfrm>
        </p:grpSpPr>
        <p:cxnSp>
          <p:nvCxnSpPr>
            <p:cNvPr id="65" name="Gerade Verbindung 64"/>
            <p:cNvCxnSpPr/>
            <p:nvPr/>
          </p:nvCxnSpPr>
          <p:spPr bwMode="auto">
            <a:xfrm flipV="1">
              <a:off x="7698441" y="4648200"/>
              <a:ext cx="0" cy="188797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6" name="Gerade Verbindung 65"/>
            <p:cNvCxnSpPr/>
            <p:nvPr/>
          </p:nvCxnSpPr>
          <p:spPr bwMode="auto">
            <a:xfrm flipH="1">
              <a:off x="7086600" y="4648200"/>
              <a:ext cx="611841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7" name="Gerade Verbindung 66"/>
            <p:cNvCxnSpPr/>
            <p:nvPr/>
          </p:nvCxnSpPr>
          <p:spPr bwMode="auto">
            <a:xfrm flipH="1">
              <a:off x="7848600" y="4953000"/>
              <a:ext cx="228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8" name="Gerade Verbindung 67"/>
            <p:cNvCxnSpPr/>
            <p:nvPr/>
          </p:nvCxnSpPr>
          <p:spPr bwMode="auto">
            <a:xfrm flipV="1">
              <a:off x="7543800" y="4800600"/>
              <a:ext cx="30480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9" name="Gerade Verbindung 68"/>
            <p:cNvCxnSpPr/>
            <p:nvPr/>
          </p:nvCxnSpPr>
          <p:spPr bwMode="auto">
            <a:xfrm flipH="1">
              <a:off x="7315200" y="4953000"/>
              <a:ext cx="228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70" name="Gruppieren 69"/>
          <p:cNvGrpSpPr/>
          <p:nvPr/>
        </p:nvGrpSpPr>
        <p:grpSpPr>
          <a:xfrm>
            <a:off x="7086600" y="2514600"/>
            <a:ext cx="990600" cy="304800"/>
            <a:chOff x="7086600" y="4648200"/>
            <a:chExt cx="990600" cy="304800"/>
          </a:xfrm>
        </p:grpSpPr>
        <p:cxnSp>
          <p:nvCxnSpPr>
            <p:cNvPr id="71" name="Gerade Verbindung 70"/>
            <p:cNvCxnSpPr/>
            <p:nvPr/>
          </p:nvCxnSpPr>
          <p:spPr bwMode="auto">
            <a:xfrm flipV="1">
              <a:off x="7698441" y="4648200"/>
              <a:ext cx="0" cy="188797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4" name="Gerade Verbindung 83"/>
            <p:cNvCxnSpPr/>
            <p:nvPr/>
          </p:nvCxnSpPr>
          <p:spPr bwMode="auto">
            <a:xfrm flipH="1">
              <a:off x="7086600" y="4648200"/>
              <a:ext cx="611841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5" name="Gerade Verbindung 84"/>
            <p:cNvCxnSpPr/>
            <p:nvPr/>
          </p:nvCxnSpPr>
          <p:spPr bwMode="auto">
            <a:xfrm flipH="1">
              <a:off x="7848600" y="4953000"/>
              <a:ext cx="228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6" name="Gerade Verbindung 85"/>
            <p:cNvCxnSpPr/>
            <p:nvPr/>
          </p:nvCxnSpPr>
          <p:spPr bwMode="auto">
            <a:xfrm flipV="1">
              <a:off x="7543800" y="4800600"/>
              <a:ext cx="30480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7" name="Gerade Verbindung 86"/>
            <p:cNvCxnSpPr/>
            <p:nvPr/>
          </p:nvCxnSpPr>
          <p:spPr bwMode="auto">
            <a:xfrm flipH="1">
              <a:off x="7315200" y="4953000"/>
              <a:ext cx="228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88" name="Textfeld 87"/>
          <p:cNvSpPr txBox="1"/>
          <p:nvPr/>
        </p:nvSpPr>
        <p:spPr>
          <a:xfrm>
            <a:off x="5511304" y="45720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EnB</a:t>
            </a:r>
            <a:endParaRPr lang="de-DE" dirty="0"/>
          </a:p>
        </p:txBody>
      </p:sp>
      <p:grpSp>
        <p:nvGrpSpPr>
          <p:cNvPr id="89" name="Gruppieren 88"/>
          <p:cNvGrpSpPr/>
          <p:nvPr/>
        </p:nvGrpSpPr>
        <p:grpSpPr>
          <a:xfrm rot="5400000">
            <a:off x="5295900" y="5372100"/>
            <a:ext cx="533400" cy="762000"/>
            <a:chOff x="1600200" y="4419600"/>
            <a:chExt cx="533400" cy="762000"/>
          </a:xfrm>
        </p:grpSpPr>
        <p:sp>
          <p:nvSpPr>
            <p:cNvPr id="90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1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2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3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4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5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6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97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98" name="Gerade Verbindung 97"/>
          <p:cNvCxnSpPr/>
          <p:nvPr/>
        </p:nvCxnSpPr>
        <p:spPr bwMode="auto">
          <a:xfrm flipH="1">
            <a:off x="4953000" y="5257800"/>
            <a:ext cx="228600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9" name="Gruppieren 98"/>
          <p:cNvGrpSpPr/>
          <p:nvPr/>
        </p:nvGrpSpPr>
        <p:grpSpPr>
          <a:xfrm rot="5400000">
            <a:off x="5295900" y="4610100"/>
            <a:ext cx="533400" cy="762000"/>
            <a:chOff x="1600200" y="4419600"/>
            <a:chExt cx="533400" cy="762000"/>
          </a:xfrm>
        </p:grpSpPr>
        <p:sp>
          <p:nvSpPr>
            <p:cNvPr id="100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1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2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3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4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5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6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07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08" name="Gerade Verbindung 107"/>
          <p:cNvCxnSpPr>
            <a:endCxn id="105" idx="1"/>
          </p:cNvCxnSpPr>
          <p:nvPr/>
        </p:nvCxnSpPr>
        <p:spPr bwMode="auto">
          <a:xfrm flipH="1">
            <a:off x="5943600" y="5257800"/>
            <a:ext cx="228600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9" name="Ellipse 108"/>
          <p:cNvSpPr/>
          <p:nvPr/>
        </p:nvSpPr>
        <p:spPr bwMode="auto">
          <a:xfrm>
            <a:off x="5486400" y="48768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0" name="Gerade Verbindung 109"/>
          <p:cNvCxnSpPr/>
          <p:nvPr/>
        </p:nvCxnSpPr>
        <p:spPr bwMode="auto">
          <a:xfrm>
            <a:off x="5943600" y="5257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Gerade Verbindung 110"/>
          <p:cNvCxnSpPr/>
          <p:nvPr/>
        </p:nvCxnSpPr>
        <p:spPr bwMode="auto">
          <a:xfrm>
            <a:off x="5181600" y="5257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" name="Textfeld 111"/>
          <p:cNvSpPr txBox="1"/>
          <p:nvPr/>
        </p:nvSpPr>
        <p:spPr>
          <a:xfrm>
            <a:off x="5562600" y="5410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</a:t>
            </a:r>
            <a:endParaRPr lang="de-DE" dirty="0"/>
          </a:p>
        </p:txBody>
      </p:sp>
      <p:grpSp>
        <p:nvGrpSpPr>
          <p:cNvPr id="113" name="Gruppieren 112"/>
          <p:cNvGrpSpPr/>
          <p:nvPr/>
        </p:nvGrpSpPr>
        <p:grpSpPr>
          <a:xfrm>
            <a:off x="4876800" y="6096000"/>
            <a:ext cx="1138621" cy="609600"/>
            <a:chOff x="990600" y="4648200"/>
            <a:chExt cx="1981200" cy="1060704"/>
          </a:xfrm>
        </p:grpSpPr>
        <p:cxnSp>
          <p:nvCxnSpPr>
            <p:cNvPr id="114" name="Gerade Verbindung 113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5" name="Ellipse 114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6" name="Gleichschenkliges Dreieck 115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17" name="Gerade Verbindung 116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18" name="Textfeld 117"/>
          <p:cNvSpPr txBox="1"/>
          <p:nvPr/>
        </p:nvSpPr>
        <p:spPr>
          <a:xfrm>
            <a:off x="4800600" y="6172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En</a:t>
            </a:r>
            <a:endParaRPr lang="de-DE" dirty="0"/>
          </a:p>
        </p:txBody>
      </p:sp>
      <p:sp>
        <p:nvSpPr>
          <p:cNvPr id="119" name="Textfeld 118"/>
          <p:cNvSpPr txBox="1"/>
          <p:nvPr/>
        </p:nvSpPr>
        <p:spPr>
          <a:xfrm>
            <a:off x="5867400" y="61722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EnB</a:t>
            </a:r>
            <a:endParaRPr lang="de-DE" dirty="0"/>
          </a:p>
        </p:txBody>
      </p:sp>
      <p:sp>
        <p:nvSpPr>
          <p:cNvPr id="24" name="Abgerundetes Rechteck 23"/>
          <p:cNvSpPr/>
          <p:nvPr/>
        </p:nvSpPr>
        <p:spPr bwMode="auto">
          <a:xfrm>
            <a:off x="4724400" y="4572000"/>
            <a:ext cx="1600200" cy="22098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8" name="Gerade Verbindung mit Pfeil 27"/>
          <p:cNvCxnSpPr/>
          <p:nvPr/>
        </p:nvCxnSpPr>
        <p:spPr bwMode="auto">
          <a:xfrm flipV="1">
            <a:off x="6400800" y="5105400"/>
            <a:ext cx="1066800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mit Pfeil 5"/>
          <p:cNvCxnSpPr/>
          <p:nvPr/>
        </p:nvCxnSpPr>
        <p:spPr bwMode="auto">
          <a:xfrm flipH="1">
            <a:off x="8077200" y="4038600"/>
            <a:ext cx="609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Gerade Verbindung mit Pfeil 119"/>
          <p:cNvCxnSpPr/>
          <p:nvPr/>
        </p:nvCxnSpPr>
        <p:spPr bwMode="auto">
          <a:xfrm flipH="1">
            <a:off x="6858000" y="4953000"/>
            <a:ext cx="609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mit Pfeil 120"/>
          <p:cNvCxnSpPr/>
          <p:nvPr/>
        </p:nvCxnSpPr>
        <p:spPr bwMode="auto">
          <a:xfrm flipH="1">
            <a:off x="6934200" y="3581400"/>
            <a:ext cx="609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mit Pfeil 121"/>
          <p:cNvCxnSpPr/>
          <p:nvPr/>
        </p:nvCxnSpPr>
        <p:spPr bwMode="auto">
          <a:xfrm flipH="1">
            <a:off x="6934200" y="2819400"/>
            <a:ext cx="609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011534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Digital </a:t>
            </a:r>
            <a:r>
              <a:rPr lang="de-DE" dirty="0" err="1" smtClean="0"/>
              <a:t>Demultiplexer</a:t>
            </a:r>
            <a:endParaRPr lang="de-DE" dirty="0" smtClean="0"/>
          </a:p>
          <a:p>
            <a:r>
              <a:rPr lang="de-DE" dirty="0" err="1" smtClean="0"/>
              <a:t>Demultiplexer</a:t>
            </a:r>
            <a:r>
              <a:rPr lang="de-DE" dirty="0" smtClean="0"/>
              <a:t> </a:t>
            </a:r>
            <a:r>
              <a:rPr lang="de-DE" dirty="0"/>
              <a:t>mit Eingang 1 </a:t>
            </a:r>
            <a:r>
              <a:rPr lang="de-DE" dirty="0" smtClean="0"/>
              <a:t>-&gt; </a:t>
            </a:r>
            <a:r>
              <a:rPr lang="de-DE" dirty="0" err="1" smtClean="0"/>
              <a:t>Dekoder</a:t>
            </a:r>
            <a:endParaRPr lang="de-DE" dirty="0" smtClean="0"/>
          </a:p>
          <a:p>
            <a:r>
              <a:rPr lang="de-DE" dirty="0" smtClean="0"/>
              <a:t>256 x 20T + 8 x 2T ~ 5000T </a:t>
            </a:r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43</a:t>
            </a:fld>
            <a:endParaRPr lang="de-DE" altLang="de-DE"/>
          </a:p>
        </p:txBody>
      </p:sp>
      <p:sp>
        <p:nvSpPr>
          <p:cNvPr id="167" name="Rechteck 166"/>
          <p:cNvSpPr/>
          <p:nvPr/>
        </p:nvSpPr>
        <p:spPr bwMode="auto">
          <a:xfrm>
            <a:off x="1752600" y="3581400"/>
            <a:ext cx="914400" cy="1905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8" name="Textfeld 167"/>
          <p:cNvSpPr txBox="1"/>
          <p:nvPr/>
        </p:nvSpPr>
        <p:spPr>
          <a:xfrm>
            <a:off x="1152504" y="42672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</a:t>
            </a:r>
            <a:endParaRPr lang="de-DE" dirty="0"/>
          </a:p>
        </p:txBody>
      </p:sp>
      <p:cxnSp>
        <p:nvCxnSpPr>
          <p:cNvPr id="169" name="Gerade Verbindung 168"/>
          <p:cNvCxnSpPr/>
          <p:nvPr/>
        </p:nvCxnSpPr>
        <p:spPr bwMode="auto">
          <a:xfrm>
            <a:off x="990600" y="45720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0" name="Gerade Verbindung 169"/>
          <p:cNvCxnSpPr/>
          <p:nvPr/>
        </p:nvCxnSpPr>
        <p:spPr bwMode="auto">
          <a:xfrm>
            <a:off x="2667000" y="3733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1" name="Gerade Verbindung 170"/>
          <p:cNvCxnSpPr/>
          <p:nvPr/>
        </p:nvCxnSpPr>
        <p:spPr bwMode="auto">
          <a:xfrm>
            <a:off x="2667000" y="402336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2" name="Gerade Verbindung 171"/>
          <p:cNvCxnSpPr/>
          <p:nvPr/>
        </p:nvCxnSpPr>
        <p:spPr bwMode="auto">
          <a:xfrm>
            <a:off x="2667000" y="432816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3" name="Gerade Verbindung 172"/>
          <p:cNvCxnSpPr/>
          <p:nvPr/>
        </p:nvCxnSpPr>
        <p:spPr bwMode="auto">
          <a:xfrm>
            <a:off x="2667000" y="53340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" name="Textfeld 173"/>
          <p:cNvSpPr txBox="1"/>
          <p:nvPr/>
        </p:nvSpPr>
        <p:spPr>
          <a:xfrm>
            <a:off x="2895600" y="3429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Y0</a:t>
            </a:r>
            <a:endParaRPr lang="de-DE" dirty="0"/>
          </a:p>
        </p:txBody>
      </p:sp>
      <p:sp>
        <p:nvSpPr>
          <p:cNvPr id="175" name="Textfeld 174"/>
          <p:cNvSpPr txBox="1"/>
          <p:nvPr/>
        </p:nvSpPr>
        <p:spPr>
          <a:xfrm>
            <a:off x="2886842" y="5029200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Y255</a:t>
            </a:r>
            <a:endParaRPr lang="de-DE" dirty="0"/>
          </a:p>
        </p:txBody>
      </p:sp>
      <p:cxnSp>
        <p:nvCxnSpPr>
          <p:cNvPr id="176" name="Gerade Verbindung 175"/>
          <p:cNvCxnSpPr/>
          <p:nvPr/>
        </p:nvCxnSpPr>
        <p:spPr bwMode="auto">
          <a:xfrm>
            <a:off x="5181600" y="448970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7" name="Gerade Verbindung 176"/>
          <p:cNvCxnSpPr/>
          <p:nvPr/>
        </p:nvCxnSpPr>
        <p:spPr bwMode="auto">
          <a:xfrm>
            <a:off x="5715000" y="4578095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" name="Gerade Verbindung 177"/>
          <p:cNvCxnSpPr/>
          <p:nvPr/>
        </p:nvCxnSpPr>
        <p:spPr bwMode="auto">
          <a:xfrm>
            <a:off x="5715000" y="4578095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" name="Gerade Verbindung 178"/>
          <p:cNvCxnSpPr/>
          <p:nvPr/>
        </p:nvCxnSpPr>
        <p:spPr bwMode="auto">
          <a:xfrm>
            <a:off x="5715000" y="5492495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0" name="Bogen 179"/>
          <p:cNvSpPr/>
          <p:nvPr/>
        </p:nvSpPr>
        <p:spPr bwMode="auto">
          <a:xfrm flipV="1">
            <a:off x="6019800" y="4578095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1" name="Textfeld 180"/>
          <p:cNvSpPr txBox="1"/>
          <p:nvPr/>
        </p:nvSpPr>
        <p:spPr>
          <a:xfrm>
            <a:off x="6985462" y="4730495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Y5</a:t>
            </a:r>
            <a:endParaRPr lang="de-DE" dirty="0"/>
          </a:p>
        </p:txBody>
      </p:sp>
      <p:cxnSp>
        <p:nvCxnSpPr>
          <p:cNvPr id="182" name="Gerade Verbindung 181"/>
          <p:cNvCxnSpPr/>
          <p:nvPr/>
        </p:nvCxnSpPr>
        <p:spPr bwMode="auto">
          <a:xfrm>
            <a:off x="6858000" y="503529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3" name="Gerade Verbindung 182"/>
          <p:cNvCxnSpPr/>
          <p:nvPr/>
        </p:nvCxnSpPr>
        <p:spPr bwMode="auto">
          <a:xfrm>
            <a:off x="5181600" y="4267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" name="Gerade Verbindung 183"/>
          <p:cNvCxnSpPr/>
          <p:nvPr/>
        </p:nvCxnSpPr>
        <p:spPr bwMode="auto">
          <a:xfrm>
            <a:off x="5715000" y="4267200"/>
            <a:ext cx="0" cy="1828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5" name="Textfeld 184"/>
          <p:cNvSpPr txBox="1"/>
          <p:nvPr/>
        </p:nvSpPr>
        <p:spPr>
          <a:xfrm>
            <a:off x="4745297" y="57150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Sel0</a:t>
            </a:r>
            <a:endParaRPr lang="de-DE" dirty="0"/>
          </a:p>
        </p:txBody>
      </p:sp>
      <p:cxnSp>
        <p:nvCxnSpPr>
          <p:cNvPr id="186" name="Gerade Verbindung 185"/>
          <p:cNvCxnSpPr/>
          <p:nvPr/>
        </p:nvCxnSpPr>
        <p:spPr bwMode="auto">
          <a:xfrm>
            <a:off x="5181600" y="471830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" name="Gerade Verbindung 186"/>
          <p:cNvCxnSpPr/>
          <p:nvPr/>
        </p:nvCxnSpPr>
        <p:spPr bwMode="auto">
          <a:xfrm>
            <a:off x="5181600" y="494690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8" name="Gerade Verbindung 187"/>
          <p:cNvCxnSpPr/>
          <p:nvPr/>
        </p:nvCxnSpPr>
        <p:spPr bwMode="auto">
          <a:xfrm>
            <a:off x="5181600" y="5410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9" name="Gerade Verbindung 188"/>
          <p:cNvCxnSpPr/>
          <p:nvPr/>
        </p:nvCxnSpPr>
        <p:spPr bwMode="auto">
          <a:xfrm>
            <a:off x="5181600" y="518769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0" name="Gerade Verbindung 189"/>
          <p:cNvCxnSpPr/>
          <p:nvPr/>
        </p:nvCxnSpPr>
        <p:spPr bwMode="auto">
          <a:xfrm>
            <a:off x="5181600" y="5638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1" name="Gerade Verbindung 190"/>
          <p:cNvCxnSpPr/>
          <p:nvPr/>
        </p:nvCxnSpPr>
        <p:spPr bwMode="auto">
          <a:xfrm>
            <a:off x="5181600" y="586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2" name="Ellipse 191"/>
          <p:cNvSpPr/>
          <p:nvPr/>
        </p:nvSpPr>
        <p:spPr bwMode="auto">
          <a:xfrm>
            <a:off x="5562600" y="41910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3" name="Ellipse 192"/>
          <p:cNvSpPr/>
          <p:nvPr/>
        </p:nvSpPr>
        <p:spPr bwMode="auto">
          <a:xfrm>
            <a:off x="5562600" y="4419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4" name="Ellipse 193"/>
          <p:cNvSpPr/>
          <p:nvPr/>
        </p:nvSpPr>
        <p:spPr bwMode="auto">
          <a:xfrm>
            <a:off x="5562600" y="46482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5" name="Ellipse 194"/>
          <p:cNvSpPr/>
          <p:nvPr/>
        </p:nvSpPr>
        <p:spPr bwMode="auto">
          <a:xfrm>
            <a:off x="5562600" y="48768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6" name="Ellipse 195"/>
          <p:cNvSpPr/>
          <p:nvPr/>
        </p:nvSpPr>
        <p:spPr bwMode="auto">
          <a:xfrm>
            <a:off x="5562600" y="53340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7" name="Ellipse 196"/>
          <p:cNvSpPr/>
          <p:nvPr/>
        </p:nvSpPr>
        <p:spPr bwMode="auto">
          <a:xfrm>
            <a:off x="5562600" y="5562600"/>
            <a:ext cx="152400" cy="152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8" name="Textfeld 197"/>
          <p:cNvSpPr txBox="1"/>
          <p:nvPr/>
        </p:nvSpPr>
        <p:spPr>
          <a:xfrm>
            <a:off x="4745297" y="54864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Sel1</a:t>
            </a:r>
            <a:endParaRPr lang="de-DE" dirty="0"/>
          </a:p>
        </p:txBody>
      </p:sp>
      <p:sp>
        <p:nvSpPr>
          <p:cNvPr id="199" name="Textfeld 198"/>
          <p:cNvSpPr txBox="1"/>
          <p:nvPr/>
        </p:nvSpPr>
        <p:spPr>
          <a:xfrm>
            <a:off x="4669097" y="41148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Sel7</a:t>
            </a:r>
            <a:endParaRPr lang="de-DE" dirty="0"/>
          </a:p>
        </p:txBody>
      </p:sp>
      <p:grpSp>
        <p:nvGrpSpPr>
          <p:cNvPr id="200" name="Gruppieren 199"/>
          <p:cNvGrpSpPr/>
          <p:nvPr/>
        </p:nvGrpSpPr>
        <p:grpSpPr>
          <a:xfrm>
            <a:off x="2438400" y="5181600"/>
            <a:ext cx="228600" cy="320040"/>
            <a:chOff x="3657600" y="3048000"/>
            <a:chExt cx="1143000" cy="1600200"/>
          </a:xfrm>
        </p:grpSpPr>
        <p:cxnSp>
          <p:nvCxnSpPr>
            <p:cNvPr id="201" name="Gerade Verbindung 200"/>
            <p:cNvCxnSpPr/>
            <p:nvPr/>
          </p:nvCxnSpPr>
          <p:spPr bwMode="auto">
            <a:xfrm>
              <a:off x="3657600" y="33588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2" name="Gerade Verbindung 201"/>
            <p:cNvCxnSpPr/>
            <p:nvPr/>
          </p:nvCxnSpPr>
          <p:spPr bwMode="auto">
            <a:xfrm>
              <a:off x="3657600" y="42732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3" name="Bogen 202"/>
            <p:cNvSpPr/>
            <p:nvPr/>
          </p:nvSpPr>
          <p:spPr bwMode="auto">
            <a:xfrm flipV="1">
              <a:off x="3962400" y="3358895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04" name="Gerade Verbindung 203"/>
            <p:cNvCxnSpPr/>
            <p:nvPr/>
          </p:nvCxnSpPr>
          <p:spPr bwMode="auto">
            <a:xfrm>
              <a:off x="3657600" y="3048000"/>
              <a:ext cx="0" cy="1600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05" name="Gruppieren 204"/>
          <p:cNvGrpSpPr/>
          <p:nvPr/>
        </p:nvGrpSpPr>
        <p:grpSpPr>
          <a:xfrm>
            <a:off x="2438400" y="4175760"/>
            <a:ext cx="228600" cy="320040"/>
            <a:chOff x="3657600" y="3048000"/>
            <a:chExt cx="1143000" cy="1600200"/>
          </a:xfrm>
        </p:grpSpPr>
        <p:cxnSp>
          <p:nvCxnSpPr>
            <p:cNvPr id="206" name="Gerade Verbindung 205"/>
            <p:cNvCxnSpPr/>
            <p:nvPr/>
          </p:nvCxnSpPr>
          <p:spPr bwMode="auto">
            <a:xfrm>
              <a:off x="3657600" y="33588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7" name="Gerade Verbindung 206"/>
            <p:cNvCxnSpPr/>
            <p:nvPr/>
          </p:nvCxnSpPr>
          <p:spPr bwMode="auto">
            <a:xfrm>
              <a:off x="3657600" y="42732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8" name="Bogen 207"/>
            <p:cNvSpPr/>
            <p:nvPr/>
          </p:nvSpPr>
          <p:spPr bwMode="auto">
            <a:xfrm flipV="1">
              <a:off x="3962400" y="3358895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09" name="Gerade Verbindung 208"/>
            <p:cNvCxnSpPr/>
            <p:nvPr/>
          </p:nvCxnSpPr>
          <p:spPr bwMode="auto">
            <a:xfrm>
              <a:off x="3657600" y="3048000"/>
              <a:ext cx="0" cy="1600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10" name="Gruppieren 209"/>
          <p:cNvGrpSpPr/>
          <p:nvPr/>
        </p:nvGrpSpPr>
        <p:grpSpPr>
          <a:xfrm>
            <a:off x="2438400" y="3870960"/>
            <a:ext cx="228600" cy="320040"/>
            <a:chOff x="3657600" y="3048000"/>
            <a:chExt cx="1143000" cy="1600200"/>
          </a:xfrm>
        </p:grpSpPr>
        <p:cxnSp>
          <p:nvCxnSpPr>
            <p:cNvPr id="211" name="Gerade Verbindung 210"/>
            <p:cNvCxnSpPr/>
            <p:nvPr/>
          </p:nvCxnSpPr>
          <p:spPr bwMode="auto">
            <a:xfrm>
              <a:off x="3657600" y="33588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2" name="Gerade Verbindung 211"/>
            <p:cNvCxnSpPr/>
            <p:nvPr/>
          </p:nvCxnSpPr>
          <p:spPr bwMode="auto">
            <a:xfrm>
              <a:off x="3657600" y="42732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3" name="Bogen 212"/>
            <p:cNvSpPr/>
            <p:nvPr/>
          </p:nvSpPr>
          <p:spPr bwMode="auto">
            <a:xfrm flipV="1">
              <a:off x="3962400" y="3358895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14" name="Gerade Verbindung 213"/>
            <p:cNvCxnSpPr/>
            <p:nvPr/>
          </p:nvCxnSpPr>
          <p:spPr bwMode="auto">
            <a:xfrm>
              <a:off x="3657600" y="3048000"/>
              <a:ext cx="0" cy="1600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15" name="Gruppieren 214"/>
          <p:cNvGrpSpPr/>
          <p:nvPr/>
        </p:nvGrpSpPr>
        <p:grpSpPr>
          <a:xfrm>
            <a:off x="2438400" y="3581400"/>
            <a:ext cx="228600" cy="320040"/>
            <a:chOff x="3657600" y="3048000"/>
            <a:chExt cx="1143000" cy="1600200"/>
          </a:xfrm>
        </p:grpSpPr>
        <p:cxnSp>
          <p:nvCxnSpPr>
            <p:cNvPr id="216" name="Gerade Verbindung 215"/>
            <p:cNvCxnSpPr/>
            <p:nvPr/>
          </p:nvCxnSpPr>
          <p:spPr bwMode="auto">
            <a:xfrm>
              <a:off x="3657600" y="33588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7" name="Gerade Verbindung 216"/>
            <p:cNvCxnSpPr/>
            <p:nvPr/>
          </p:nvCxnSpPr>
          <p:spPr bwMode="auto">
            <a:xfrm>
              <a:off x="3657600" y="42732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8" name="Bogen 217"/>
            <p:cNvSpPr/>
            <p:nvPr/>
          </p:nvSpPr>
          <p:spPr bwMode="auto">
            <a:xfrm flipV="1">
              <a:off x="3962400" y="3358895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19" name="Gerade Verbindung 218"/>
            <p:cNvCxnSpPr/>
            <p:nvPr/>
          </p:nvCxnSpPr>
          <p:spPr bwMode="auto">
            <a:xfrm>
              <a:off x="3657600" y="3048000"/>
              <a:ext cx="0" cy="1600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21" name="Gerade Verbindung 220"/>
          <p:cNvCxnSpPr/>
          <p:nvPr/>
        </p:nvCxnSpPr>
        <p:spPr bwMode="auto">
          <a:xfrm flipV="1">
            <a:off x="2209800" y="5486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2" name="Textfeld 221"/>
          <p:cNvSpPr txBox="1"/>
          <p:nvPr/>
        </p:nvSpPr>
        <p:spPr>
          <a:xfrm>
            <a:off x="2250128" y="5486400"/>
            <a:ext cx="7216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(7:0)</a:t>
            </a:r>
            <a:endParaRPr lang="de-DE" dirty="0"/>
          </a:p>
        </p:txBody>
      </p:sp>
      <p:cxnSp>
        <p:nvCxnSpPr>
          <p:cNvPr id="223" name="Gerade Verbindung 222"/>
          <p:cNvCxnSpPr/>
          <p:nvPr/>
        </p:nvCxnSpPr>
        <p:spPr bwMode="auto">
          <a:xfrm>
            <a:off x="4038600" y="6096000"/>
            <a:ext cx="1676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4" name="Textfeld 223"/>
          <p:cNvSpPr txBox="1"/>
          <p:nvPr/>
        </p:nvSpPr>
        <p:spPr>
          <a:xfrm>
            <a:off x="4343400" y="57912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85157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Multiplexer</a:t>
            </a:r>
          </a:p>
          <a:p>
            <a:r>
              <a:rPr lang="de-DE" dirty="0" err="1" smtClean="0"/>
              <a:t>Demultiplexer</a:t>
            </a:r>
            <a:endParaRPr lang="de-DE" dirty="0" smtClean="0"/>
          </a:p>
          <a:p>
            <a:r>
              <a:rPr lang="de-DE" dirty="0" err="1" smtClean="0"/>
              <a:t>Dekoder</a:t>
            </a:r>
            <a:endParaRPr lang="de-DE" dirty="0" smtClean="0"/>
          </a:p>
          <a:p>
            <a:r>
              <a:rPr lang="de-DE" dirty="0" err="1" smtClean="0"/>
              <a:t>Coder</a:t>
            </a:r>
            <a:r>
              <a:rPr lang="de-DE" dirty="0" smtClean="0"/>
              <a:t> (nächstes mall)</a:t>
            </a:r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44</a:t>
            </a:fld>
            <a:endParaRPr lang="de-DE" altLang="de-DE"/>
          </a:p>
        </p:txBody>
      </p:sp>
      <p:sp>
        <p:nvSpPr>
          <p:cNvPr id="167" name="Rechteck 166"/>
          <p:cNvSpPr/>
          <p:nvPr/>
        </p:nvSpPr>
        <p:spPr bwMode="auto">
          <a:xfrm>
            <a:off x="4114800" y="3581400"/>
            <a:ext cx="914400" cy="1905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8" name="Textfeld 167"/>
          <p:cNvSpPr txBox="1"/>
          <p:nvPr/>
        </p:nvSpPr>
        <p:spPr>
          <a:xfrm>
            <a:off x="3514704" y="42672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</a:t>
            </a:r>
            <a:endParaRPr lang="de-DE" dirty="0"/>
          </a:p>
        </p:txBody>
      </p:sp>
      <p:cxnSp>
        <p:nvCxnSpPr>
          <p:cNvPr id="169" name="Gerade Verbindung 168"/>
          <p:cNvCxnSpPr/>
          <p:nvPr/>
        </p:nvCxnSpPr>
        <p:spPr bwMode="auto">
          <a:xfrm>
            <a:off x="3352800" y="45720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0" name="Gerade Verbindung 169"/>
          <p:cNvCxnSpPr/>
          <p:nvPr/>
        </p:nvCxnSpPr>
        <p:spPr bwMode="auto">
          <a:xfrm>
            <a:off x="5029200" y="3733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1" name="Gerade Verbindung 170"/>
          <p:cNvCxnSpPr/>
          <p:nvPr/>
        </p:nvCxnSpPr>
        <p:spPr bwMode="auto">
          <a:xfrm>
            <a:off x="5029200" y="402336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2" name="Gerade Verbindung 171"/>
          <p:cNvCxnSpPr/>
          <p:nvPr/>
        </p:nvCxnSpPr>
        <p:spPr bwMode="auto">
          <a:xfrm>
            <a:off x="5029200" y="432816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3" name="Gerade Verbindung 172"/>
          <p:cNvCxnSpPr/>
          <p:nvPr/>
        </p:nvCxnSpPr>
        <p:spPr bwMode="auto">
          <a:xfrm>
            <a:off x="5029200" y="53340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" name="Textfeld 173"/>
          <p:cNvSpPr txBox="1"/>
          <p:nvPr/>
        </p:nvSpPr>
        <p:spPr>
          <a:xfrm>
            <a:off x="5257800" y="3429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Y0</a:t>
            </a:r>
            <a:endParaRPr lang="de-DE" dirty="0"/>
          </a:p>
        </p:txBody>
      </p:sp>
      <p:sp>
        <p:nvSpPr>
          <p:cNvPr id="175" name="Textfeld 174"/>
          <p:cNvSpPr txBox="1"/>
          <p:nvPr/>
        </p:nvSpPr>
        <p:spPr>
          <a:xfrm>
            <a:off x="5249042" y="5029200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Y255</a:t>
            </a:r>
            <a:endParaRPr lang="de-DE" dirty="0"/>
          </a:p>
        </p:txBody>
      </p:sp>
      <p:grpSp>
        <p:nvGrpSpPr>
          <p:cNvPr id="200" name="Gruppieren 199"/>
          <p:cNvGrpSpPr/>
          <p:nvPr/>
        </p:nvGrpSpPr>
        <p:grpSpPr>
          <a:xfrm>
            <a:off x="4800600" y="5181600"/>
            <a:ext cx="228600" cy="320040"/>
            <a:chOff x="3657600" y="3048000"/>
            <a:chExt cx="1143000" cy="1600200"/>
          </a:xfrm>
        </p:grpSpPr>
        <p:cxnSp>
          <p:nvCxnSpPr>
            <p:cNvPr id="201" name="Gerade Verbindung 200"/>
            <p:cNvCxnSpPr/>
            <p:nvPr/>
          </p:nvCxnSpPr>
          <p:spPr bwMode="auto">
            <a:xfrm>
              <a:off x="3657600" y="33588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2" name="Gerade Verbindung 201"/>
            <p:cNvCxnSpPr/>
            <p:nvPr/>
          </p:nvCxnSpPr>
          <p:spPr bwMode="auto">
            <a:xfrm>
              <a:off x="3657600" y="42732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3" name="Bogen 202"/>
            <p:cNvSpPr/>
            <p:nvPr/>
          </p:nvSpPr>
          <p:spPr bwMode="auto">
            <a:xfrm flipV="1">
              <a:off x="3962400" y="3358895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04" name="Gerade Verbindung 203"/>
            <p:cNvCxnSpPr/>
            <p:nvPr/>
          </p:nvCxnSpPr>
          <p:spPr bwMode="auto">
            <a:xfrm>
              <a:off x="3657600" y="3048000"/>
              <a:ext cx="0" cy="1600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05" name="Gruppieren 204"/>
          <p:cNvGrpSpPr/>
          <p:nvPr/>
        </p:nvGrpSpPr>
        <p:grpSpPr>
          <a:xfrm>
            <a:off x="4800600" y="4175760"/>
            <a:ext cx="228600" cy="320040"/>
            <a:chOff x="3657600" y="3048000"/>
            <a:chExt cx="1143000" cy="1600200"/>
          </a:xfrm>
        </p:grpSpPr>
        <p:cxnSp>
          <p:nvCxnSpPr>
            <p:cNvPr id="206" name="Gerade Verbindung 205"/>
            <p:cNvCxnSpPr/>
            <p:nvPr/>
          </p:nvCxnSpPr>
          <p:spPr bwMode="auto">
            <a:xfrm>
              <a:off x="3657600" y="33588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7" name="Gerade Verbindung 206"/>
            <p:cNvCxnSpPr/>
            <p:nvPr/>
          </p:nvCxnSpPr>
          <p:spPr bwMode="auto">
            <a:xfrm>
              <a:off x="3657600" y="42732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8" name="Bogen 207"/>
            <p:cNvSpPr/>
            <p:nvPr/>
          </p:nvSpPr>
          <p:spPr bwMode="auto">
            <a:xfrm flipV="1">
              <a:off x="3962400" y="3358895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09" name="Gerade Verbindung 208"/>
            <p:cNvCxnSpPr/>
            <p:nvPr/>
          </p:nvCxnSpPr>
          <p:spPr bwMode="auto">
            <a:xfrm>
              <a:off x="3657600" y="3048000"/>
              <a:ext cx="0" cy="1600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10" name="Gruppieren 209"/>
          <p:cNvGrpSpPr/>
          <p:nvPr/>
        </p:nvGrpSpPr>
        <p:grpSpPr>
          <a:xfrm>
            <a:off x="4800600" y="3870960"/>
            <a:ext cx="228600" cy="320040"/>
            <a:chOff x="3657600" y="3048000"/>
            <a:chExt cx="1143000" cy="1600200"/>
          </a:xfrm>
        </p:grpSpPr>
        <p:cxnSp>
          <p:nvCxnSpPr>
            <p:cNvPr id="211" name="Gerade Verbindung 210"/>
            <p:cNvCxnSpPr/>
            <p:nvPr/>
          </p:nvCxnSpPr>
          <p:spPr bwMode="auto">
            <a:xfrm>
              <a:off x="3657600" y="33588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2" name="Gerade Verbindung 211"/>
            <p:cNvCxnSpPr/>
            <p:nvPr/>
          </p:nvCxnSpPr>
          <p:spPr bwMode="auto">
            <a:xfrm>
              <a:off x="3657600" y="42732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3" name="Bogen 212"/>
            <p:cNvSpPr/>
            <p:nvPr/>
          </p:nvSpPr>
          <p:spPr bwMode="auto">
            <a:xfrm flipV="1">
              <a:off x="3962400" y="3358895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14" name="Gerade Verbindung 213"/>
            <p:cNvCxnSpPr/>
            <p:nvPr/>
          </p:nvCxnSpPr>
          <p:spPr bwMode="auto">
            <a:xfrm>
              <a:off x="3657600" y="3048000"/>
              <a:ext cx="0" cy="1600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15" name="Gruppieren 214"/>
          <p:cNvGrpSpPr/>
          <p:nvPr/>
        </p:nvGrpSpPr>
        <p:grpSpPr>
          <a:xfrm>
            <a:off x="4800600" y="3581400"/>
            <a:ext cx="228600" cy="320040"/>
            <a:chOff x="3657600" y="3048000"/>
            <a:chExt cx="1143000" cy="1600200"/>
          </a:xfrm>
        </p:grpSpPr>
        <p:cxnSp>
          <p:nvCxnSpPr>
            <p:cNvPr id="216" name="Gerade Verbindung 215"/>
            <p:cNvCxnSpPr/>
            <p:nvPr/>
          </p:nvCxnSpPr>
          <p:spPr bwMode="auto">
            <a:xfrm>
              <a:off x="3657600" y="33588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7" name="Gerade Verbindung 216"/>
            <p:cNvCxnSpPr/>
            <p:nvPr/>
          </p:nvCxnSpPr>
          <p:spPr bwMode="auto">
            <a:xfrm>
              <a:off x="3657600" y="42732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8" name="Bogen 217"/>
            <p:cNvSpPr/>
            <p:nvPr/>
          </p:nvSpPr>
          <p:spPr bwMode="auto">
            <a:xfrm flipV="1">
              <a:off x="3962400" y="3358895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19" name="Gerade Verbindung 218"/>
            <p:cNvCxnSpPr/>
            <p:nvPr/>
          </p:nvCxnSpPr>
          <p:spPr bwMode="auto">
            <a:xfrm>
              <a:off x="3657600" y="3048000"/>
              <a:ext cx="0" cy="1600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21" name="Gerade Verbindung 220"/>
          <p:cNvCxnSpPr/>
          <p:nvPr/>
        </p:nvCxnSpPr>
        <p:spPr bwMode="auto">
          <a:xfrm flipV="1">
            <a:off x="4572000" y="5486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2" name="Textfeld 221"/>
          <p:cNvSpPr txBox="1"/>
          <p:nvPr/>
        </p:nvSpPr>
        <p:spPr>
          <a:xfrm>
            <a:off x="4612328" y="5486400"/>
            <a:ext cx="7216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(7:0)</a:t>
            </a:r>
            <a:endParaRPr lang="de-DE" dirty="0"/>
          </a:p>
        </p:txBody>
      </p:sp>
      <p:sp>
        <p:nvSpPr>
          <p:cNvPr id="62" name="Rechteck 61"/>
          <p:cNvSpPr/>
          <p:nvPr/>
        </p:nvSpPr>
        <p:spPr bwMode="auto">
          <a:xfrm>
            <a:off x="1295400" y="3657600"/>
            <a:ext cx="914400" cy="1828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3" name="Gerade Verbindung 62"/>
          <p:cNvCxnSpPr/>
          <p:nvPr/>
        </p:nvCxnSpPr>
        <p:spPr bwMode="auto">
          <a:xfrm>
            <a:off x="533400" y="4114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63"/>
          <p:cNvCxnSpPr/>
          <p:nvPr/>
        </p:nvCxnSpPr>
        <p:spPr bwMode="auto">
          <a:xfrm>
            <a:off x="2209800" y="45720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>
            <a:endCxn id="62" idx="2"/>
          </p:cNvCxnSpPr>
          <p:nvPr/>
        </p:nvCxnSpPr>
        <p:spPr bwMode="auto">
          <a:xfrm flipV="1">
            <a:off x="1752600" y="5486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" name="Textfeld 65"/>
          <p:cNvSpPr txBox="1"/>
          <p:nvPr/>
        </p:nvSpPr>
        <p:spPr>
          <a:xfrm>
            <a:off x="1295400" y="3962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sp>
        <p:nvSpPr>
          <p:cNvPr id="67" name="Textfeld 66"/>
          <p:cNvSpPr txBox="1"/>
          <p:nvPr/>
        </p:nvSpPr>
        <p:spPr>
          <a:xfrm>
            <a:off x="1792928" y="5486400"/>
            <a:ext cx="7216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(7:0)</a:t>
            </a:r>
            <a:endParaRPr lang="de-DE" dirty="0"/>
          </a:p>
        </p:txBody>
      </p:sp>
      <p:cxnSp>
        <p:nvCxnSpPr>
          <p:cNvPr id="68" name="Gerade Verbindung 67"/>
          <p:cNvCxnSpPr/>
          <p:nvPr/>
        </p:nvCxnSpPr>
        <p:spPr bwMode="auto">
          <a:xfrm>
            <a:off x="533400" y="3886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9" name="Textfeld 68"/>
          <p:cNvSpPr txBox="1"/>
          <p:nvPr/>
        </p:nvSpPr>
        <p:spPr>
          <a:xfrm>
            <a:off x="1295400" y="3733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cxnSp>
        <p:nvCxnSpPr>
          <p:cNvPr id="70" name="Gerade Verbindung 69"/>
          <p:cNvCxnSpPr/>
          <p:nvPr/>
        </p:nvCxnSpPr>
        <p:spPr bwMode="auto">
          <a:xfrm>
            <a:off x="533400" y="5285601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feld 70"/>
          <p:cNvSpPr txBox="1"/>
          <p:nvPr/>
        </p:nvSpPr>
        <p:spPr>
          <a:xfrm>
            <a:off x="1210442" y="5133201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X255</a:t>
            </a:r>
            <a:endParaRPr lang="de-DE" dirty="0"/>
          </a:p>
        </p:txBody>
      </p:sp>
      <p:sp>
        <p:nvSpPr>
          <p:cNvPr id="72" name="Textfeld 71"/>
          <p:cNvSpPr txBox="1"/>
          <p:nvPr/>
        </p:nvSpPr>
        <p:spPr>
          <a:xfrm>
            <a:off x="2480880" y="43434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dirty="0"/>
          </a:p>
        </p:txBody>
      </p:sp>
      <p:sp>
        <p:nvSpPr>
          <p:cNvPr id="73" name="Rechteck 72"/>
          <p:cNvSpPr/>
          <p:nvPr/>
        </p:nvSpPr>
        <p:spPr bwMode="auto">
          <a:xfrm>
            <a:off x="7162800" y="3581400"/>
            <a:ext cx="914400" cy="1905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4" name="Textfeld 73"/>
          <p:cNvSpPr txBox="1"/>
          <p:nvPr/>
        </p:nvSpPr>
        <p:spPr>
          <a:xfrm>
            <a:off x="6400800" y="4267200"/>
            <a:ext cx="6110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D(7:0)</a:t>
            </a:r>
            <a:endParaRPr lang="de-DE" dirty="0"/>
          </a:p>
        </p:txBody>
      </p:sp>
      <p:cxnSp>
        <p:nvCxnSpPr>
          <p:cNvPr id="75" name="Gerade Verbindung 74"/>
          <p:cNvCxnSpPr/>
          <p:nvPr/>
        </p:nvCxnSpPr>
        <p:spPr bwMode="auto">
          <a:xfrm>
            <a:off x="6400800" y="45720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>
            <a:off x="8077200" y="3733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76"/>
          <p:cNvCxnSpPr/>
          <p:nvPr/>
        </p:nvCxnSpPr>
        <p:spPr bwMode="auto">
          <a:xfrm>
            <a:off x="8077200" y="402336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>
            <a:off x="8077200" y="432816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78"/>
          <p:cNvCxnSpPr/>
          <p:nvPr/>
        </p:nvCxnSpPr>
        <p:spPr bwMode="auto">
          <a:xfrm>
            <a:off x="8077200" y="53340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0" name="Textfeld 79"/>
          <p:cNvSpPr txBox="1"/>
          <p:nvPr/>
        </p:nvSpPr>
        <p:spPr>
          <a:xfrm>
            <a:off x="8305800" y="3429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Y0</a:t>
            </a:r>
            <a:endParaRPr lang="de-DE" dirty="0"/>
          </a:p>
        </p:txBody>
      </p:sp>
      <p:sp>
        <p:nvSpPr>
          <p:cNvPr id="81" name="Textfeld 80"/>
          <p:cNvSpPr txBox="1"/>
          <p:nvPr/>
        </p:nvSpPr>
        <p:spPr>
          <a:xfrm>
            <a:off x="8297042" y="5029200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Y255</a:t>
            </a:r>
            <a:endParaRPr lang="de-DE" dirty="0"/>
          </a:p>
        </p:txBody>
      </p:sp>
      <p:grpSp>
        <p:nvGrpSpPr>
          <p:cNvPr id="82" name="Gruppieren 81"/>
          <p:cNvGrpSpPr/>
          <p:nvPr/>
        </p:nvGrpSpPr>
        <p:grpSpPr>
          <a:xfrm>
            <a:off x="7848600" y="5181600"/>
            <a:ext cx="228600" cy="320040"/>
            <a:chOff x="3657600" y="3048000"/>
            <a:chExt cx="1143000" cy="1600200"/>
          </a:xfrm>
        </p:grpSpPr>
        <p:cxnSp>
          <p:nvCxnSpPr>
            <p:cNvPr id="83" name="Gerade Verbindung 82"/>
            <p:cNvCxnSpPr/>
            <p:nvPr/>
          </p:nvCxnSpPr>
          <p:spPr bwMode="auto">
            <a:xfrm>
              <a:off x="3657600" y="33588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4" name="Gerade Verbindung 83"/>
            <p:cNvCxnSpPr/>
            <p:nvPr/>
          </p:nvCxnSpPr>
          <p:spPr bwMode="auto">
            <a:xfrm>
              <a:off x="3657600" y="42732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5" name="Bogen 84"/>
            <p:cNvSpPr/>
            <p:nvPr/>
          </p:nvSpPr>
          <p:spPr bwMode="auto">
            <a:xfrm flipV="1">
              <a:off x="3962400" y="3358895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6" name="Gerade Verbindung 85"/>
            <p:cNvCxnSpPr/>
            <p:nvPr/>
          </p:nvCxnSpPr>
          <p:spPr bwMode="auto">
            <a:xfrm>
              <a:off x="3657600" y="3048000"/>
              <a:ext cx="0" cy="1600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7" name="Gruppieren 86"/>
          <p:cNvGrpSpPr/>
          <p:nvPr/>
        </p:nvGrpSpPr>
        <p:grpSpPr>
          <a:xfrm>
            <a:off x="7848600" y="4175760"/>
            <a:ext cx="228600" cy="320040"/>
            <a:chOff x="3657600" y="3048000"/>
            <a:chExt cx="1143000" cy="1600200"/>
          </a:xfrm>
        </p:grpSpPr>
        <p:cxnSp>
          <p:nvCxnSpPr>
            <p:cNvPr id="88" name="Gerade Verbindung 87"/>
            <p:cNvCxnSpPr/>
            <p:nvPr/>
          </p:nvCxnSpPr>
          <p:spPr bwMode="auto">
            <a:xfrm>
              <a:off x="3657600" y="33588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9" name="Gerade Verbindung 88"/>
            <p:cNvCxnSpPr/>
            <p:nvPr/>
          </p:nvCxnSpPr>
          <p:spPr bwMode="auto">
            <a:xfrm>
              <a:off x="3657600" y="42732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0" name="Bogen 89"/>
            <p:cNvSpPr/>
            <p:nvPr/>
          </p:nvSpPr>
          <p:spPr bwMode="auto">
            <a:xfrm flipV="1">
              <a:off x="3962400" y="3358895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1" name="Gerade Verbindung 90"/>
            <p:cNvCxnSpPr/>
            <p:nvPr/>
          </p:nvCxnSpPr>
          <p:spPr bwMode="auto">
            <a:xfrm>
              <a:off x="3657600" y="3048000"/>
              <a:ext cx="0" cy="1600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92" name="Gruppieren 91"/>
          <p:cNvGrpSpPr/>
          <p:nvPr/>
        </p:nvGrpSpPr>
        <p:grpSpPr>
          <a:xfrm>
            <a:off x="7848600" y="3870960"/>
            <a:ext cx="228600" cy="320040"/>
            <a:chOff x="3657600" y="3048000"/>
            <a:chExt cx="1143000" cy="1600200"/>
          </a:xfrm>
        </p:grpSpPr>
        <p:cxnSp>
          <p:nvCxnSpPr>
            <p:cNvPr id="93" name="Gerade Verbindung 92"/>
            <p:cNvCxnSpPr/>
            <p:nvPr/>
          </p:nvCxnSpPr>
          <p:spPr bwMode="auto">
            <a:xfrm>
              <a:off x="3657600" y="33588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4" name="Gerade Verbindung 93"/>
            <p:cNvCxnSpPr/>
            <p:nvPr/>
          </p:nvCxnSpPr>
          <p:spPr bwMode="auto">
            <a:xfrm>
              <a:off x="3657600" y="42732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5" name="Bogen 94"/>
            <p:cNvSpPr/>
            <p:nvPr/>
          </p:nvSpPr>
          <p:spPr bwMode="auto">
            <a:xfrm flipV="1">
              <a:off x="3962400" y="3358895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6" name="Gerade Verbindung 95"/>
            <p:cNvCxnSpPr/>
            <p:nvPr/>
          </p:nvCxnSpPr>
          <p:spPr bwMode="auto">
            <a:xfrm>
              <a:off x="3657600" y="3048000"/>
              <a:ext cx="0" cy="1600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97" name="Gruppieren 96"/>
          <p:cNvGrpSpPr/>
          <p:nvPr/>
        </p:nvGrpSpPr>
        <p:grpSpPr>
          <a:xfrm>
            <a:off x="7848600" y="3581400"/>
            <a:ext cx="228600" cy="320040"/>
            <a:chOff x="3657600" y="3048000"/>
            <a:chExt cx="1143000" cy="1600200"/>
          </a:xfrm>
        </p:grpSpPr>
        <p:cxnSp>
          <p:nvCxnSpPr>
            <p:cNvPr id="98" name="Gerade Verbindung 97"/>
            <p:cNvCxnSpPr/>
            <p:nvPr/>
          </p:nvCxnSpPr>
          <p:spPr bwMode="auto">
            <a:xfrm>
              <a:off x="3657600" y="33588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9" name="Gerade Verbindung 98"/>
            <p:cNvCxnSpPr/>
            <p:nvPr/>
          </p:nvCxnSpPr>
          <p:spPr bwMode="auto">
            <a:xfrm>
              <a:off x="3657600" y="4273295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0" name="Bogen 99"/>
            <p:cNvSpPr/>
            <p:nvPr/>
          </p:nvSpPr>
          <p:spPr bwMode="auto">
            <a:xfrm flipV="1">
              <a:off x="3962400" y="3358895"/>
              <a:ext cx="838200" cy="914400"/>
            </a:xfrm>
            <a:prstGeom prst="arc">
              <a:avLst>
                <a:gd name="adj1" fmla="val 16200000"/>
                <a:gd name="adj2" fmla="val 549044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01" name="Gerade Verbindung 100"/>
            <p:cNvCxnSpPr/>
            <p:nvPr/>
          </p:nvCxnSpPr>
          <p:spPr bwMode="auto">
            <a:xfrm>
              <a:off x="3657600" y="3048000"/>
              <a:ext cx="0" cy="1600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" name="Textfeld 3"/>
          <p:cNvSpPr txBox="1"/>
          <p:nvPr/>
        </p:nvSpPr>
        <p:spPr>
          <a:xfrm>
            <a:off x="1153741" y="3124200"/>
            <a:ext cx="9252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Multiplexer</a:t>
            </a:r>
            <a:endParaRPr lang="de-DE" dirty="0"/>
          </a:p>
        </p:txBody>
      </p:sp>
      <p:sp>
        <p:nvSpPr>
          <p:cNvPr id="103" name="Textfeld 102"/>
          <p:cNvSpPr txBox="1"/>
          <p:nvPr/>
        </p:nvSpPr>
        <p:spPr>
          <a:xfrm>
            <a:off x="3940818" y="3124200"/>
            <a:ext cx="11208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Demultiplexer</a:t>
            </a:r>
            <a:endParaRPr lang="de-DE" dirty="0"/>
          </a:p>
        </p:txBody>
      </p:sp>
      <p:sp>
        <p:nvSpPr>
          <p:cNvPr id="104" name="Textfeld 103"/>
          <p:cNvSpPr txBox="1"/>
          <p:nvPr/>
        </p:nvSpPr>
        <p:spPr>
          <a:xfrm>
            <a:off x="7036736" y="3124200"/>
            <a:ext cx="7633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Decoder</a:t>
            </a:r>
            <a:endParaRPr lang="de-DE" dirty="0"/>
          </a:p>
        </p:txBody>
      </p:sp>
      <p:sp>
        <p:nvSpPr>
          <p:cNvPr id="105" name="Rechteck 104"/>
          <p:cNvSpPr/>
          <p:nvPr/>
        </p:nvSpPr>
        <p:spPr bwMode="auto">
          <a:xfrm>
            <a:off x="1371600" y="4648200"/>
            <a:ext cx="381000" cy="7937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6" name="Textfeld 105"/>
          <p:cNvSpPr txBox="1"/>
          <p:nvPr/>
        </p:nvSpPr>
        <p:spPr>
          <a:xfrm>
            <a:off x="1143000" y="4419600"/>
            <a:ext cx="7633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Decoder</a:t>
            </a:r>
            <a:endParaRPr lang="de-DE" dirty="0"/>
          </a:p>
        </p:txBody>
      </p:sp>
      <p:grpSp>
        <p:nvGrpSpPr>
          <p:cNvPr id="107" name="Gruppieren 106"/>
          <p:cNvGrpSpPr/>
          <p:nvPr/>
        </p:nvGrpSpPr>
        <p:grpSpPr>
          <a:xfrm>
            <a:off x="1676400" y="5181600"/>
            <a:ext cx="531238" cy="264369"/>
            <a:chOff x="4191000" y="2590800"/>
            <a:chExt cx="2590800" cy="1289304"/>
          </a:xfrm>
        </p:grpSpPr>
        <p:grpSp>
          <p:nvGrpSpPr>
            <p:cNvPr id="108" name="Gruppieren 107"/>
            <p:cNvGrpSpPr/>
            <p:nvPr/>
          </p:nvGrpSpPr>
          <p:grpSpPr>
            <a:xfrm>
              <a:off x="4648200" y="2819400"/>
              <a:ext cx="2133600" cy="1060704"/>
              <a:chOff x="4648200" y="2819400"/>
              <a:chExt cx="2133600" cy="1060704"/>
            </a:xfrm>
          </p:grpSpPr>
          <p:cxnSp>
            <p:nvCxnSpPr>
              <p:cNvPr id="111" name="Gerade Verbindung 110"/>
              <p:cNvCxnSpPr/>
              <p:nvPr/>
            </p:nvCxnSpPr>
            <p:spPr bwMode="auto">
              <a:xfrm>
                <a:off x="6248400" y="3352800"/>
                <a:ext cx="5334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12" name="Ellipse 111"/>
              <p:cNvSpPr/>
              <p:nvPr/>
            </p:nvSpPr>
            <p:spPr bwMode="auto">
              <a:xfrm>
                <a:off x="6248400" y="32004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13" name="Gleichschenkliges Dreieck 112"/>
              <p:cNvSpPr/>
              <p:nvPr/>
            </p:nvSpPr>
            <p:spPr bwMode="auto">
              <a:xfrm rot="5400000">
                <a:off x="5260848" y="2892552"/>
                <a:ext cx="1060704" cy="914400"/>
              </a:xfrm>
              <a:prstGeom prst="triangl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114" name="Gerade Verbindung 113"/>
              <p:cNvCxnSpPr/>
              <p:nvPr/>
            </p:nvCxnSpPr>
            <p:spPr bwMode="auto">
              <a:xfrm>
                <a:off x="4648200" y="3352800"/>
                <a:ext cx="6858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109" name="Gerade Verbindung 108"/>
            <p:cNvCxnSpPr>
              <a:stCxn id="113" idx="1"/>
            </p:cNvCxnSpPr>
            <p:nvPr/>
          </p:nvCxnSpPr>
          <p:spPr bwMode="auto">
            <a:xfrm flipV="1">
              <a:off x="5791200" y="2590800"/>
              <a:ext cx="0" cy="493776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0" name="Gerade Verbindung 109"/>
            <p:cNvCxnSpPr/>
            <p:nvPr/>
          </p:nvCxnSpPr>
          <p:spPr bwMode="auto">
            <a:xfrm flipH="1">
              <a:off x="4191000" y="2590800"/>
              <a:ext cx="1600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15" name="Gruppieren 114"/>
          <p:cNvGrpSpPr/>
          <p:nvPr/>
        </p:nvGrpSpPr>
        <p:grpSpPr>
          <a:xfrm>
            <a:off x="1676400" y="4800600"/>
            <a:ext cx="531238" cy="264369"/>
            <a:chOff x="4191000" y="2590800"/>
            <a:chExt cx="2590800" cy="1289304"/>
          </a:xfrm>
        </p:grpSpPr>
        <p:grpSp>
          <p:nvGrpSpPr>
            <p:cNvPr id="116" name="Gruppieren 115"/>
            <p:cNvGrpSpPr/>
            <p:nvPr/>
          </p:nvGrpSpPr>
          <p:grpSpPr>
            <a:xfrm>
              <a:off x="4648200" y="2819400"/>
              <a:ext cx="2133600" cy="1060704"/>
              <a:chOff x="4648200" y="2819400"/>
              <a:chExt cx="2133600" cy="1060704"/>
            </a:xfrm>
          </p:grpSpPr>
          <p:cxnSp>
            <p:nvCxnSpPr>
              <p:cNvPr id="119" name="Gerade Verbindung 118"/>
              <p:cNvCxnSpPr/>
              <p:nvPr/>
            </p:nvCxnSpPr>
            <p:spPr bwMode="auto">
              <a:xfrm>
                <a:off x="6248400" y="3352800"/>
                <a:ext cx="5334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20" name="Ellipse 119"/>
              <p:cNvSpPr/>
              <p:nvPr/>
            </p:nvSpPr>
            <p:spPr bwMode="auto">
              <a:xfrm>
                <a:off x="6248400" y="32004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21" name="Gleichschenkliges Dreieck 120"/>
              <p:cNvSpPr/>
              <p:nvPr/>
            </p:nvSpPr>
            <p:spPr bwMode="auto">
              <a:xfrm rot="5400000">
                <a:off x="5260848" y="2892552"/>
                <a:ext cx="1060704" cy="914400"/>
              </a:xfrm>
              <a:prstGeom prst="triangl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122" name="Gerade Verbindung 121"/>
              <p:cNvCxnSpPr/>
              <p:nvPr/>
            </p:nvCxnSpPr>
            <p:spPr bwMode="auto">
              <a:xfrm>
                <a:off x="4648200" y="3352800"/>
                <a:ext cx="6858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117" name="Gerade Verbindung 116"/>
            <p:cNvCxnSpPr>
              <a:stCxn id="121" idx="1"/>
            </p:cNvCxnSpPr>
            <p:nvPr/>
          </p:nvCxnSpPr>
          <p:spPr bwMode="auto">
            <a:xfrm flipV="1">
              <a:off x="5791200" y="2590800"/>
              <a:ext cx="0" cy="493776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8" name="Gerade Verbindung 117"/>
            <p:cNvCxnSpPr/>
            <p:nvPr/>
          </p:nvCxnSpPr>
          <p:spPr bwMode="auto">
            <a:xfrm flipH="1">
              <a:off x="4191000" y="2590800"/>
              <a:ext cx="1600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23" name="Gruppieren 122"/>
          <p:cNvGrpSpPr/>
          <p:nvPr/>
        </p:nvGrpSpPr>
        <p:grpSpPr>
          <a:xfrm>
            <a:off x="1676400" y="3733800"/>
            <a:ext cx="531238" cy="264369"/>
            <a:chOff x="4191000" y="2590800"/>
            <a:chExt cx="2590800" cy="1289304"/>
          </a:xfrm>
        </p:grpSpPr>
        <p:grpSp>
          <p:nvGrpSpPr>
            <p:cNvPr id="124" name="Gruppieren 123"/>
            <p:cNvGrpSpPr/>
            <p:nvPr/>
          </p:nvGrpSpPr>
          <p:grpSpPr>
            <a:xfrm>
              <a:off x="4648200" y="2819400"/>
              <a:ext cx="2133600" cy="1060704"/>
              <a:chOff x="4648200" y="2819400"/>
              <a:chExt cx="2133600" cy="1060704"/>
            </a:xfrm>
          </p:grpSpPr>
          <p:cxnSp>
            <p:nvCxnSpPr>
              <p:cNvPr id="127" name="Gerade Verbindung 126"/>
              <p:cNvCxnSpPr/>
              <p:nvPr/>
            </p:nvCxnSpPr>
            <p:spPr bwMode="auto">
              <a:xfrm>
                <a:off x="6248400" y="3352800"/>
                <a:ext cx="5334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28" name="Ellipse 127"/>
              <p:cNvSpPr/>
              <p:nvPr/>
            </p:nvSpPr>
            <p:spPr bwMode="auto">
              <a:xfrm>
                <a:off x="6248400" y="32004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29" name="Gleichschenkliges Dreieck 128"/>
              <p:cNvSpPr/>
              <p:nvPr/>
            </p:nvSpPr>
            <p:spPr bwMode="auto">
              <a:xfrm rot="5400000">
                <a:off x="5260848" y="2892552"/>
                <a:ext cx="1060704" cy="914400"/>
              </a:xfrm>
              <a:prstGeom prst="triangl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130" name="Gerade Verbindung 129"/>
              <p:cNvCxnSpPr/>
              <p:nvPr/>
            </p:nvCxnSpPr>
            <p:spPr bwMode="auto">
              <a:xfrm>
                <a:off x="4648200" y="3352800"/>
                <a:ext cx="6858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125" name="Gerade Verbindung 124"/>
            <p:cNvCxnSpPr>
              <a:stCxn id="129" idx="1"/>
            </p:cNvCxnSpPr>
            <p:nvPr/>
          </p:nvCxnSpPr>
          <p:spPr bwMode="auto">
            <a:xfrm flipV="1">
              <a:off x="5791200" y="2590800"/>
              <a:ext cx="0" cy="493776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6" name="Gerade Verbindung 125"/>
            <p:cNvCxnSpPr/>
            <p:nvPr/>
          </p:nvCxnSpPr>
          <p:spPr bwMode="auto">
            <a:xfrm flipH="1">
              <a:off x="4191000" y="2590800"/>
              <a:ext cx="1600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6" name="Gerade Verbindung mit Pfeil 5"/>
          <p:cNvCxnSpPr/>
          <p:nvPr/>
        </p:nvCxnSpPr>
        <p:spPr bwMode="auto">
          <a:xfrm>
            <a:off x="5867400" y="3581400"/>
            <a:ext cx="990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1" name="Textfeld 140"/>
          <p:cNvSpPr txBox="1"/>
          <p:nvPr/>
        </p:nvSpPr>
        <p:spPr>
          <a:xfrm>
            <a:off x="5705555" y="3276600"/>
            <a:ext cx="12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Demux</a:t>
            </a:r>
            <a:r>
              <a:rPr lang="de-DE" dirty="0" smtClean="0"/>
              <a:t> mit X=1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54781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Multiplexer kann mit weniger </a:t>
            </a:r>
            <a:r>
              <a:rPr lang="de-DE" dirty="0"/>
              <a:t>Transistoren </a:t>
            </a:r>
            <a:r>
              <a:rPr lang="de-DE" dirty="0" smtClean="0"/>
              <a:t>realisiert werden</a:t>
            </a:r>
          </a:p>
          <a:p>
            <a:r>
              <a:rPr lang="de-DE" dirty="0" smtClean="0"/>
              <a:t>Baumstruktur</a:t>
            </a:r>
          </a:p>
          <a:p>
            <a:r>
              <a:rPr lang="de-DE" dirty="0"/>
              <a:t>In jedem Knoten verwenden wir jeweils einen (2-&gt;1) Multiplexer. Der Select Eingang </a:t>
            </a:r>
            <a:r>
              <a:rPr lang="de-DE" dirty="0" smtClean="0"/>
              <a:t>vom </a:t>
            </a:r>
            <a:r>
              <a:rPr lang="de-DE" dirty="0"/>
              <a:t>Multiplexer der ersten Stufe wird an Sel0 angeschlossen</a:t>
            </a:r>
            <a:r>
              <a:rPr lang="de-DE" dirty="0" smtClean="0"/>
              <a:t>, usw.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45</a:t>
            </a:fld>
            <a:endParaRPr lang="de-DE" altLang="de-DE"/>
          </a:p>
        </p:txBody>
      </p:sp>
      <p:sp>
        <p:nvSpPr>
          <p:cNvPr id="5" name="Rechteck 4"/>
          <p:cNvSpPr/>
          <p:nvPr/>
        </p:nvSpPr>
        <p:spPr bwMode="auto">
          <a:xfrm>
            <a:off x="1600200" y="27432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1447800" y="2819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Gerade Verbindung 141"/>
          <p:cNvCxnSpPr/>
          <p:nvPr/>
        </p:nvCxnSpPr>
        <p:spPr bwMode="auto">
          <a:xfrm>
            <a:off x="1447800" y="2971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Gerade Verbindung 142"/>
          <p:cNvCxnSpPr/>
          <p:nvPr/>
        </p:nvCxnSpPr>
        <p:spPr bwMode="auto">
          <a:xfrm>
            <a:off x="1828800" y="28956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4" name="Rechteck 143"/>
          <p:cNvSpPr/>
          <p:nvPr/>
        </p:nvSpPr>
        <p:spPr bwMode="auto">
          <a:xfrm>
            <a:off x="1600200" y="32004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5" name="Gerade Verbindung 144"/>
          <p:cNvCxnSpPr/>
          <p:nvPr/>
        </p:nvCxnSpPr>
        <p:spPr bwMode="auto">
          <a:xfrm>
            <a:off x="1447800" y="32766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Gerade Verbindung 145"/>
          <p:cNvCxnSpPr/>
          <p:nvPr/>
        </p:nvCxnSpPr>
        <p:spPr bwMode="auto">
          <a:xfrm>
            <a:off x="1447800" y="3429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Gerade Verbindung 146"/>
          <p:cNvCxnSpPr/>
          <p:nvPr/>
        </p:nvCxnSpPr>
        <p:spPr bwMode="auto">
          <a:xfrm>
            <a:off x="1828800" y="3352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8" name="Rechteck 147"/>
          <p:cNvSpPr/>
          <p:nvPr/>
        </p:nvSpPr>
        <p:spPr bwMode="auto">
          <a:xfrm>
            <a:off x="1600200" y="36576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9" name="Gerade Verbindung 148"/>
          <p:cNvCxnSpPr/>
          <p:nvPr/>
        </p:nvCxnSpPr>
        <p:spPr bwMode="auto">
          <a:xfrm>
            <a:off x="1447800" y="3733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" name="Gerade Verbindung 149"/>
          <p:cNvCxnSpPr/>
          <p:nvPr/>
        </p:nvCxnSpPr>
        <p:spPr bwMode="auto">
          <a:xfrm>
            <a:off x="1447800" y="3886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" name="Gerade Verbindung 150"/>
          <p:cNvCxnSpPr/>
          <p:nvPr/>
        </p:nvCxnSpPr>
        <p:spPr bwMode="auto">
          <a:xfrm>
            <a:off x="1828800" y="3810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2" name="Rechteck 151"/>
          <p:cNvSpPr/>
          <p:nvPr/>
        </p:nvSpPr>
        <p:spPr bwMode="auto">
          <a:xfrm>
            <a:off x="1600200" y="41148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53" name="Gerade Verbindung 152"/>
          <p:cNvCxnSpPr/>
          <p:nvPr/>
        </p:nvCxnSpPr>
        <p:spPr bwMode="auto">
          <a:xfrm>
            <a:off x="1447800" y="4191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" name="Gerade Verbindung 153"/>
          <p:cNvCxnSpPr/>
          <p:nvPr/>
        </p:nvCxnSpPr>
        <p:spPr bwMode="auto">
          <a:xfrm>
            <a:off x="1447800" y="4343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" name="Gerade Verbindung 154"/>
          <p:cNvCxnSpPr/>
          <p:nvPr/>
        </p:nvCxnSpPr>
        <p:spPr bwMode="auto">
          <a:xfrm>
            <a:off x="1828800" y="4267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6" name="Rechteck 155"/>
          <p:cNvSpPr/>
          <p:nvPr/>
        </p:nvSpPr>
        <p:spPr bwMode="auto">
          <a:xfrm>
            <a:off x="1600200" y="45720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57" name="Gerade Verbindung 156"/>
          <p:cNvCxnSpPr/>
          <p:nvPr/>
        </p:nvCxnSpPr>
        <p:spPr bwMode="auto">
          <a:xfrm>
            <a:off x="1447800" y="4648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Gerade Verbindung 157"/>
          <p:cNvCxnSpPr/>
          <p:nvPr/>
        </p:nvCxnSpPr>
        <p:spPr bwMode="auto">
          <a:xfrm>
            <a:off x="1447800" y="48006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" name="Gerade Verbindung 158"/>
          <p:cNvCxnSpPr/>
          <p:nvPr/>
        </p:nvCxnSpPr>
        <p:spPr bwMode="auto">
          <a:xfrm>
            <a:off x="1828800" y="4724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0" name="Rechteck 159"/>
          <p:cNvSpPr/>
          <p:nvPr/>
        </p:nvSpPr>
        <p:spPr bwMode="auto">
          <a:xfrm>
            <a:off x="1600200" y="50292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1" name="Gerade Verbindung 160"/>
          <p:cNvCxnSpPr/>
          <p:nvPr/>
        </p:nvCxnSpPr>
        <p:spPr bwMode="auto">
          <a:xfrm>
            <a:off x="1447800" y="5105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2" name="Gerade Verbindung 161"/>
          <p:cNvCxnSpPr/>
          <p:nvPr/>
        </p:nvCxnSpPr>
        <p:spPr bwMode="auto">
          <a:xfrm>
            <a:off x="1447800" y="5257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" name="Gerade Verbindung 162"/>
          <p:cNvCxnSpPr/>
          <p:nvPr/>
        </p:nvCxnSpPr>
        <p:spPr bwMode="auto">
          <a:xfrm>
            <a:off x="1828800" y="51816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4" name="Rechteck 163"/>
          <p:cNvSpPr/>
          <p:nvPr/>
        </p:nvSpPr>
        <p:spPr bwMode="auto">
          <a:xfrm>
            <a:off x="1600200" y="54864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5" name="Gerade Verbindung 164"/>
          <p:cNvCxnSpPr/>
          <p:nvPr/>
        </p:nvCxnSpPr>
        <p:spPr bwMode="auto">
          <a:xfrm>
            <a:off x="1447800" y="55626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6" name="Gerade Verbindung 165"/>
          <p:cNvCxnSpPr/>
          <p:nvPr/>
        </p:nvCxnSpPr>
        <p:spPr bwMode="auto">
          <a:xfrm>
            <a:off x="1447800" y="5715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6" name="Gerade Verbindung 175"/>
          <p:cNvCxnSpPr/>
          <p:nvPr/>
        </p:nvCxnSpPr>
        <p:spPr bwMode="auto">
          <a:xfrm>
            <a:off x="1828800" y="5638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7" name="Rechteck 176"/>
          <p:cNvSpPr/>
          <p:nvPr/>
        </p:nvSpPr>
        <p:spPr bwMode="auto">
          <a:xfrm>
            <a:off x="1600200" y="59436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78" name="Gerade Verbindung 177"/>
          <p:cNvCxnSpPr/>
          <p:nvPr/>
        </p:nvCxnSpPr>
        <p:spPr bwMode="auto">
          <a:xfrm>
            <a:off x="1447800" y="6019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" name="Gerade Verbindung 178"/>
          <p:cNvCxnSpPr/>
          <p:nvPr/>
        </p:nvCxnSpPr>
        <p:spPr bwMode="auto">
          <a:xfrm>
            <a:off x="1447800" y="6172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0" name="Gerade Verbindung 179"/>
          <p:cNvCxnSpPr/>
          <p:nvPr/>
        </p:nvCxnSpPr>
        <p:spPr bwMode="auto">
          <a:xfrm>
            <a:off x="1828800" y="6096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1" name="Rechteck 180"/>
          <p:cNvSpPr/>
          <p:nvPr/>
        </p:nvSpPr>
        <p:spPr bwMode="auto">
          <a:xfrm>
            <a:off x="2286000" y="29718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82" name="Gerade Verbindung 181"/>
          <p:cNvCxnSpPr/>
          <p:nvPr/>
        </p:nvCxnSpPr>
        <p:spPr bwMode="auto">
          <a:xfrm>
            <a:off x="2133600" y="3048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3" name="Gerade Verbindung 182"/>
          <p:cNvCxnSpPr/>
          <p:nvPr/>
        </p:nvCxnSpPr>
        <p:spPr bwMode="auto">
          <a:xfrm>
            <a:off x="2133600" y="3200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" name="Gerade Verbindung 183"/>
          <p:cNvCxnSpPr/>
          <p:nvPr/>
        </p:nvCxnSpPr>
        <p:spPr bwMode="auto">
          <a:xfrm>
            <a:off x="2514600" y="3124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5" name="Rechteck 184"/>
          <p:cNvSpPr/>
          <p:nvPr/>
        </p:nvSpPr>
        <p:spPr bwMode="auto">
          <a:xfrm>
            <a:off x="2286000" y="38862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86" name="Gerade Verbindung 185"/>
          <p:cNvCxnSpPr/>
          <p:nvPr/>
        </p:nvCxnSpPr>
        <p:spPr bwMode="auto">
          <a:xfrm>
            <a:off x="2133600" y="3962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" name="Gerade Verbindung 186"/>
          <p:cNvCxnSpPr/>
          <p:nvPr/>
        </p:nvCxnSpPr>
        <p:spPr bwMode="auto">
          <a:xfrm>
            <a:off x="2133600" y="4114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8" name="Gerade Verbindung 187"/>
          <p:cNvCxnSpPr/>
          <p:nvPr/>
        </p:nvCxnSpPr>
        <p:spPr bwMode="auto">
          <a:xfrm>
            <a:off x="2514600" y="40386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9" name="Rechteck 188"/>
          <p:cNvSpPr/>
          <p:nvPr/>
        </p:nvSpPr>
        <p:spPr bwMode="auto">
          <a:xfrm>
            <a:off x="2286000" y="48006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90" name="Gerade Verbindung 189"/>
          <p:cNvCxnSpPr/>
          <p:nvPr/>
        </p:nvCxnSpPr>
        <p:spPr bwMode="auto">
          <a:xfrm>
            <a:off x="2133600" y="4876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1" name="Gerade Verbindung 190"/>
          <p:cNvCxnSpPr/>
          <p:nvPr/>
        </p:nvCxnSpPr>
        <p:spPr bwMode="auto">
          <a:xfrm>
            <a:off x="2133600" y="5029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2" name="Gerade Verbindung 191"/>
          <p:cNvCxnSpPr/>
          <p:nvPr/>
        </p:nvCxnSpPr>
        <p:spPr bwMode="auto">
          <a:xfrm>
            <a:off x="2514600" y="4953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3" name="Rechteck 192"/>
          <p:cNvSpPr/>
          <p:nvPr/>
        </p:nvSpPr>
        <p:spPr bwMode="auto">
          <a:xfrm>
            <a:off x="2286000" y="57150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94" name="Gerade Verbindung 193"/>
          <p:cNvCxnSpPr/>
          <p:nvPr/>
        </p:nvCxnSpPr>
        <p:spPr bwMode="auto">
          <a:xfrm>
            <a:off x="2133600" y="5791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5" name="Gerade Verbindung 194"/>
          <p:cNvCxnSpPr/>
          <p:nvPr/>
        </p:nvCxnSpPr>
        <p:spPr bwMode="auto">
          <a:xfrm>
            <a:off x="2133600" y="59436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6" name="Gerade Verbindung 195"/>
          <p:cNvCxnSpPr/>
          <p:nvPr/>
        </p:nvCxnSpPr>
        <p:spPr bwMode="auto">
          <a:xfrm>
            <a:off x="2514600" y="5867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7" name="Rechteck 196"/>
          <p:cNvSpPr/>
          <p:nvPr/>
        </p:nvSpPr>
        <p:spPr bwMode="auto">
          <a:xfrm>
            <a:off x="3124200" y="34290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98" name="Gerade Verbindung 197"/>
          <p:cNvCxnSpPr/>
          <p:nvPr/>
        </p:nvCxnSpPr>
        <p:spPr bwMode="auto">
          <a:xfrm>
            <a:off x="2971800" y="3505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9" name="Gerade Verbindung 198"/>
          <p:cNvCxnSpPr/>
          <p:nvPr/>
        </p:nvCxnSpPr>
        <p:spPr bwMode="auto">
          <a:xfrm>
            <a:off x="2971800" y="36576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0" name="Gerade Verbindung 219"/>
          <p:cNvCxnSpPr/>
          <p:nvPr/>
        </p:nvCxnSpPr>
        <p:spPr bwMode="auto">
          <a:xfrm>
            <a:off x="3352800" y="3581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3" name="Rechteck 222"/>
          <p:cNvSpPr/>
          <p:nvPr/>
        </p:nvSpPr>
        <p:spPr bwMode="auto">
          <a:xfrm>
            <a:off x="3124200" y="52578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24" name="Gerade Verbindung 223"/>
          <p:cNvCxnSpPr/>
          <p:nvPr/>
        </p:nvCxnSpPr>
        <p:spPr bwMode="auto">
          <a:xfrm>
            <a:off x="2971800" y="5334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" name="Gerade Verbindung 224"/>
          <p:cNvCxnSpPr/>
          <p:nvPr/>
        </p:nvCxnSpPr>
        <p:spPr bwMode="auto">
          <a:xfrm>
            <a:off x="2971800" y="5486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6" name="Gerade Verbindung 225"/>
          <p:cNvCxnSpPr/>
          <p:nvPr/>
        </p:nvCxnSpPr>
        <p:spPr bwMode="auto">
          <a:xfrm>
            <a:off x="3352800" y="5410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7" name="Rechteck 226"/>
          <p:cNvSpPr/>
          <p:nvPr/>
        </p:nvSpPr>
        <p:spPr bwMode="auto">
          <a:xfrm>
            <a:off x="3962400" y="43434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28" name="Gerade Verbindung 227"/>
          <p:cNvCxnSpPr/>
          <p:nvPr/>
        </p:nvCxnSpPr>
        <p:spPr bwMode="auto">
          <a:xfrm>
            <a:off x="3810000" y="44196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9" name="Gerade Verbindung 228"/>
          <p:cNvCxnSpPr/>
          <p:nvPr/>
        </p:nvCxnSpPr>
        <p:spPr bwMode="auto">
          <a:xfrm>
            <a:off x="3810000" y="4572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0" name="Gerade Verbindung 229"/>
          <p:cNvCxnSpPr/>
          <p:nvPr/>
        </p:nvCxnSpPr>
        <p:spPr bwMode="auto">
          <a:xfrm>
            <a:off x="4191000" y="4495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>
            <a:off x="1981200" y="28956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 flipV="1">
            <a:off x="1981200" y="32004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1" name="Gerade Verbindung 230"/>
          <p:cNvCxnSpPr/>
          <p:nvPr/>
        </p:nvCxnSpPr>
        <p:spPr bwMode="auto">
          <a:xfrm>
            <a:off x="1981200" y="38100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2" name="Gerade Verbindung 231"/>
          <p:cNvCxnSpPr/>
          <p:nvPr/>
        </p:nvCxnSpPr>
        <p:spPr bwMode="auto">
          <a:xfrm flipV="1">
            <a:off x="1981200" y="41148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3" name="Gerade Verbindung 232"/>
          <p:cNvCxnSpPr/>
          <p:nvPr/>
        </p:nvCxnSpPr>
        <p:spPr bwMode="auto">
          <a:xfrm>
            <a:off x="1981200" y="47244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4" name="Gerade Verbindung 233"/>
          <p:cNvCxnSpPr/>
          <p:nvPr/>
        </p:nvCxnSpPr>
        <p:spPr bwMode="auto">
          <a:xfrm flipV="1">
            <a:off x="1981200" y="50292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" name="Gerade Verbindung 234"/>
          <p:cNvCxnSpPr/>
          <p:nvPr/>
        </p:nvCxnSpPr>
        <p:spPr bwMode="auto">
          <a:xfrm>
            <a:off x="1981200" y="56388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6" name="Gerade Verbindung 235"/>
          <p:cNvCxnSpPr/>
          <p:nvPr/>
        </p:nvCxnSpPr>
        <p:spPr bwMode="auto">
          <a:xfrm flipV="1">
            <a:off x="1981200" y="59436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>
            <a:off x="2667000" y="3124200"/>
            <a:ext cx="3048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7" name="Gerade Verbindung 236"/>
          <p:cNvCxnSpPr/>
          <p:nvPr/>
        </p:nvCxnSpPr>
        <p:spPr bwMode="auto">
          <a:xfrm flipV="1">
            <a:off x="2667000" y="3657600"/>
            <a:ext cx="3048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8" name="Gerade Verbindung 237"/>
          <p:cNvCxnSpPr/>
          <p:nvPr/>
        </p:nvCxnSpPr>
        <p:spPr bwMode="auto">
          <a:xfrm>
            <a:off x="2667000" y="4953000"/>
            <a:ext cx="3048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9" name="Gerade Verbindung 238"/>
          <p:cNvCxnSpPr/>
          <p:nvPr/>
        </p:nvCxnSpPr>
        <p:spPr bwMode="auto">
          <a:xfrm flipV="1">
            <a:off x="2667000" y="5486400"/>
            <a:ext cx="3048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22"/>
          <p:cNvCxnSpPr/>
          <p:nvPr/>
        </p:nvCxnSpPr>
        <p:spPr bwMode="auto">
          <a:xfrm>
            <a:off x="3505200" y="3581400"/>
            <a:ext cx="30480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25"/>
          <p:cNvCxnSpPr/>
          <p:nvPr/>
        </p:nvCxnSpPr>
        <p:spPr bwMode="auto">
          <a:xfrm flipV="1">
            <a:off x="3505200" y="4572000"/>
            <a:ext cx="30480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27"/>
          <p:cNvCxnSpPr/>
          <p:nvPr/>
        </p:nvCxnSpPr>
        <p:spPr bwMode="auto">
          <a:xfrm>
            <a:off x="1676400" y="2514600"/>
            <a:ext cx="0" cy="3352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0" name="Gerade Verbindung 239"/>
          <p:cNvCxnSpPr/>
          <p:nvPr/>
        </p:nvCxnSpPr>
        <p:spPr bwMode="auto">
          <a:xfrm>
            <a:off x="2362200" y="2514600"/>
            <a:ext cx="0" cy="3124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1" name="Gerade Verbindung 240"/>
          <p:cNvCxnSpPr/>
          <p:nvPr/>
        </p:nvCxnSpPr>
        <p:spPr bwMode="auto">
          <a:xfrm>
            <a:off x="3200400" y="2514600"/>
            <a:ext cx="0" cy="2667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2" name="Gerade Verbindung 241"/>
          <p:cNvCxnSpPr/>
          <p:nvPr/>
        </p:nvCxnSpPr>
        <p:spPr bwMode="auto">
          <a:xfrm>
            <a:off x="4038600" y="2514600"/>
            <a:ext cx="0" cy="1752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7" name="Textfeld 246"/>
          <p:cNvSpPr txBox="1"/>
          <p:nvPr/>
        </p:nvSpPr>
        <p:spPr>
          <a:xfrm>
            <a:off x="1600200" y="23622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Sel0</a:t>
            </a:r>
            <a:endParaRPr lang="de-DE" dirty="0"/>
          </a:p>
        </p:txBody>
      </p:sp>
      <p:sp>
        <p:nvSpPr>
          <p:cNvPr id="248" name="Textfeld 247"/>
          <p:cNvSpPr txBox="1"/>
          <p:nvPr/>
        </p:nvSpPr>
        <p:spPr>
          <a:xfrm>
            <a:off x="2286000" y="23622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Sel1</a:t>
            </a:r>
            <a:endParaRPr lang="de-DE" dirty="0"/>
          </a:p>
        </p:txBody>
      </p:sp>
      <p:sp>
        <p:nvSpPr>
          <p:cNvPr id="249" name="Textfeld 248"/>
          <p:cNvSpPr txBox="1"/>
          <p:nvPr/>
        </p:nvSpPr>
        <p:spPr>
          <a:xfrm>
            <a:off x="3090560" y="23622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Sel2</a:t>
            </a:r>
            <a:endParaRPr lang="de-DE" dirty="0"/>
          </a:p>
        </p:txBody>
      </p:sp>
      <p:sp>
        <p:nvSpPr>
          <p:cNvPr id="250" name="Textfeld 249"/>
          <p:cNvSpPr txBox="1"/>
          <p:nvPr/>
        </p:nvSpPr>
        <p:spPr>
          <a:xfrm>
            <a:off x="3962400" y="23622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Sel3</a:t>
            </a:r>
            <a:endParaRPr lang="de-DE" dirty="0"/>
          </a:p>
        </p:txBody>
      </p:sp>
      <p:sp>
        <p:nvSpPr>
          <p:cNvPr id="251" name="Textfeld 250"/>
          <p:cNvSpPr txBox="1"/>
          <p:nvPr/>
        </p:nvSpPr>
        <p:spPr>
          <a:xfrm>
            <a:off x="1219200" y="2590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sp>
        <p:nvSpPr>
          <p:cNvPr id="252" name="Textfeld 251"/>
          <p:cNvSpPr txBox="1"/>
          <p:nvPr/>
        </p:nvSpPr>
        <p:spPr>
          <a:xfrm>
            <a:off x="1219200" y="2819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sp>
        <p:nvSpPr>
          <p:cNvPr id="253" name="Textfeld 252"/>
          <p:cNvSpPr txBox="1"/>
          <p:nvPr/>
        </p:nvSpPr>
        <p:spPr>
          <a:xfrm>
            <a:off x="1176721" y="6047601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X15</a:t>
            </a:r>
            <a:endParaRPr lang="de-DE" dirty="0"/>
          </a:p>
        </p:txBody>
      </p:sp>
      <p:cxnSp>
        <p:nvCxnSpPr>
          <p:cNvPr id="254" name="Gerade Verbindung 253"/>
          <p:cNvCxnSpPr/>
          <p:nvPr/>
        </p:nvCxnSpPr>
        <p:spPr bwMode="auto">
          <a:xfrm>
            <a:off x="6553200" y="3352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5" name="Ellipse 254"/>
          <p:cNvSpPr/>
          <p:nvPr/>
        </p:nvSpPr>
        <p:spPr bwMode="auto">
          <a:xfrm>
            <a:off x="6553200" y="3200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56" name="Gerade Verbindung 255"/>
          <p:cNvCxnSpPr/>
          <p:nvPr/>
        </p:nvCxnSpPr>
        <p:spPr bwMode="auto">
          <a:xfrm>
            <a:off x="6553200" y="4800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7" name="Ellipse 256"/>
          <p:cNvSpPr/>
          <p:nvPr/>
        </p:nvSpPr>
        <p:spPr bwMode="auto">
          <a:xfrm>
            <a:off x="6553200" y="4648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58" name="Gerade Verbindung 257"/>
          <p:cNvCxnSpPr/>
          <p:nvPr/>
        </p:nvCxnSpPr>
        <p:spPr bwMode="auto">
          <a:xfrm>
            <a:off x="7086600" y="33528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9" name="Gerade Verbindung 258"/>
          <p:cNvCxnSpPr/>
          <p:nvPr/>
        </p:nvCxnSpPr>
        <p:spPr bwMode="auto">
          <a:xfrm>
            <a:off x="7086600" y="4038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0" name="Gleichschenkliges Dreieck 259"/>
          <p:cNvSpPr/>
          <p:nvPr/>
        </p:nvSpPr>
        <p:spPr bwMode="auto">
          <a:xfrm rot="5400000">
            <a:off x="5565648" y="2892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1" name="Gleichschenkliges Dreieck 260"/>
          <p:cNvSpPr/>
          <p:nvPr/>
        </p:nvSpPr>
        <p:spPr bwMode="auto">
          <a:xfrm rot="5400000">
            <a:off x="5565648" y="4340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62" name="Gerade Verbindung mit Pfeil 261"/>
          <p:cNvCxnSpPr/>
          <p:nvPr/>
        </p:nvCxnSpPr>
        <p:spPr bwMode="auto">
          <a:xfrm>
            <a:off x="6096000" y="25908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3" name="Gerade Verbindung mit Pfeil 262"/>
          <p:cNvCxnSpPr/>
          <p:nvPr/>
        </p:nvCxnSpPr>
        <p:spPr bwMode="auto">
          <a:xfrm>
            <a:off x="6096000" y="40386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4" name="Textfeld 263"/>
          <p:cNvSpPr txBox="1"/>
          <p:nvPr/>
        </p:nvSpPr>
        <p:spPr>
          <a:xfrm>
            <a:off x="6027873" y="25146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SelB</a:t>
            </a:r>
            <a:endParaRPr lang="de-DE" dirty="0"/>
          </a:p>
        </p:txBody>
      </p:sp>
      <p:sp>
        <p:nvSpPr>
          <p:cNvPr id="265" name="Textfeld 264"/>
          <p:cNvSpPr txBox="1"/>
          <p:nvPr/>
        </p:nvSpPr>
        <p:spPr>
          <a:xfrm>
            <a:off x="6079169" y="3962400"/>
            <a:ext cx="405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endParaRPr lang="de-DE" dirty="0"/>
          </a:p>
        </p:txBody>
      </p:sp>
      <p:sp>
        <p:nvSpPr>
          <p:cNvPr id="266" name="Textfeld 265"/>
          <p:cNvSpPr txBox="1"/>
          <p:nvPr/>
        </p:nvSpPr>
        <p:spPr>
          <a:xfrm>
            <a:off x="5029200" y="3048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cxnSp>
        <p:nvCxnSpPr>
          <p:cNvPr id="267" name="Gerade Verbindung 266"/>
          <p:cNvCxnSpPr/>
          <p:nvPr/>
        </p:nvCxnSpPr>
        <p:spPr bwMode="auto">
          <a:xfrm>
            <a:off x="4953000" y="3352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8" name="Textfeld 267"/>
          <p:cNvSpPr txBox="1"/>
          <p:nvPr/>
        </p:nvSpPr>
        <p:spPr>
          <a:xfrm>
            <a:off x="5029200" y="4495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cxnSp>
        <p:nvCxnSpPr>
          <p:cNvPr id="269" name="Gerade Verbindung 268"/>
          <p:cNvCxnSpPr/>
          <p:nvPr/>
        </p:nvCxnSpPr>
        <p:spPr bwMode="auto">
          <a:xfrm>
            <a:off x="4953000" y="4800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0" name="Ellipse 269"/>
          <p:cNvSpPr/>
          <p:nvPr/>
        </p:nvSpPr>
        <p:spPr bwMode="auto">
          <a:xfrm>
            <a:off x="8382000" y="3886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71" name="Gleichschenkliges Dreieck 270"/>
          <p:cNvSpPr/>
          <p:nvPr/>
        </p:nvSpPr>
        <p:spPr bwMode="auto">
          <a:xfrm rot="5400000">
            <a:off x="7394448" y="3578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72" name="Gerade Verbindung 271"/>
          <p:cNvCxnSpPr/>
          <p:nvPr/>
        </p:nvCxnSpPr>
        <p:spPr bwMode="auto">
          <a:xfrm>
            <a:off x="8686800" y="4038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73" name="Gruppieren 272"/>
          <p:cNvGrpSpPr/>
          <p:nvPr/>
        </p:nvGrpSpPr>
        <p:grpSpPr>
          <a:xfrm>
            <a:off x="5198431" y="5943600"/>
            <a:ext cx="1138621" cy="609600"/>
            <a:chOff x="990600" y="4648200"/>
            <a:chExt cx="1981200" cy="1060704"/>
          </a:xfrm>
        </p:grpSpPr>
        <p:cxnSp>
          <p:nvCxnSpPr>
            <p:cNvPr id="274" name="Gerade Verbindung 273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75" name="Ellipse 274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76" name="Gleichschenkliges Dreieck 275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77" name="Gerade Verbindung 276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78" name="Textfeld 277"/>
          <p:cNvSpPr txBox="1"/>
          <p:nvPr/>
        </p:nvSpPr>
        <p:spPr>
          <a:xfrm>
            <a:off x="5105400" y="6019800"/>
            <a:ext cx="405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endParaRPr lang="de-DE" dirty="0"/>
          </a:p>
        </p:txBody>
      </p:sp>
      <p:sp>
        <p:nvSpPr>
          <p:cNvPr id="280" name="Textfeld 279"/>
          <p:cNvSpPr txBox="1"/>
          <p:nvPr/>
        </p:nvSpPr>
        <p:spPr>
          <a:xfrm>
            <a:off x="6189031" y="60198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SelB</a:t>
            </a:r>
            <a:endParaRPr lang="de-DE" dirty="0"/>
          </a:p>
        </p:txBody>
      </p:sp>
      <p:sp>
        <p:nvSpPr>
          <p:cNvPr id="14336" name="Abgerundetes Rechteck 14335"/>
          <p:cNvSpPr/>
          <p:nvPr/>
        </p:nvSpPr>
        <p:spPr bwMode="auto">
          <a:xfrm>
            <a:off x="4953000" y="2514600"/>
            <a:ext cx="3886200" cy="30480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9" name="Gerade Verbindung mit Pfeil 14338"/>
          <p:cNvCxnSpPr/>
          <p:nvPr/>
        </p:nvCxnSpPr>
        <p:spPr bwMode="auto">
          <a:xfrm flipH="1" flipV="1">
            <a:off x="4191000" y="4648200"/>
            <a:ext cx="76200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71458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256-&gt;1 Multiplexer</a:t>
            </a:r>
          </a:p>
          <a:p>
            <a:r>
              <a:rPr lang="de-DE" dirty="0" smtClean="0"/>
              <a:t>255 (2-&gt;1) x 4T + 8x2T ~ 1000 Transistoren (5.5x kleiner)</a:t>
            </a:r>
          </a:p>
          <a:p>
            <a:r>
              <a:rPr lang="de-DE" dirty="0" smtClean="0"/>
              <a:t>Die Schaltung ist langsamer – mehrere Stufen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46</a:t>
            </a:fld>
            <a:endParaRPr lang="de-DE" altLang="de-DE"/>
          </a:p>
        </p:txBody>
      </p:sp>
      <p:sp>
        <p:nvSpPr>
          <p:cNvPr id="5" name="Rechteck 4"/>
          <p:cNvSpPr/>
          <p:nvPr/>
        </p:nvSpPr>
        <p:spPr bwMode="auto">
          <a:xfrm>
            <a:off x="1600200" y="27432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1447800" y="2819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Gerade Verbindung 141"/>
          <p:cNvCxnSpPr/>
          <p:nvPr/>
        </p:nvCxnSpPr>
        <p:spPr bwMode="auto">
          <a:xfrm>
            <a:off x="1447800" y="2971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Gerade Verbindung 142"/>
          <p:cNvCxnSpPr/>
          <p:nvPr/>
        </p:nvCxnSpPr>
        <p:spPr bwMode="auto">
          <a:xfrm>
            <a:off x="1828800" y="28956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4" name="Rechteck 143"/>
          <p:cNvSpPr/>
          <p:nvPr/>
        </p:nvSpPr>
        <p:spPr bwMode="auto">
          <a:xfrm>
            <a:off x="1600200" y="32004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5" name="Gerade Verbindung 144"/>
          <p:cNvCxnSpPr/>
          <p:nvPr/>
        </p:nvCxnSpPr>
        <p:spPr bwMode="auto">
          <a:xfrm>
            <a:off x="1447800" y="32766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Gerade Verbindung 145"/>
          <p:cNvCxnSpPr/>
          <p:nvPr/>
        </p:nvCxnSpPr>
        <p:spPr bwMode="auto">
          <a:xfrm>
            <a:off x="1447800" y="3429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Gerade Verbindung 146"/>
          <p:cNvCxnSpPr/>
          <p:nvPr/>
        </p:nvCxnSpPr>
        <p:spPr bwMode="auto">
          <a:xfrm>
            <a:off x="1828800" y="3352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8" name="Rechteck 147"/>
          <p:cNvSpPr/>
          <p:nvPr/>
        </p:nvSpPr>
        <p:spPr bwMode="auto">
          <a:xfrm>
            <a:off x="1600200" y="36576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9" name="Gerade Verbindung 148"/>
          <p:cNvCxnSpPr/>
          <p:nvPr/>
        </p:nvCxnSpPr>
        <p:spPr bwMode="auto">
          <a:xfrm>
            <a:off x="1447800" y="3733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" name="Gerade Verbindung 149"/>
          <p:cNvCxnSpPr/>
          <p:nvPr/>
        </p:nvCxnSpPr>
        <p:spPr bwMode="auto">
          <a:xfrm>
            <a:off x="1447800" y="3886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" name="Gerade Verbindung 150"/>
          <p:cNvCxnSpPr/>
          <p:nvPr/>
        </p:nvCxnSpPr>
        <p:spPr bwMode="auto">
          <a:xfrm>
            <a:off x="1828800" y="3810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2" name="Rechteck 151"/>
          <p:cNvSpPr/>
          <p:nvPr/>
        </p:nvSpPr>
        <p:spPr bwMode="auto">
          <a:xfrm>
            <a:off x="1600200" y="41148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53" name="Gerade Verbindung 152"/>
          <p:cNvCxnSpPr/>
          <p:nvPr/>
        </p:nvCxnSpPr>
        <p:spPr bwMode="auto">
          <a:xfrm>
            <a:off x="1447800" y="4191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" name="Gerade Verbindung 153"/>
          <p:cNvCxnSpPr/>
          <p:nvPr/>
        </p:nvCxnSpPr>
        <p:spPr bwMode="auto">
          <a:xfrm>
            <a:off x="1447800" y="4343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" name="Gerade Verbindung 154"/>
          <p:cNvCxnSpPr/>
          <p:nvPr/>
        </p:nvCxnSpPr>
        <p:spPr bwMode="auto">
          <a:xfrm>
            <a:off x="1828800" y="4267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6" name="Rechteck 155"/>
          <p:cNvSpPr/>
          <p:nvPr/>
        </p:nvSpPr>
        <p:spPr bwMode="auto">
          <a:xfrm>
            <a:off x="1600200" y="45720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57" name="Gerade Verbindung 156"/>
          <p:cNvCxnSpPr/>
          <p:nvPr/>
        </p:nvCxnSpPr>
        <p:spPr bwMode="auto">
          <a:xfrm>
            <a:off x="1447800" y="4648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Gerade Verbindung 157"/>
          <p:cNvCxnSpPr/>
          <p:nvPr/>
        </p:nvCxnSpPr>
        <p:spPr bwMode="auto">
          <a:xfrm>
            <a:off x="1447800" y="48006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" name="Gerade Verbindung 158"/>
          <p:cNvCxnSpPr/>
          <p:nvPr/>
        </p:nvCxnSpPr>
        <p:spPr bwMode="auto">
          <a:xfrm>
            <a:off x="1828800" y="4724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0" name="Rechteck 159"/>
          <p:cNvSpPr/>
          <p:nvPr/>
        </p:nvSpPr>
        <p:spPr bwMode="auto">
          <a:xfrm>
            <a:off x="1600200" y="50292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1" name="Gerade Verbindung 160"/>
          <p:cNvCxnSpPr/>
          <p:nvPr/>
        </p:nvCxnSpPr>
        <p:spPr bwMode="auto">
          <a:xfrm>
            <a:off x="1447800" y="5105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2" name="Gerade Verbindung 161"/>
          <p:cNvCxnSpPr/>
          <p:nvPr/>
        </p:nvCxnSpPr>
        <p:spPr bwMode="auto">
          <a:xfrm>
            <a:off x="1447800" y="5257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" name="Gerade Verbindung 162"/>
          <p:cNvCxnSpPr/>
          <p:nvPr/>
        </p:nvCxnSpPr>
        <p:spPr bwMode="auto">
          <a:xfrm>
            <a:off x="1828800" y="51816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4" name="Rechteck 163"/>
          <p:cNvSpPr/>
          <p:nvPr/>
        </p:nvSpPr>
        <p:spPr bwMode="auto">
          <a:xfrm>
            <a:off x="1600200" y="54864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5" name="Gerade Verbindung 164"/>
          <p:cNvCxnSpPr/>
          <p:nvPr/>
        </p:nvCxnSpPr>
        <p:spPr bwMode="auto">
          <a:xfrm>
            <a:off x="1447800" y="55626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6" name="Gerade Verbindung 165"/>
          <p:cNvCxnSpPr/>
          <p:nvPr/>
        </p:nvCxnSpPr>
        <p:spPr bwMode="auto">
          <a:xfrm>
            <a:off x="1447800" y="5715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6" name="Gerade Verbindung 175"/>
          <p:cNvCxnSpPr/>
          <p:nvPr/>
        </p:nvCxnSpPr>
        <p:spPr bwMode="auto">
          <a:xfrm>
            <a:off x="1828800" y="5638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7" name="Rechteck 176"/>
          <p:cNvSpPr/>
          <p:nvPr/>
        </p:nvSpPr>
        <p:spPr bwMode="auto">
          <a:xfrm>
            <a:off x="1600200" y="59436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78" name="Gerade Verbindung 177"/>
          <p:cNvCxnSpPr/>
          <p:nvPr/>
        </p:nvCxnSpPr>
        <p:spPr bwMode="auto">
          <a:xfrm>
            <a:off x="1447800" y="6019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" name="Gerade Verbindung 178"/>
          <p:cNvCxnSpPr/>
          <p:nvPr/>
        </p:nvCxnSpPr>
        <p:spPr bwMode="auto">
          <a:xfrm>
            <a:off x="1447800" y="6172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0" name="Gerade Verbindung 179"/>
          <p:cNvCxnSpPr/>
          <p:nvPr/>
        </p:nvCxnSpPr>
        <p:spPr bwMode="auto">
          <a:xfrm>
            <a:off x="1828800" y="6096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1" name="Rechteck 180"/>
          <p:cNvSpPr/>
          <p:nvPr/>
        </p:nvSpPr>
        <p:spPr bwMode="auto">
          <a:xfrm>
            <a:off x="2286000" y="29718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82" name="Gerade Verbindung 181"/>
          <p:cNvCxnSpPr/>
          <p:nvPr/>
        </p:nvCxnSpPr>
        <p:spPr bwMode="auto">
          <a:xfrm>
            <a:off x="2133600" y="3048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3" name="Gerade Verbindung 182"/>
          <p:cNvCxnSpPr/>
          <p:nvPr/>
        </p:nvCxnSpPr>
        <p:spPr bwMode="auto">
          <a:xfrm>
            <a:off x="2133600" y="3200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" name="Gerade Verbindung 183"/>
          <p:cNvCxnSpPr/>
          <p:nvPr/>
        </p:nvCxnSpPr>
        <p:spPr bwMode="auto">
          <a:xfrm>
            <a:off x="2514600" y="3124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5" name="Rechteck 184"/>
          <p:cNvSpPr/>
          <p:nvPr/>
        </p:nvSpPr>
        <p:spPr bwMode="auto">
          <a:xfrm>
            <a:off x="2286000" y="38862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86" name="Gerade Verbindung 185"/>
          <p:cNvCxnSpPr/>
          <p:nvPr/>
        </p:nvCxnSpPr>
        <p:spPr bwMode="auto">
          <a:xfrm>
            <a:off x="2133600" y="3962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" name="Gerade Verbindung 186"/>
          <p:cNvCxnSpPr/>
          <p:nvPr/>
        </p:nvCxnSpPr>
        <p:spPr bwMode="auto">
          <a:xfrm>
            <a:off x="2133600" y="4114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8" name="Gerade Verbindung 187"/>
          <p:cNvCxnSpPr/>
          <p:nvPr/>
        </p:nvCxnSpPr>
        <p:spPr bwMode="auto">
          <a:xfrm>
            <a:off x="2514600" y="40386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9" name="Rechteck 188"/>
          <p:cNvSpPr/>
          <p:nvPr/>
        </p:nvSpPr>
        <p:spPr bwMode="auto">
          <a:xfrm>
            <a:off x="2286000" y="48006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90" name="Gerade Verbindung 189"/>
          <p:cNvCxnSpPr/>
          <p:nvPr/>
        </p:nvCxnSpPr>
        <p:spPr bwMode="auto">
          <a:xfrm>
            <a:off x="2133600" y="4876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1" name="Gerade Verbindung 190"/>
          <p:cNvCxnSpPr/>
          <p:nvPr/>
        </p:nvCxnSpPr>
        <p:spPr bwMode="auto">
          <a:xfrm>
            <a:off x="2133600" y="5029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2" name="Gerade Verbindung 191"/>
          <p:cNvCxnSpPr/>
          <p:nvPr/>
        </p:nvCxnSpPr>
        <p:spPr bwMode="auto">
          <a:xfrm>
            <a:off x="2514600" y="4953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3" name="Rechteck 192"/>
          <p:cNvSpPr/>
          <p:nvPr/>
        </p:nvSpPr>
        <p:spPr bwMode="auto">
          <a:xfrm>
            <a:off x="2286000" y="57150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94" name="Gerade Verbindung 193"/>
          <p:cNvCxnSpPr/>
          <p:nvPr/>
        </p:nvCxnSpPr>
        <p:spPr bwMode="auto">
          <a:xfrm>
            <a:off x="2133600" y="5791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5" name="Gerade Verbindung 194"/>
          <p:cNvCxnSpPr/>
          <p:nvPr/>
        </p:nvCxnSpPr>
        <p:spPr bwMode="auto">
          <a:xfrm>
            <a:off x="2133600" y="59436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6" name="Gerade Verbindung 195"/>
          <p:cNvCxnSpPr/>
          <p:nvPr/>
        </p:nvCxnSpPr>
        <p:spPr bwMode="auto">
          <a:xfrm>
            <a:off x="2514600" y="5867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7" name="Rechteck 196"/>
          <p:cNvSpPr/>
          <p:nvPr/>
        </p:nvSpPr>
        <p:spPr bwMode="auto">
          <a:xfrm>
            <a:off x="3124200" y="34290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98" name="Gerade Verbindung 197"/>
          <p:cNvCxnSpPr/>
          <p:nvPr/>
        </p:nvCxnSpPr>
        <p:spPr bwMode="auto">
          <a:xfrm>
            <a:off x="2971800" y="3505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9" name="Gerade Verbindung 198"/>
          <p:cNvCxnSpPr/>
          <p:nvPr/>
        </p:nvCxnSpPr>
        <p:spPr bwMode="auto">
          <a:xfrm>
            <a:off x="2971800" y="36576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0" name="Gerade Verbindung 219"/>
          <p:cNvCxnSpPr/>
          <p:nvPr/>
        </p:nvCxnSpPr>
        <p:spPr bwMode="auto">
          <a:xfrm>
            <a:off x="3352800" y="3581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3" name="Rechteck 222"/>
          <p:cNvSpPr/>
          <p:nvPr/>
        </p:nvSpPr>
        <p:spPr bwMode="auto">
          <a:xfrm>
            <a:off x="3124200" y="52578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24" name="Gerade Verbindung 223"/>
          <p:cNvCxnSpPr/>
          <p:nvPr/>
        </p:nvCxnSpPr>
        <p:spPr bwMode="auto">
          <a:xfrm>
            <a:off x="2971800" y="5334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" name="Gerade Verbindung 224"/>
          <p:cNvCxnSpPr/>
          <p:nvPr/>
        </p:nvCxnSpPr>
        <p:spPr bwMode="auto">
          <a:xfrm>
            <a:off x="2971800" y="5486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6" name="Gerade Verbindung 225"/>
          <p:cNvCxnSpPr/>
          <p:nvPr/>
        </p:nvCxnSpPr>
        <p:spPr bwMode="auto">
          <a:xfrm>
            <a:off x="3352800" y="54102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7" name="Rechteck 226"/>
          <p:cNvSpPr/>
          <p:nvPr/>
        </p:nvSpPr>
        <p:spPr bwMode="auto">
          <a:xfrm>
            <a:off x="3962400" y="4343400"/>
            <a:ext cx="2286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28" name="Gerade Verbindung 227"/>
          <p:cNvCxnSpPr/>
          <p:nvPr/>
        </p:nvCxnSpPr>
        <p:spPr bwMode="auto">
          <a:xfrm>
            <a:off x="3810000" y="44196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9" name="Gerade Verbindung 228"/>
          <p:cNvCxnSpPr/>
          <p:nvPr/>
        </p:nvCxnSpPr>
        <p:spPr bwMode="auto">
          <a:xfrm>
            <a:off x="3810000" y="45720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0" name="Gerade Verbindung 229"/>
          <p:cNvCxnSpPr/>
          <p:nvPr/>
        </p:nvCxnSpPr>
        <p:spPr bwMode="auto">
          <a:xfrm>
            <a:off x="4191000" y="4495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>
            <a:off x="1981200" y="28956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 flipV="1">
            <a:off x="1981200" y="32004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1" name="Gerade Verbindung 230"/>
          <p:cNvCxnSpPr/>
          <p:nvPr/>
        </p:nvCxnSpPr>
        <p:spPr bwMode="auto">
          <a:xfrm>
            <a:off x="1981200" y="38100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2" name="Gerade Verbindung 231"/>
          <p:cNvCxnSpPr/>
          <p:nvPr/>
        </p:nvCxnSpPr>
        <p:spPr bwMode="auto">
          <a:xfrm flipV="1">
            <a:off x="1981200" y="41148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3" name="Gerade Verbindung 232"/>
          <p:cNvCxnSpPr/>
          <p:nvPr/>
        </p:nvCxnSpPr>
        <p:spPr bwMode="auto">
          <a:xfrm>
            <a:off x="1981200" y="47244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4" name="Gerade Verbindung 233"/>
          <p:cNvCxnSpPr/>
          <p:nvPr/>
        </p:nvCxnSpPr>
        <p:spPr bwMode="auto">
          <a:xfrm flipV="1">
            <a:off x="1981200" y="50292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" name="Gerade Verbindung 234"/>
          <p:cNvCxnSpPr/>
          <p:nvPr/>
        </p:nvCxnSpPr>
        <p:spPr bwMode="auto">
          <a:xfrm>
            <a:off x="1981200" y="56388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6" name="Gerade Verbindung 235"/>
          <p:cNvCxnSpPr/>
          <p:nvPr/>
        </p:nvCxnSpPr>
        <p:spPr bwMode="auto">
          <a:xfrm flipV="1">
            <a:off x="1981200" y="59436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>
            <a:off x="2667000" y="3124200"/>
            <a:ext cx="3048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7" name="Gerade Verbindung 236"/>
          <p:cNvCxnSpPr/>
          <p:nvPr/>
        </p:nvCxnSpPr>
        <p:spPr bwMode="auto">
          <a:xfrm flipV="1">
            <a:off x="2667000" y="3657600"/>
            <a:ext cx="3048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8" name="Gerade Verbindung 237"/>
          <p:cNvCxnSpPr/>
          <p:nvPr/>
        </p:nvCxnSpPr>
        <p:spPr bwMode="auto">
          <a:xfrm>
            <a:off x="2667000" y="4953000"/>
            <a:ext cx="3048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9" name="Gerade Verbindung 238"/>
          <p:cNvCxnSpPr/>
          <p:nvPr/>
        </p:nvCxnSpPr>
        <p:spPr bwMode="auto">
          <a:xfrm flipV="1">
            <a:off x="2667000" y="5486400"/>
            <a:ext cx="3048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22"/>
          <p:cNvCxnSpPr/>
          <p:nvPr/>
        </p:nvCxnSpPr>
        <p:spPr bwMode="auto">
          <a:xfrm>
            <a:off x="3505200" y="3581400"/>
            <a:ext cx="30480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25"/>
          <p:cNvCxnSpPr/>
          <p:nvPr/>
        </p:nvCxnSpPr>
        <p:spPr bwMode="auto">
          <a:xfrm flipV="1">
            <a:off x="3505200" y="4572000"/>
            <a:ext cx="30480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27"/>
          <p:cNvCxnSpPr/>
          <p:nvPr/>
        </p:nvCxnSpPr>
        <p:spPr bwMode="auto">
          <a:xfrm>
            <a:off x="1676400" y="2514600"/>
            <a:ext cx="0" cy="3352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0" name="Gerade Verbindung 239"/>
          <p:cNvCxnSpPr/>
          <p:nvPr/>
        </p:nvCxnSpPr>
        <p:spPr bwMode="auto">
          <a:xfrm>
            <a:off x="2362200" y="2514600"/>
            <a:ext cx="0" cy="3124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1" name="Gerade Verbindung 240"/>
          <p:cNvCxnSpPr/>
          <p:nvPr/>
        </p:nvCxnSpPr>
        <p:spPr bwMode="auto">
          <a:xfrm>
            <a:off x="3200400" y="2514600"/>
            <a:ext cx="0" cy="2667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2" name="Gerade Verbindung 241"/>
          <p:cNvCxnSpPr/>
          <p:nvPr/>
        </p:nvCxnSpPr>
        <p:spPr bwMode="auto">
          <a:xfrm>
            <a:off x="4038600" y="2514600"/>
            <a:ext cx="0" cy="1752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7" name="Textfeld 246"/>
          <p:cNvSpPr txBox="1"/>
          <p:nvPr/>
        </p:nvSpPr>
        <p:spPr>
          <a:xfrm>
            <a:off x="1600200" y="23622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Sel0</a:t>
            </a:r>
            <a:endParaRPr lang="de-DE" dirty="0"/>
          </a:p>
        </p:txBody>
      </p:sp>
      <p:sp>
        <p:nvSpPr>
          <p:cNvPr id="248" name="Textfeld 247"/>
          <p:cNvSpPr txBox="1"/>
          <p:nvPr/>
        </p:nvSpPr>
        <p:spPr>
          <a:xfrm>
            <a:off x="2286000" y="23622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Sel1</a:t>
            </a:r>
            <a:endParaRPr lang="de-DE" dirty="0"/>
          </a:p>
        </p:txBody>
      </p:sp>
      <p:sp>
        <p:nvSpPr>
          <p:cNvPr id="249" name="Textfeld 248"/>
          <p:cNvSpPr txBox="1"/>
          <p:nvPr/>
        </p:nvSpPr>
        <p:spPr>
          <a:xfrm>
            <a:off x="3090560" y="23622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Sel2</a:t>
            </a:r>
            <a:endParaRPr lang="de-DE" dirty="0"/>
          </a:p>
        </p:txBody>
      </p:sp>
      <p:sp>
        <p:nvSpPr>
          <p:cNvPr id="250" name="Textfeld 249"/>
          <p:cNvSpPr txBox="1"/>
          <p:nvPr/>
        </p:nvSpPr>
        <p:spPr>
          <a:xfrm>
            <a:off x="3962400" y="23622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Sel3</a:t>
            </a:r>
            <a:endParaRPr lang="de-DE" dirty="0"/>
          </a:p>
        </p:txBody>
      </p:sp>
      <p:sp>
        <p:nvSpPr>
          <p:cNvPr id="251" name="Textfeld 250"/>
          <p:cNvSpPr txBox="1"/>
          <p:nvPr/>
        </p:nvSpPr>
        <p:spPr>
          <a:xfrm>
            <a:off x="1219200" y="2590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sp>
        <p:nvSpPr>
          <p:cNvPr id="252" name="Textfeld 251"/>
          <p:cNvSpPr txBox="1"/>
          <p:nvPr/>
        </p:nvSpPr>
        <p:spPr>
          <a:xfrm>
            <a:off x="1219200" y="2819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sp>
        <p:nvSpPr>
          <p:cNvPr id="253" name="Textfeld 252"/>
          <p:cNvSpPr txBox="1"/>
          <p:nvPr/>
        </p:nvSpPr>
        <p:spPr>
          <a:xfrm>
            <a:off x="1176721" y="6047601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X15</a:t>
            </a:r>
            <a:endParaRPr lang="de-DE" dirty="0"/>
          </a:p>
        </p:txBody>
      </p:sp>
      <p:cxnSp>
        <p:nvCxnSpPr>
          <p:cNvPr id="254" name="Gerade Verbindung 253"/>
          <p:cNvCxnSpPr/>
          <p:nvPr/>
        </p:nvCxnSpPr>
        <p:spPr bwMode="auto">
          <a:xfrm>
            <a:off x="6553200" y="3352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5" name="Ellipse 254"/>
          <p:cNvSpPr/>
          <p:nvPr/>
        </p:nvSpPr>
        <p:spPr bwMode="auto">
          <a:xfrm>
            <a:off x="6553200" y="3200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56" name="Gerade Verbindung 255"/>
          <p:cNvCxnSpPr/>
          <p:nvPr/>
        </p:nvCxnSpPr>
        <p:spPr bwMode="auto">
          <a:xfrm>
            <a:off x="6553200" y="4800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7" name="Ellipse 256"/>
          <p:cNvSpPr/>
          <p:nvPr/>
        </p:nvSpPr>
        <p:spPr bwMode="auto">
          <a:xfrm>
            <a:off x="6553200" y="4648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58" name="Gerade Verbindung 257"/>
          <p:cNvCxnSpPr/>
          <p:nvPr/>
        </p:nvCxnSpPr>
        <p:spPr bwMode="auto">
          <a:xfrm>
            <a:off x="7086600" y="33528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9" name="Gerade Verbindung 258"/>
          <p:cNvCxnSpPr/>
          <p:nvPr/>
        </p:nvCxnSpPr>
        <p:spPr bwMode="auto">
          <a:xfrm>
            <a:off x="7086600" y="4038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0" name="Gleichschenkliges Dreieck 259"/>
          <p:cNvSpPr/>
          <p:nvPr/>
        </p:nvSpPr>
        <p:spPr bwMode="auto">
          <a:xfrm rot="5400000">
            <a:off x="5565648" y="2892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1" name="Gleichschenkliges Dreieck 260"/>
          <p:cNvSpPr/>
          <p:nvPr/>
        </p:nvSpPr>
        <p:spPr bwMode="auto">
          <a:xfrm rot="5400000">
            <a:off x="5565648" y="4340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62" name="Gerade Verbindung mit Pfeil 261"/>
          <p:cNvCxnSpPr/>
          <p:nvPr/>
        </p:nvCxnSpPr>
        <p:spPr bwMode="auto">
          <a:xfrm>
            <a:off x="6096000" y="25908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3" name="Gerade Verbindung mit Pfeil 262"/>
          <p:cNvCxnSpPr/>
          <p:nvPr/>
        </p:nvCxnSpPr>
        <p:spPr bwMode="auto">
          <a:xfrm>
            <a:off x="6096000" y="40386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4" name="Textfeld 263"/>
          <p:cNvSpPr txBox="1"/>
          <p:nvPr/>
        </p:nvSpPr>
        <p:spPr>
          <a:xfrm>
            <a:off x="6027873" y="25146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SelB</a:t>
            </a:r>
            <a:endParaRPr lang="de-DE" dirty="0"/>
          </a:p>
        </p:txBody>
      </p:sp>
      <p:sp>
        <p:nvSpPr>
          <p:cNvPr id="265" name="Textfeld 264"/>
          <p:cNvSpPr txBox="1"/>
          <p:nvPr/>
        </p:nvSpPr>
        <p:spPr>
          <a:xfrm>
            <a:off x="6079169" y="3962400"/>
            <a:ext cx="405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endParaRPr lang="de-DE" dirty="0"/>
          </a:p>
        </p:txBody>
      </p:sp>
      <p:sp>
        <p:nvSpPr>
          <p:cNvPr id="266" name="Textfeld 265"/>
          <p:cNvSpPr txBox="1"/>
          <p:nvPr/>
        </p:nvSpPr>
        <p:spPr>
          <a:xfrm>
            <a:off x="5029200" y="3048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cxnSp>
        <p:nvCxnSpPr>
          <p:cNvPr id="267" name="Gerade Verbindung 266"/>
          <p:cNvCxnSpPr/>
          <p:nvPr/>
        </p:nvCxnSpPr>
        <p:spPr bwMode="auto">
          <a:xfrm>
            <a:off x="4953000" y="3352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8" name="Textfeld 267"/>
          <p:cNvSpPr txBox="1"/>
          <p:nvPr/>
        </p:nvSpPr>
        <p:spPr>
          <a:xfrm>
            <a:off x="5029200" y="4495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cxnSp>
        <p:nvCxnSpPr>
          <p:cNvPr id="269" name="Gerade Verbindung 268"/>
          <p:cNvCxnSpPr/>
          <p:nvPr/>
        </p:nvCxnSpPr>
        <p:spPr bwMode="auto">
          <a:xfrm>
            <a:off x="4953000" y="4800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0" name="Ellipse 269"/>
          <p:cNvSpPr/>
          <p:nvPr/>
        </p:nvSpPr>
        <p:spPr bwMode="auto">
          <a:xfrm>
            <a:off x="8382000" y="3886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71" name="Gleichschenkliges Dreieck 270"/>
          <p:cNvSpPr/>
          <p:nvPr/>
        </p:nvSpPr>
        <p:spPr bwMode="auto">
          <a:xfrm rot="5400000">
            <a:off x="7394448" y="3578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72" name="Gerade Verbindung 271"/>
          <p:cNvCxnSpPr/>
          <p:nvPr/>
        </p:nvCxnSpPr>
        <p:spPr bwMode="auto">
          <a:xfrm>
            <a:off x="8686800" y="4038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73" name="Gruppieren 272"/>
          <p:cNvGrpSpPr/>
          <p:nvPr/>
        </p:nvGrpSpPr>
        <p:grpSpPr>
          <a:xfrm>
            <a:off x="5198431" y="5943600"/>
            <a:ext cx="1138621" cy="609600"/>
            <a:chOff x="990600" y="4648200"/>
            <a:chExt cx="1981200" cy="1060704"/>
          </a:xfrm>
        </p:grpSpPr>
        <p:cxnSp>
          <p:nvCxnSpPr>
            <p:cNvPr id="274" name="Gerade Verbindung 273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75" name="Ellipse 274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76" name="Gleichschenkliges Dreieck 275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77" name="Gerade Verbindung 276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78" name="Textfeld 277"/>
          <p:cNvSpPr txBox="1"/>
          <p:nvPr/>
        </p:nvSpPr>
        <p:spPr>
          <a:xfrm>
            <a:off x="5105400" y="6019800"/>
            <a:ext cx="405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endParaRPr lang="de-DE" dirty="0"/>
          </a:p>
        </p:txBody>
      </p:sp>
      <p:sp>
        <p:nvSpPr>
          <p:cNvPr id="280" name="Textfeld 279"/>
          <p:cNvSpPr txBox="1"/>
          <p:nvPr/>
        </p:nvSpPr>
        <p:spPr>
          <a:xfrm>
            <a:off x="6189031" y="60198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SelB</a:t>
            </a:r>
            <a:endParaRPr lang="de-DE" dirty="0"/>
          </a:p>
        </p:txBody>
      </p:sp>
      <p:sp>
        <p:nvSpPr>
          <p:cNvPr id="14336" name="Abgerundetes Rechteck 14335"/>
          <p:cNvSpPr/>
          <p:nvPr/>
        </p:nvSpPr>
        <p:spPr bwMode="auto">
          <a:xfrm>
            <a:off x="4953000" y="2514600"/>
            <a:ext cx="3886200" cy="30480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9" name="Gerade Verbindung mit Pfeil 14338"/>
          <p:cNvCxnSpPr/>
          <p:nvPr/>
        </p:nvCxnSpPr>
        <p:spPr bwMode="auto">
          <a:xfrm flipH="1" flipV="1">
            <a:off x="4191000" y="4648200"/>
            <a:ext cx="76200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709964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Auch ein </a:t>
            </a:r>
            <a:r>
              <a:rPr lang="de-DE" dirty="0" err="1" smtClean="0"/>
              <a:t>Demultiplexer</a:t>
            </a:r>
            <a:r>
              <a:rPr lang="de-DE" dirty="0" smtClean="0"/>
              <a:t> (und </a:t>
            </a:r>
            <a:r>
              <a:rPr lang="de-DE" dirty="0" err="1" smtClean="0"/>
              <a:t>Dekoder</a:t>
            </a:r>
            <a:r>
              <a:rPr lang="de-DE" dirty="0" smtClean="0"/>
              <a:t>) kann als Baumstruktur realisiert werden</a:t>
            </a:r>
          </a:p>
          <a:p>
            <a:r>
              <a:rPr lang="de-DE" dirty="0" smtClean="0"/>
              <a:t> </a:t>
            </a:r>
            <a:r>
              <a:rPr lang="de-DE" dirty="0"/>
              <a:t>In jedem Knoten verwenden wir jeweils einen (1-&gt;2) </a:t>
            </a:r>
            <a:r>
              <a:rPr lang="de-DE" dirty="0" err="1" smtClean="0"/>
              <a:t>Demultiplexer</a:t>
            </a:r>
            <a:endParaRPr lang="de-DE" dirty="0"/>
          </a:p>
          <a:p>
            <a:r>
              <a:rPr lang="de-DE" dirty="0"/>
              <a:t>255 </a:t>
            </a:r>
            <a:r>
              <a:rPr lang="de-DE" dirty="0" smtClean="0"/>
              <a:t>(1-&gt;2) </a:t>
            </a:r>
            <a:r>
              <a:rPr lang="de-DE" dirty="0"/>
              <a:t>x </a:t>
            </a:r>
            <a:r>
              <a:rPr lang="de-DE" dirty="0" smtClean="0"/>
              <a:t>12T </a:t>
            </a:r>
            <a:r>
              <a:rPr lang="de-DE" dirty="0"/>
              <a:t>+ 8x2T ~ </a:t>
            </a:r>
            <a:r>
              <a:rPr lang="de-DE" dirty="0" smtClean="0"/>
              <a:t>3000 Transistoren (2000 mit Tricks)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47</a:t>
            </a:fld>
            <a:endParaRPr lang="de-DE" altLang="de-DE"/>
          </a:p>
        </p:txBody>
      </p:sp>
      <p:grpSp>
        <p:nvGrpSpPr>
          <p:cNvPr id="130" name="Gruppieren 129"/>
          <p:cNvGrpSpPr/>
          <p:nvPr/>
        </p:nvGrpSpPr>
        <p:grpSpPr>
          <a:xfrm flipH="1">
            <a:off x="609623" y="2514600"/>
            <a:ext cx="2895600" cy="3733800"/>
            <a:chOff x="1447800" y="2514600"/>
            <a:chExt cx="2895600" cy="3733800"/>
          </a:xfrm>
        </p:grpSpPr>
        <p:sp>
          <p:nvSpPr>
            <p:cNvPr id="5" name="Rechteck 4"/>
            <p:cNvSpPr/>
            <p:nvPr/>
          </p:nvSpPr>
          <p:spPr bwMode="auto">
            <a:xfrm>
              <a:off x="1600200" y="2743200"/>
              <a:ext cx="2286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7" name="Gerade Verbindung 6"/>
            <p:cNvCxnSpPr/>
            <p:nvPr/>
          </p:nvCxnSpPr>
          <p:spPr bwMode="auto">
            <a:xfrm>
              <a:off x="1447800" y="2819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2" name="Gerade Verbindung 141"/>
            <p:cNvCxnSpPr/>
            <p:nvPr/>
          </p:nvCxnSpPr>
          <p:spPr bwMode="auto">
            <a:xfrm>
              <a:off x="1447800" y="29718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3" name="Gerade Verbindung 142"/>
            <p:cNvCxnSpPr/>
            <p:nvPr/>
          </p:nvCxnSpPr>
          <p:spPr bwMode="auto">
            <a:xfrm>
              <a:off x="1828800" y="28956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4" name="Rechteck 143"/>
            <p:cNvSpPr/>
            <p:nvPr/>
          </p:nvSpPr>
          <p:spPr bwMode="auto">
            <a:xfrm>
              <a:off x="1600200" y="3200400"/>
              <a:ext cx="2286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45" name="Gerade Verbindung 144"/>
            <p:cNvCxnSpPr/>
            <p:nvPr/>
          </p:nvCxnSpPr>
          <p:spPr bwMode="auto">
            <a:xfrm>
              <a:off x="1447800" y="32766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6" name="Gerade Verbindung 145"/>
            <p:cNvCxnSpPr/>
            <p:nvPr/>
          </p:nvCxnSpPr>
          <p:spPr bwMode="auto">
            <a:xfrm>
              <a:off x="1447800" y="34290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7" name="Gerade Verbindung 146"/>
            <p:cNvCxnSpPr/>
            <p:nvPr/>
          </p:nvCxnSpPr>
          <p:spPr bwMode="auto">
            <a:xfrm>
              <a:off x="1828800" y="33528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8" name="Rechteck 147"/>
            <p:cNvSpPr/>
            <p:nvPr/>
          </p:nvSpPr>
          <p:spPr bwMode="auto">
            <a:xfrm>
              <a:off x="1600200" y="3657600"/>
              <a:ext cx="2286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49" name="Gerade Verbindung 148"/>
            <p:cNvCxnSpPr/>
            <p:nvPr/>
          </p:nvCxnSpPr>
          <p:spPr bwMode="auto">
            <a:xfrm>
              <a:off x="1447800" y="37338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0" name="Gerade Verbindung 149"/>
            <p:cNvCxnSpPr/>
            <p:nvPr/>
          </p:nvCxnSpPr>
          <p:spPr bwMode="auto">
            <a:xfrm>
              <a:off x="1447800" y="38862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1" name="Gerade Verbindung 150"/>
            <p:cNvCxnSpPr/>
            <p:nvPr/>
          </p:nvCxnSpPr>
          <p:spPr bwMode="auto">
            <a:xfrm>
              <a:off x="1828800" y="38100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2" name="Rechteck 151"/>
            <p:cNvSpPr/>
            <p:nvPr/>
          </p:nvSpPr>
          <p:spPr bwMode="auto">
            <a:xfrm>
              <a:off x="1600200" y="4114800"/>
              <a:ext cx="2286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53" name="Gerade Verbindung 152"/>
            <p:cNvCxnSpPr/>
            <p:nvPr/>
          </p:nvCxnSpPr>
          <p:spPr bwMode="auto">
            <a:xfrm>
              <a:off x="1447800" y="41910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" name="Gerade Verbindung 153"/>
            <p:cNvCxnSpPr/>
            <p:nvPr/>
          </p:nvCxnSpPr>
          <p:spPr bwMode="auto">
            <a:xfrm>
              <a:off x="1447800" y="4343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5" name="Gerade Verbindung 154"/>
            <p:cNvCxnSpPr/>
            <p:nvPr/>
          </p:nvCxnSpPr>
          <p:spPr bwMode="auto">
            <a:xfrm>
              <a:off x="1828800" y="42672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6" name="Rechteck 155"/>
            <p:cNvSpPr/>
            <p:nvPr/>
          </p:nvSpPr>
          <p:spPr bwMode="auto">
            <a:xfrm>
              <a:off x="1600200" y="4572000"/>
              <a:ext cx="2286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57" name="Gerade Verbindung 156"/>
            <p:cNvCxnSpPr/>
            <p:nvPr/>
          </p:nvCxnSpPr>
          <p:spPr bwMode="auto">
            <a:xfrm>
              <a:off x="1447800" y="46482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8" name="Gerade Verbindung 157"/>
            <p:cNvCxnSpPr/>
            <p:nvPr/>
          </p:nvCxnSpPr>
          <p:spPr bwMode="auto">
            <a:xfrm>
              <a:off x="1447800" y="48006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9" name="Gerade Verbindung 158"/>
            <p:cNvCxnSpPr/>
            <p:nvPr/>
          </p:nvCxnSpPr>
          <p:spPr bwMode="auto">
            <a:xfrm>
              <a:off x="1828800" y="4724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60" name="Rechteck 159"/>
            <p:cNvSpPr/>
            <p:nvPr/>
          </p:nvSpPr>
          <p:spPr bwMode="auto">
            <a:xfrm>
              <a:off x="1600200" y="5029200"/>
              <a:ext cx="2286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61" name="Gerade Verbindung 160"/>
            <p:cNvCxnSpPr/>
            <p:nvPr/>
          </p:nvCxnSpPr>
          <p:spPr bwMode="auto">
            <a:xfrm>
              <a:off x="1447800" y="5105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2" name="Gerade Verbindung 161"/>
            <p:cNvCxnSpPr/>
            <p:nvPr/>
          </p:nvCxnSpPr>
          <p:spPr bwMode="auto">
            <a:xfrm>
              <a:off x="1447800" y="52578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3" name="Gerade Verbindung 162"/>
            <p:cNvCxnSpPr/>
            <p:nvPr/>
          </p:nvCxnSpPr>
          <p:spPr bwMode="auto">
            <a:xfrm>
              <a:off x="1828800" y="51816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64" name="Rechteck 163"/>
            <p:cNvSpPr/>
            <p:nvPr/>
          </p:nvSpPr>
          <p:spPr bwMode="auto">
            <a:xfrm>
              <a:off x="1600200" y="5486400"/>
              <a:ext cx="2286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65" name="Gerade Verbindung 164"/>
            <p:cNvCxnSpPr/>
            <p:nvPr/>
          </p:nvCxnSpPr>
          <p:spPr bwMode="auto">
            <a:xfrm>
              <a:off x="1447800" y="55626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6" name="Gerade Verbindung 165"/>
            <p:cNvCxnSpPr/>
            <p:nvPr/>
          </p:nvCxnSpPr>
          <p:spPr bwMode="auto">
            <a:xfrm>
              <a:off x="1447800" y="57150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6" name="Gerade Verbindung 175"/>
            <p:cNvCxnSpPr/>
            <p:nvPr/>
          </p:nvCxnSpPr>
          <p:spPr bwMode="auto">
            <a:xfrm>
              <a:off x="1828800" y="56388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7" name="Rechteck 176"/>
            <p:cNvSpPr/>
            <p:nvPr/>
          </p:nvSpPr>
          <p:spPr bwMode="auto">
            <a:xfrm>
              <a:off x="1600200" y="5943600"/>
              <a:ext cx="2286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78" name="Gerade Verbindung 177"/>
            <p:cNvCxnSpPr/>
            <p:nvPr/>
          </p:nvCxnSpPr>
          <p:spPr bwMode="auto">
            <a:xfrm>
              <a:off x="1447800" y="60198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9" name="Gerade Verbindung 178"/>
            <p:cNvCxnSpPr/>
            <p:nvPr/>
          </p:nvCxnSpPr>
          <p:spPr bwMode="auto">
            <a:xfrm>
              <a:off x="1447800" y="61722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0" name="Gerade Verbindung 179"/>
            <p:cNvCxnSpPr/>
            <p:nvPr/>
          </p:nvCxnSpPr>
          <p:spPr bwMode="auto">
            <a:xfrm>
              <a:off x="1828800" y="60960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1" name="Rechteck 180"/>
            <p:cNvSpPr/>
            <p:nvPr/>
          </p:nvSpPr>
          <p:spPr bwMode="auto">
            <a:xfrm>
              <a:off x="2286000" y="2971800"/>
              <a:ext cx="2286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82" name="Gerade Verbindung 181"/>
            <p:cNvCxnSpPr/>
            <p:nvPr/>
          </p:nvCxnSpPr>
          <p:spPr bwMode="auto">
            <a:xfrm>
              <a:off x="2133600" y="30480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3" name="Gerade Verbindung 182"/>
            <p:cNvCxnSpPr/>
            <p:nvPr/>
          </p:nvCxnSpPr>
          <p:spPr bwMode="auto">
            <a:xfrm>
              <a:off x="2133600" y="3200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4" name="Gerade Verbindung 183"/>
            <p:cNvCxnSpPr/>
            <p:nvPr/>
          </p:nvCxnSpPr>
          <p:spPr bwMode="auto">
            <a:xfrm>
              <a:off x="2514600" y="31242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5" name="Rechteck 184"/>
            <p:cNvSpPr/>
            <p:nvPr/>
          </p:nvSpPr>
          <p:spPr bwMode="auto">
            <a:xfrm>
              <a:off x="2286000" y="3886200"/>
              <a:ext cx="2286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86" name="Gerade Verbindung 185"/>
            <p:cNvCxnSpPr/>
            <p:nvPr/>
          </p:nvCxnSpPr>
          <p:spPr bwMode="auto">
            <a:xfrm>
              <a:off x="2133600" y="3962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7" name="Gerade Verbindung 186"/>
            <p:cNvCxnSpPr/>
            <p:nvPr/>
          </p:nvCxnSpPr>
          <p:spPr bwMode="auto">
            <a:xfrm>
              <a:off x="2133600" y="41148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8" name="Gerade Verbindung 187"/>
            <p:cNvCxnSpPr/>
            <p:nvPr/>
          </p:nvCxnSpPr>
          <p:spPr bwMode="auto">
            <a:xfrm>
              <a:off x="2514600" y="40386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9" name="Rechteck 188"/>
            <p:cNvSpPr/>
            <p:nvPr/>
          </p:nvSpPr>
          <p:spPr bwMode="auto">
            <a:xfrm>
              <a:off x="2286000" y="4800600"/>
              <a:ext cx="2286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90" name="Gerade Verbindung 189"/>
            <p:cNvCxnSpPr/>
            <p:nvPr/>
          </p:nvCxnSpPr>
          <p:spPr bwMode="auto">
            <a:xfrm>
              <a:off x="2133600" y="48768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1" name="Gerade Verbindung 190"/>
            <p:cNvCxnSpPr/>
            <p:nvPr/>
          </p:nvCxnSpPr>
          <p:spPr bwMode="auto">
            <a:xfrm>
              <a:off x="2133600" y="50292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2" name="Gerade Verbindung 191"/>
            <p:cNvCxnSpPr/>
            <p:nvPr/>
          </p:nvCxnSpPr>
          <p:spPr bwMode="auto">
            <a:xfrm>
              <a:off x="2514600" y="49530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3" name="Rechteck 192"/>
            <p:cNvSpPr/>
            <p:nvPr/>
          </p:nvSpPr>
          <p:spPr bwMode="auto">
            <a:xfrm>
              <a:off x="2286000" y="5715000"/>
              <a:ext cx="2286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94" name="Gerade Verbindung 193"/>
            <p:cNvCxnSpPr/>
            <p:nvPr/>
          </p:nvCxnSpPr>
          <p:spPr bwMode="auto">
            <a:xfrm>
              <a:off x="2133600" y="57912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5" name="Gerade Verbindung 194"/>
            <p:cNvCxnSpPr/>
            <p:nvPr/>
          </p:nvCxnSpPr>
          <p:spPr bwMode="auto">
            <a:xfrm>
              <a:off x="2133600" y="59436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6" name="Gerade Verbindung 195"/>
            <p:cNvCxnSpPr/>
            <p:nvPr/>
          </p:nvCxnSpPr>
          <p:spPr bwMode="auto">
            <a:xfrm>
              <a:off x="2514600" y="5867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7" name="Rechteck 196"/>
            <p:cNvSpPr/>
            <p:nvPr/>
          </p:nvSpPr>
          <p:spPr bwMode="auto">
            <a:xfrm>
              <a:off x="3124200" y="3429000"/>
              <a:ext cx="2286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98" name="Gerade Verbindung 197"/>
            <p:cNvCxnSpPr/>
            <p:nvPr/>
          </p:nvCxnSpPr>
          <p:spPr bwMode="auto">
            <a:xfrm>
              <a:off x="2971800" y="35052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9" name="Gerade Verbindung 198"/>
            <p:cNvCxnSpPr/>
            <p:nvPr/>
          </p:nvCxnSpPr>
          <p:spPr bwMode="auto">
            <a:xfrm>
              <a:off x="2971800" y="36576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0" name="Gerade Verbindung 219"/>
            <p:cNvCxnSpPr/>
            <p:nvPr/>
          </p:nvCxnSpPr>
          <p:spPr bwMode="auto">
            <a:xfrm>
              <a:off x="3352800" y="3581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23" name="Rechteck 222"/>
            <p:cNvSpPr/>
            <p:nvPr/>
          </p:nvSpPr>
          <p:spPr bwMode="auto">
            <a:xfrm>
              <a:off x="3124200" y="5257800"/>
              <a:ext cx="2286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24" name="Gerade Verbindung 223"/>
            <p:cNvCxnSpPr/>
            <p:nvPr/>
          </p:nvCxnSpPr>
          <p:spPr bwMode="auto">
            <a:xfrm>
              <a:off x="2971800" y="53340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5" name="Gerade Verbindung 224"/>
            <p:cNvCxnSpPr/>
            <p:nvPr/>
          </p:nvCxnSpPr>
          <p:spPr bwMode="auto">
            <a:xfrm>
              <a:off x="2971800" y="54864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6" name="Gerade Verbindung 225"/>
            <p:cNvCxnSpPr/>
            <p:nvPr/>
          </p:nvCxnSpPr>
          <p:spPr bwMode="auto">
            <a:xfrm>
              <a:off x="3352800" y="54102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27" name="Rechteck 226"/>
            <p:cNvSpPr/>
            <p:nvPr/>
          </p:nvSpPr>
          <p:spPr bwMode="auto">
            <a:xfrm>
              <a:off x="3962400" y="4343400"/>
              <a:ext cx="2286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28" name="Gerade Verbindung 227"/>
            <p:cNvCxnSpPr/>
            <p:nvPr/>
          </p:nvCxnSpPr>
          <p:spPr bwMode="auto">
            <a:xfrm>
              <a:off x="3810000" y="44196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9" name="Gerade Verbindung 228"/>
            <p:cNvCxnSpPr/>
            <p:nvPr/>
          </p:nvCxnSpPr>
          <p:spPr bwMode="auto">
            <a:xfrm>
              <a:off x="3810000" y="45720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0" name="Gerade Verbindung 229"/>
            <p:cNvCxnSpPr/>
            <p:nvPr/>
          </p:nvCxnSpPr>
          <p:spPr bwMode="auto">
            <a:xfrm>
              <a:off x="4191000" y="4495800"/>
              <a:ext cx="152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" name="Gerade Verbindung 16"/>
            <p:cNvCxnSpPr/>
            <p:nvPr/>
          </p:nvCxnSpPr>
          <p:spPr bwMode="auto">
            <a:xfrm>
              <a:off x="1981200" y="2895600"/>
              <a:ext cx="15240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Gerade Verbindung 18"/>
            <p:cNvCxnSpPr/>
            <p:nvPr/>
          </p:nvCxnSpPr>
          <p:spPr bwMode="auto">
            <a:xfrm flipV="1">
              <a:off x="1981200" y="3200400"/>
              <a:ext cx="15240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1" name="Gerade Verbindung 230"/>
            <p:cNvCxnSpPr/>
            <p:nvPr/>
          </p:nvCxnSpPr>
          <p:spPr bwMode="auto">
            <a:xfrm>
              <a:off x="1981200" y="3810000"/>
              <a:ext cx="15240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2" name="Gerade Verbindung 231"/>
            <p:cNvCxnSpPr/>
            <p:nvPr/>
          </p:nvCxnSpPr>
          <p:spPr bwMode="auto">
            <a:xfrm flipV="1">
              <a:off x="1981200" y="4114800"/>
              <a:ext cx="15240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3" name="Gerade Verbindung 232"/>
            <p:cNvCxnSpPr/>
            <p:nvPr/>
          </p:nvCxnSpPr>
          <p:spPr bwMode="auto">
            <a:xfrm>
              <a:off x="1981200" y="4724400"/>
              <a:ext cx="15240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4" name="Gerade Verbindung 233"/>
            <p:cNvCxnSpPr/>
            <p:nvPr/>
          </p:nvCxnSpPr>
          <p:spPr bwMode="auto">
            <a:xfrm flipV="1">
              <a:off x="1981200" y="5029200"/>
              <a:ext cx="15240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5" name="Gerade Verbindung 234"/>
            <p:cNvCxnSpPr/>
            <p:nvPr/>
          </p:nvCxnSpPr>
          <p:spPr bwMode="auto">
            <a:xfrm>
              <a:off x="1981200" y="5638800"/>
              <a:ext cx="15240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6" name="Gerade Verbindung 235"/>
            <p:cNvCxnSpPr/>
            <p:nvPr/>
          </p:nvCxnSpPr>
          <p:spPr bwMode="auto">
            <a:xfrm flipV="1">
              <a:off x="1981200" y="5943600"/>
              <a:ext cx="15240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" name="Gerade Verbindung 20"/>
            <p:cNvCxnSpPr/>
            <p:nvPr/>
          </p:nvCxnSpPr>
          <p:spPr bwMode="auto">
            <a:xfrm>
              <a:off x="2667000" y="3124200"/>
              <a:ext cx="30480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7" name="Gerade Verbindung 236"/>
            <p:cNvCxnSpPr/>
            <p:nvPr/>
          </p:nvCxnSpPr>
          <p:spPr bwMode="auto">
            <a:xfrm flipV="1">
              <a:off x="2667000" y="3657600"/>
              <a:ext cx="30480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8" name="Gerade Verbindung 237"/>
            <p:cNvCxnSpPr/>
            <p:nvPr/>
          </p:nvCxnSpPr>
          <p:spPr bwMode="auto">
            <a:xfrm>
              <a:off x="2667000" y="4953000"/>
              <a:ext cx="30480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9" name="Gerade Verbindung 238"/>
            <p:cNvCxnSpPr/>
            <p:nvPr/>
          </p:nvCxnSpPr>
          <p:spPr bwMode="auto">
            <a:xfrm flipV="1">
              <a:off x="2667000" y="5486400"/>
              <a:ext cx="30480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" name="Gerade Verbindung 22"/>
            <p:cNvCxnSpPr/>
            <p:nvPr/>
          </p:nvCxnSpPr>
          <p:spPr bwMode="auto">
            <a:xfrm>
              <a:off x="3505200" y="3581400"/>
              <a:ext cx="304800" cy="838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" name="Gerade Verbindung 25"/>
            <p:cNvCxnSpPr/>
            <p:nvPr/>
          </p:nvCxnSpPr>
          <p:spPr bwMode="auto">
            <a:xfrm flipV="1">
              <a:off x="3505200" y="4572000"/>
              <a:ext cx="304800" cy="838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Gerade Verbindung 27"/>
            <p:cNvCxnSpPr/>
            <p:nvPr/>
          </p:nvCxnSpPr>
          <p:spPr bwMode="auto">
            <a:xfrm>
              <a:off x="1676400" y="2514600"/>
              <a:ext cx="0" cy="3352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0" name="Gerade Verbindung 239"/>
            <p:cNvCxnSpPr/>
            <p:nvPr/>
          </p:nvCxnSpPr>
          <p:spPr bwMode="auto">
            <a:xfrm>
              <a:off x="2362200" y="2514600"/>
              <a:ext cx="0" cy="3124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1" name="Gerade Verbindung 240"/>
            <p:cNvCxnSpPr/>
            <p:nvPr/>
          </p:nvCxnSpPr>
          <p:spPr bwMode="auto">
            <a:xfrm>
              <a:off x="3200400" y="2514600"/>
              <a:ext cx="0" cy="2667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2" name="Gerade Verbindung 241"/>
            <p:cNvCxnSpPr/>
            <p:nvPr/>
          </p:nvCxnSpPr>
          <p:spPr bwMode="auto">
            <a:xfrm>
              <a:off x="4038600" y="2514600"/>
              <a:ext cx="0" cy="1752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47" name="Textfeld 246"/>
          <p:cNvSpPr txBox="1"/>
          <p:nvPr/>
        </p:nvSpPr>
        <p:spPr>
          <a:xfrm>
            <a:off x="2971823" y="23622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Sel0</a:t>
            </a:r>
            <a:endParaRPr lang="de-DE" dirty="0"/>
          </a:p>
        </p:txBody>
      </p:sp>
      <p:sp>
        <p:nvSpPr>
          <p:cNvPr id="248" name="Textfeld 247"/>
          <p:cNvSpPr txBox="1"/>
          <p:nvPr/>
        </p:nvSpPr>
        <p:spPr>
          <a:xfrm>
            <a:off x="2286023" y="23622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Sel1</a:t>
            </a:r>
            <a:endParaRPr lang="de-DE" dirty="0"/>
          </a:p>
        </p:txBody>
      </p:sp>
      <p:sp>
        <p:nvSpPr>
          <p:cNvPr id="249" name="Textfeld 248"/>
          <p:cNvSpPr txBox="1"/>
          <p:nvPr/>
        </p:nvSpPr>
        <p:spPr>
          <a:xfrm>
            <a:off x="1447823" y="23622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Sel2</a:t>
            </a:r>
            <a:endParaRPr lang="de-DE" dirty="0"/>
          </a:p>
        </p:txBody>
      </p:sp>
      <p:sp>
        <p:nvSpPr>
          <p:cNvPr id="250" name="Textfeld 249"/>
          <p:cNvSpPr txBox="1"/>
          <p:nvPr/>
        </p:nvSpPr>
        <p:spPr>
          <a:xfrm>
            <a:off x="652183" y="23622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Sel3</a:t>
            </a:r>
            <a:endParaRPr lang="de-DE" dirty="0"/>
          </a:p>
        </p:txBody>
      </p:sp>
      <p:sp>
        <p:nvSpPr>
          <p:cNvPr id="251" name="Textfeld 250"/>
          <p:cNvSpPr txBox="1"/>
          <p:nvPr/>
        </p:nvSpPr>
        <p:spPr>
          <a:xfrm>
            <a:off x="3319102" y="2590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Y0</a:t>
            </a:r>
            <a:endParaRPr lang="de-DE" dirty="0"/>
          </a:p>
        </p:txBody>
      </p:sp>
      <p:sp>
        <p:nvSpPr>
          <p:cNvPr id="252" name="Textfeld 251"/>
          <p:cNvSpPr txBox="1"/>
          <p:nvPr/>
        </p:nvSpPr>
        <p:spPr>
          <a:xfrm>
            <a:off x="3319102" y="2819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Y1</a:t>
            </a:r>
            <a:endParaRPr lang="de-DE" dirty="0"/>
          </a:p>
        </p:txBody>
      </p:sp>
      <p:sp>
        <p:nvSpPr>
          <p:cNvPr id="253" name="Textfeld 252"/>
          <p:cNvSpPr txBox="1"/>
          <p:nvPr/>
        </p:nvSpPr>
        <p:spPr>
          <a:xfrm>
            <a:off x="3276623" y="6047601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Y15</a:t>
            </a:r>
            <a:endParaRPr lang="de-DE" dirty="0"/>
          </a:p>
        </p:txBody>
      </p:sp>
      <p:cxnSp>
        <p:nvCxnSpPr>
          <p:cNvPr id="201" name="Gerade Verbindung 200"/>
          <p:cNvCxnSpPr/>
          <p:nvPr/>
        </p:nvCxnSpPr>
        <p:spPr bwMode="auto">
          <a:xfrm>
            <a:off x="5943600" y="2977895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2" name="Gerade Verbindung 201"/>
          <p:cNvCxnSpPr/>
          <p:nvPr/>
        </p:nvCxnSpPr>
        <p:spPr bwMode="auto">
          <a:xfrm>
            <a:off x="5943600" y="2977895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3" name="Gerade Verbindung 202"/>
          <p:cNvCxnSpPr/>
          <p:nvPr/>
        </p:nvCxnSpPr>
        <p:spPr bwMode="auto">
          <a:xfrm>
            <a:off x="5943600" y="3892295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4" name="Bogen 203"/>
          <p:cNvSpPr/>
          <p:nvPr/>
        </p:nvSpPr>
        <p:spPr bwMode="auto">
          <a:xfrm flipV="1">
            <a:off x="6248400" y="2977895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06" name="Gerade Verbindung 205"/>
          <p:cNvCxnSpPr/>
          <p:nvPr/>
        </p:nvCxnSpPr>
        <p:spPr bwMode="auto">
          <a:xfrm>
            <a:off x="7086600" y="343509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8" name="Gerade Verbindung 207"/>
          <p:cNvCxnSpPr/>
          <p:nvPr/>
        </p:nvCxnSpPr>
        <p:spPr bwMode="auto">
          <a:xfrm>
            <a:off x="5943600" y="29718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0" name="Gerade Verbindung 289"/>
          <p:cNvCxnSpPr/>
          <p:nvPr/>
        </p:nvCxnSpPr>
        <p:spPr bwMode="auto">
          <a:xfrm>
            <a:off x="5943600" y="42672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1" name="Gerade Verbindung 290"/>
          <p:cNvCxnSpPr/>
          <p:nvPr/>
        </p:nvCxnSpPr>
        <p:spPr bwMode="auto">
          <a:xfrm>
            <a:off x="5943600" y="4267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2" name="Gerade Verbindung 291"/>
          <p:cNvCxnSpPr/>
          <p:nvPr/>
        </p:nvCxnSpPr>
        <p:spPr bwMode="auto">
          <a:xfrm>
            <a:off x="5943600" y="5181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3" name="Bogen 292"/>
          <p:cNvSpPr/>
          <p:nvPr/>
        </p:nvSpPr>
        <p:spPr bwMode="auto">
          <a:xfrm flipV="1">
            <a:off x="6248400" y="42672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94" name="Gerade Verbindung 293"/>
          <p:cNvCxnSpPr/>
          <p:nvPr/>
        </p:nvCxnSpPr>
        <p:spPr bwMode="auto">
          <a:xfrm>
            <a:off x="7086600" y="4724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5" name="Gerade Verbindung 294"/>
          <p:cNvCxnSpPr/>
          <p:nvPr/>
        </p:nvCxnSpPr>
        <p:spPr bwMode="auto">
          <a:xfrm>
            <a:off x="5943600" y="4261105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6" name="Gerade Verbindung 295"/>
          <p:cNvCxnSpPr/>
          <p:nvPr/>
        </p:nvCxnSpPr>
        <p:spPr bwMode="auto">
          <a:xfrm>
            <a:off x="5410200" y="463601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" name="Gerade Verbindung 296"/>
          <p:cNvCxnSpPr/>
          <p:nvPr/>
        </p:nvCxnSpPr>
        <p:spPr bwMode="auto">
          <a:xfrm>
            <a:off x="4876800" y="4876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Gerade Verbindung 133"/>
          <p:cNvCxnSpPr/>
          <p:nvPr/>
        </p:nvCxnSpPr>
        <p:spPr bwMode="auto">
          <a:xfrm flipV="1">
            <a:off x="5410200" y="2667000"/>
            <a:ext cx="0" cy="1981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8" name="Textfeld 137"/>
          <p:cNvSpPr txBox="1"/>
          <p:nvPr/>
        </p:nvSpPr>
        <p:spPr>
          <a:xfrm>
            <a:off x="4953000" y="2771001"/>
            <a:ext cx="405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endParaRPr lang="de-DE" dirty="0"/>
          </a:p>
        </p:txBody>
      </p:sp>
      <p:cxnSp>
        <p:nvCxnSpPr>
          <p:cNvPr id="140" name="Gerade Verbindung 139"/>
          <p:cNvCxnSpPr/>
          <p:nvPr/>
        </p:nvCxnSpPr>
        <p:spPr bwMode="auto">
          <a:xfrm>
            <a:off x="4876800" y="3581400"/>
            <a:ext cx="0" cy="1295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9" name="Gerade Verbindung mit Pfeil 298"/>
          <p:cNvCxnSpPr/>
          <p:nvPr/>
        </p:nvCxnSpPr>
        <p:spPr bwMode="auto">
          <a:xfrm>
            <a:off x="4343400" y="48768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0" name="Textfeld 299"/>
          <p:cNvSpPr txBox="1"/>
          <p:nvPr/>
        </p:nvSpPr>
        <p:spPr>
          <a:xfrm>
            <a:off x="4419600" y="4648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</a:t>
            </a:r>
            <a:endParaRPr lang="de-DE" dirty="0"/>
          </a:p>
        </p:txBody>
      </p:sp>
      <p:sp>
        <p:nvSpPr>
          <p:cNvPr id="301" name="Textfeld 300"/>
          <p:cNvSpPr txBox="1"/>
          <p:nvPr/>
        </p:nvSpPr>
        <p:spPr>
          <a:xfrm>
            <a:off x="7196521" y="3200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Y0</a:t>
            </a:r>
            <a:endParaRPr lang="de-DE" dirty="0"/>
          </a:p>
        </p:txBody>
      </p:sp>
      <p:sp>
        <p:nvSpPr>
          <p:cNvPr id="302" name="Textfeld 301"/>
          <p:cNvSpPr txBox="1"/>
          <p:nvPr/>
        </p:nvSpPr>
        <p:spPr>
          <a:xfrm>
            <a:off x="7239000" y="44196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Y1</a:t>
            </a:r>
            <a:endParaRPr lang="de-DE" dirty="0"/>
          </a:p>
        </p:txBody>
      </p:sp>
      <p:sp>
        <p:nvSpPr>
          <p:cNvPr id="303" name="Abgerundetes Rechteck 302"/>
          <p:cNvSpPr/>
          <p:nvPr/>
        </p:nvSpPr>
        <p:spPr bwMode="auto">
          <a:xfrm>
            <a:off x="4343400" y="2667000"/>
            <a:ext cx="3505200" cy="2895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05" name="Gerade Verbindung mit Pfeil 304"/>
          <p:cNvCxnSpPr/>
          <p:nvPr/>
        </p:nvCxnSpPr>
        <p:spPr bwMode="auto">
          <a:xfrm flipH="1">
            <a:off x="3352800" y="2667000"/>
            <a:ext cx="137160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" name="Gerade Verbindung 307"/>
          <p:cNvCxnSpPr/>
          <p:nvPr/>
        </p:nvCxnSpPr>
        <p:spPr bwMode="auto">
          <a:xfrm flipV="1">
            <a:off x="5715000" y="26670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9" name="Textfeld 308"/>
          <p:cNvSpPr txBox="1"/>
          <p:nvPr/>
        </p:nvSpPr>
        <p:spPr>
          <a:xfrm>
            <a:off x="5663704" y="27432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SelB</a:t>
            </a:r>
            <a:endParaRPr lang="de-DE" dirty="0"/>
          </a:p>
        </p:txBody>
      </p:sp>
      <p:cxnSp>
        <p:nvCxnSpPr>
          <p:cNvPr id="311" name="Gerade Verbindung 310"/>
          <p:cNvCxnSpPr/>
          <p:nvPr/>
        </p:nvCxnSpPr>
        <p:spPr bwMode="auto">
          <a:xfrm>
            <a:off x="4876800" y="35814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4" name="Gerade Verbindung 313"/>
          <p:cNvCxnSpPr/>
          <p:nvPr/>
        </p:nvCxnSpPr>
        <p:spPr bwMode="auto">
          <a:xfrm flipH="1">
            <a:off x="5715000" y="33528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01204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Sequenzschaltungen</a:t>
            </a:r>
          </a:p>
          <a:p>
            <a:r>
              <a:rPr lang="de-DE" dirty="0" smtClean="0"/>
              <a:t>S. Vorlesung 1 – </a:t>
            </a:r>
            <a:r>
              <a:rPr lang="de-DE" dirty="0" err="1" smtClean="0"/>
              <a:t>Latch</a:t>
            </a:r>
            <a:r>
              <a:rPr lang="de-DE" dirty="0" smtClean="0"/>
              <a:t> und Flip-Flop</a:t>
            </a:r>
          </a:p>
          <a:p>
            <a:r>
              <a:rPr lang="de-DE" dirty="0" err="1" smtClean="0"/>
              <a:t>Latch</a:t>
            </a:r>
            <a:r>
              <a:rPr lang="de-DE" dirty="0" smtClean="0"/>
              <a:t> – speichert ein </a:t>
            </a:r>
            <a:r>
              <a:rPr lang="de-DE" dirty="0"/>
              <a:t>Eingangsniveau </a:t>
            </a:r>
            <a:r>
              <a:rPr lang="de-DE" dirty="0" smtClean="0"/>
              <a:t>(auf </a:t>
            </a:r>
            <a:r>
              <a:rPr lang="de-DE" dirty="0"/>
              <a:t>einem </a:t>
            </a:r>
            <a:r>
              <a:rPr lang="de-DE" dirty="0" smtClean="0"/>
              <a:t>Kondensator) wenn Load </a:t>
            </a:r>
            <a:r>
              <a:rPr lang="de-DE" dirty="0"/>
              <a:t>Signal </a:t>
            </a:r>
            <a:r>
              <a:rPr lang="de-DE" dirty="0" smtClean="0"/>
              <a:t>= 1. Wenn Load = 0, der Zustand bleibt erhalten</a:t>
            </a:r>
          </a:p>
          <a:p>
            <a:r>
              <a:rPr lang="de-DE" dirty="0" smtClean="0"/>
              <a:t>Flip-Flop – 2 </a:t>
            </a:r>
            <a:r>
              <a:rPr lang="de-DE" dirty="0" err="1" smtClean="0"/>
              <a:t>Latch</a:t>
            </a:r>
            <a:r>
              <a:rPr lang="de-DE" dirty="0" smtClean="0"/>
              <a:t>-es in Reihe</a:t>
            </a:r>
          </a:p>
          <a:p>
            <a:r>
              <a:rPr lang="de-DE" dirty="0" smtClean="0"/>
              <a:t>Der Eingangswert </a:t>
            </a:r>
            <a:r>
              <a:rPr lang="de-DE" dirty="0"/>
              <a:t>D </a:t>
            </a:r>
            <a:r>
              <a:rPr lang="de-DE" dirty="0" smtClean="0"/>
              <a:t>wird im </a:t>
            </a:r>
            <a:r>
              <a:rPr lang="de-DE" dirty="0"/>
              <a:t>Moment der </a:t>
            </a:r>
            <a:r>
              <a:rPr lang="de-DE" dirty="0" smtClean="0"/>
              <a:t>steigenden </a:t>
            </a:r>
            <a:r>
              <a:rPr lang="de-DE" dirty="0"/>
              <a:t>Talkflanke </a:t>
            </a:r>
            <a:r>
              <a:rPr lang="de-DE" dirty="0" smtClean="0"/>
              <a:t>gespeichert</a:t>
            </a:r>
          </a:p>
          <a:p>
            <a:r>
              <a:rPr lang="de-DE" dirty="0"/>
              <a:t>Spätere Änderungen am D-Eingang haben keine Wirkung auf den Ausgang bis zur nächsten Taktflanke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48</a:t>
            </a:fld>
            <a:endParaRPr lang="de-DE" altLang="de-DE"/>
          </a:p>
        </p:txBody>
      </p:sp>
      <p:cxnSp>
        <p:nvCxnSpPr>
          <p:cNvPr id="118" name="Gerade Verbindung 117"/>
          <p:cNvCxnSpPr/>
          <p:nvPr/>
        </p:nvCxnSpPr>
        <p:spPr bwMode="auto">
          <a:xfrm>
            <a:off x="990600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 flipV="1">
            <a:off x="1828800" y="4038600"/>
            <a:ext cx="4572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Gerade Verbindung 119"/>
          <p:cNvCxnSpPr/>
          <p:nvPr/>
        </p:nvCxnSpPr>
        <p:spPr bwMode="auto">
          <a:xfrm>
            <a:off x="2286000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>
            <a:off x="2895600" y="4267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121"/>
          <p:cNvCxnSpPr/>
          <p:nvPr/>
        </p:nvCxnSpPr>
        <p:spPr bwMode="auto">
          <a:xfrm flipH="1">
            <a:off x="2514600" y="5029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Gerade Verbindung 122"/>
          <p:cNvCxnSpPr/>
          <p:nvPr/>
        </p:nvCxnSpPr>
        <p:spPr bwMode="auto">
          <a:xfrm flipH="1">
            <a:off x="2514600" y="5181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Gerade Verbindung 123"/>
          <p:cNvCxnSpPr/>
          <p:nvPr/>
        </p:nvCxnSpPr>
        <p:spPr bwMode="auto">
          <a:xfrm>
            <a:off x="2895600" y="5181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Gerade Verbindung 124"/>
          <p:cNvCxnSpPr/>
          <p:nvPr/>
        </p:nvCxnSpPr>
        <p:spPr bwMode="auto">
          <a:xfrm flipH="1">
            <a:off x="2743200" y="5943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mit Pfeil 125"/>
          <p:cNvCxnSpPr/>
          <p:nvPr/>
        </p:nvCxnSpPr>
        <p:spPr bwMode="auto">
          <a:xfrm>
            <a:off x="1981200" y="36576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7" name="Textfeld 126"/>
          <p:cNvSpPr txBox="1"/>
          <p:nvPr/>
        </p:nvSpPr>
        <p:spPr>
          <a:xfrm>
            <a:off x="1600200" y="365760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Ld</a:t>
            </a:r>
            <a:endParaRPr lang="de-DE" dirty="0"/>
          </a:p>
        </p:txBody>
      </p:sp>
      <p:sp>
        <p:nvSpPr>
          <p:cNvPr id="128" name="Textfeld 127"/>
          <p:cNvSpPr txBox="1"/>
          <p:nvPr/>
        </p:nvSpPr>
        <p:spPr>
          <a:xfrm>
            <a:off x="1371600" y="42672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</a:t>
            </a:r>
            <a:endParaRPr lang="de-DE" dirty="0"/>
          </a:p>
        </p:txBody>
      </p:sp>
      <p:sp>
        <p:nvSpPr>
          <p:cNvPr id="129" name="Textfeld 128"/>
          <p:cNvSpPr txBox="1"/>
          <p:nvPr/>
        </p:nvSpPr>
        <p:spPr>
          <a:xfrm>
            <a:off x="2966991" y="4267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</a:t>
            </a:r>
            <a:endParaRPr lang="de-DE" dirty="0"/>
          </a:p>
        </p:txBody>
      </p:sp>
      <p:cxnSp>
        <p:nvCxnSpPr>
          <p:cNvPr id="131" name="Gerade Verbindung 130"/>
          <p:cNvCxnSpPr/>
          <p:nvPr/>
        </p:nvCxnSpPr>
        <p:spPr bwMode="auto">
          <a:xfrm>
            <a:off x="4229438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" name="Gerade Verbindung 131"/>
          <p:cNvCxnSpPr/>
          <p:nvPr/>
        </p:nvCxnSpPr>
        <p:spPr bwMode="auto">
          <a:xfrm flipV="1">
            <a:off x="5067638" y="4038600"/>
            <a:ext cx="4572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Gerade Verbindung 132"/>
          <p:cNvCxnSpPr/>
          <p:nvPr/>
        </p:nvCxnSpPr>
        <p:spPr bwMode="auto">
          <a:xfrm>
            <a:off x="5524838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Gerade Verbindung 134"/>
          <p:cNvCxnSpPr/>
          <p:nvPr/>
        </p:nvCxnSpPr>
        <p:spPr bwMode="auto">
          <a:xfrm>
            <a:off x="6134438" y="4267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6" name="Gerade Verbindung 135"/>
          <p:cNvCxnSpPr/>
          <p:nvPr/>
        </p:nvCxnSpPr>
        <p:spPr bwMode="auto">
          <a:xfrm flipH="1">
            <a:off x="5753438" y="5029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Gerade Verbindung 136"/>
          <p:cNvCxnSpPr/>
          <p:nvPr/>
        </p:nvCxnSpPr>
        <p:spPr bwMode="auto">
          <a:xfrm flipH="1">
            <a:off x="5753438" y="5181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Gerade Verbindung 138"/>
          <p:cNvCxnSpPr/>
          <p:nvPr/>
        </p:nvCxnSpPr>
        <p:spPr bwMode="auto">
          <a:xfrm>
            <a:off x="6134438" y="5181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Gerade Verbindung 140"/>
          <p:cNvCxnSpPr/>
          <p:nvPr/>
        </p:nvCxnSpPr>
        <p:spPr bwMode="auto">
          <a:xfrm flipH="1">
            <a:off x="5982038" y="5943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7" name="Gerade Verbindung mit Pfeil 166"/>
          <p:cNvCxnSpPr/>
          <p:nvPr/>
        </p:nvCxnSpPr>
        <p:spPr bwMode="auto">
          <a:xfrm>
            <a:off x="5220038" y="36576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8" name="Textfeld 167"/>
          <p:cNvSpPr txBox="1"/>
          <p:nvPr/>
        </p:nvSpPr>
        <p:spPr>
          <a:xfrm>
            <a:off x="4648200" y="3657600"/>
            <a:ext cx="5725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~CLK</a:t>
            </a:r>
            <a:endParaRPr lang="de-DE" dirty="0"/>
          </a:p>
        </p:txBody>
      </p:sp>
      <p:sp>
        <p:nvSpPr>
          <p:cNvPr id="169" name="Textfeld 168"/>
          <p:cNvSpPr txBox="1"/>
          <p:nvPr/>
        </p:nvSpPr>
        <p:spPr>
          <a:xfrm>
            <a:off x="4567959" y="42672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D1</a:t>
            </a:r>
            <a:endParaRPr lang="de-DE" dirty="0"/>
          </a:p>
        </p:txBody>
      </p:sp>
      <p:sp>
        <p:nvSpPr>
          <p:cNvPr id="170" name="Textfeld 169"/>
          <p:cNvSpPr txBox="1"/>
          <p:nvPr/>
        </p:nvSpPr>
        <p:spPr>
          <a:xfrm>
            <a:off x="6315750" y="42672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Q1</a:t>
            </a:r>
            <a:endParaRPr lang="de-DE" dirty="0"/>
          </a:p>
        </p:txBody>
      </p:sp>
      <p:cxnSp>
        <p:nvCxnSpPr>
          <p:cNvPr id="171" name="Gerade Verbindung 170"/>
          <p:cNvCxnSpPr/>
          <p:nvPr/>
        </p:nvCxnSpPr>
        <p:spPr bwMode="auto">
          <a:xfrm>
            <a:off x="6134438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2" name="Gerade Verbindung 171"/>
          <p:cNvCxnSpPr/>
          <p:nvPr/>
        </p:nvCxnSpPr>
        <p:spPr bwMode="auto">
          <a:xfrm flipV="1">
            <a:off x="6972638" y="4038600"/>
            <a:ext cx="4572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3" name="Gerade Verbindung 172"/>
          <p:cNvCxnSpPr/>
          <p:nvPr/>
        </p:nvCxnSpPr>
        <p:spPr bwMode="auto">
          <a:xfrm>
            <a:off x="7429838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" name="Gerade Verbindung 173"/>
          <p:cNvCxnSpPr/>
          <p:nvPr/>
        </p:nvCxnSpPr>
        <p:spPr bwMode="auto">
          <a:xfrm>
            <a:off x="8039438" y="4267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5" name="Gerade Verbindung 174"/>
          <p:cNvCxnSpPr/>
          <p:nvPr/>
        </p:nvCxnSpPr>
        <p:spPr bwMode="auto">
          <a:xfrm flipH="1">
            <a:off x="7658438" y="5029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0" name="Gerade Verbindung 199"/>
          <p:cNvCxnSpPr/>
          <p:nvPr/>
        </p:nvCxnSpPr>
        <p:spPr bwMode="auto">
          <a:xfrm flipH="1">
            <a:off x="7658438" y="5181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" name="Gerade Verbindung 204"/>
          <p:cNvCxnSpPr/>
          <p:nvPr/>
        </p:nvCxnSpPr>
        <p:spPr bwMode="auto">
          <a:xfrm>
            <a:off x="8039438" y="5181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" name="Gerade Verbindung 206"/>
          <p:cNvCxnSpPr/>
          <p:nvPr/>
        </p:nvCxnSpPr>
        <p:spPr bwMode="auto">
          <a:xfrm flipH="1">
            <a:off x="7887038" y="5943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9" name="Gerade Verbindung mit Pfeil 208"/>
          <p:cNvCxnSpPr/>
          <p:nvPr/>
        </p:nvCxnSpPr>
        <p:spPr bwMode="auto">
          <a:xfrm>
            <a:off x="7125038" y="36576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0" name="Textfeld 209"/>
          <p:cNvSpPr txBox="1"/>
          <p:nvPr/>
        </p:nvSpPr>
        <p:spPr>
          <a:xfrm>
            <a:off x="6679919" y="3657600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CLK</a:t>
            </a:r>
            <a:endParaRPr lang="de-DE" dirty="0"/>
          </a:p>
        </p:txBody>
      </p:sp>
      <p:sp>
        <p:nvSpPr>
          <p:cNvPr id="211" name="Textfeld 210"/>
          <p:cNvSpPr txBox="1"/>
          <p:nvPr/>
        </p:nvSpPr>
        <p:spPr>
          <a:xfrm>
            <a:off x="6630168" y="42672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D2</a:t>
            </a:r>
            <a:endParaRPr lang="de-DE" dirty="0"/>
          </a:p>
        </p:txBody>
      </p:sp>
      <p:sp>
        <p:nvSpPr>
          <p:cNvPr id="212" name="Textfeld 211"/>
          <p:cNvSpPr txBox="1"/>
          <p:nvPr/>
        </p:nvSpPr>
        <p:spPr>
          <a:xfrm>
            <a:off x="8068350" y="42672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Q2</a:t>
            </a:r>
            <a:endParaRPr lang="de-DE" dirty="0"/>
          </a:p>
        </p:txBody>
      </p:sp>
      <p:sp>
        <p:nvSpPr>
          <p:cNvPr id="4" name="Abgerundetes Rechteck 3"/>
          <p:cNvSpPr/>
          <p:nvPr/>
        </p:nvSpPr>
        <p:spPr bwMode="auto">
          <a:xfrm>
            <a:off x="990600" y="3657600"/>
            <a:ext cx="2362200" cy="2514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3" name="Abgerundetes Rechteck 212"/>
          <p:cNvSpPr/>
          <p:nvPr/>
        </p:nvSpPr>
        <p:spPr bwMode="auto">
          <a:xfrm>
            <a:off x="4038600" y="3657600"/>
            <a:ext cx="4572000" cy="2514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371600" y="3352800"/>
            <a:ext cx="5597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Latch</a:t>
            </a:r>
            <a:endParaRPr lang="de-DE" dirty="0"/>
          </a:p>
        </p:txBody>
      </p:sp>
      <p:sp>
        <p:nvSpPr>
          <p:cNvPr id="214" name="Textfeld 213"/>
          <p:cNvSpPr txBox="1"/>
          <p:nvPr/>
        </p:nvSpPr>
        <p:spPr>
          <a:xfrm>
            <a:off x="4308995" y="3352800"/>
            <a:ext cx="7809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Flip-Flop</a:t>
            </a:r>
            <a:endParaRPr lang="de-DE" dirty="0"/>
          </a:p>
        </p:txBody>
      </p:sp>
      <p:sp>
        <p:nvSpPr>
          <p:cNvPr id="8" name="Gleichschenkliges Dreieck 7"/>
          <p:cNvSpPr/>
          <p:nvPr/>
        </p:nvSpPr>
        <p:spPr bwMode="auto">
          <a:xfrm rot="5400000">
            <a:off x="6210300" y="4152900"/>
            <a:ext cx="304800" cy="2286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9233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Es erinnert an ein System mit </a:t>
            </a:r>
            <a:r>
              <a:rPr lang="de-DE" dirty="0" smtClean="0"/>
              <a:t>Schleusen</a:t>
            </a:r>
            <a:r>
              <a:rPr lang="de-DE" dirty="0"/>
              <a:t>.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49</a:t>
            </a:fld>
            <a:endParaRPr lang="de-DE" altLang="de-DE"/>
          </a:p>
        </p:txBody>
      </p:sp>
      <p:sp>
        <p:nvSpPr>
          <p:cNvPr id="5" name="Rechteck 4"/>
          <p:cNvSpPr/>
          <p:nvPr/>
        </p:nvSpPr>
        <p:spPr bwMode="auto">
          <a:xfrm>
            <a:off x="1828800" y="2362200"/>
            <a:ext cx="3048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" name="Gerade Verbindung 7"/>
          <p:cNvCxnSpPr/>
          <p:nvPr/>
        </p:nvCxnSpPr>
        <p:spPr bwMode="auto">
          <a:xfrm>
            <a:off x="609600" y="35052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 flipV="1">
            <a:off x="2895600" y="19812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Rechteck 10"/>
          <p:cNvSpPr/>
          <p:nvPr/>
        </p:nvSpPr>
        <p:spPr bwMode="auto">
          <a:xfrm>
            <a:off x="609600" y="2971800"/>
            <a:ext cx="12192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1" name="Rechteck 50"/>
          <p:cNvSpPr/>
          <p:nvPr/>
        </p:nvSpPr>
        <p:spPr bwMode="auto">
          <a:xfrm>
            <a:off x="4648200" y="2362200"/>
            <a:ext cx="3048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2" name="Gerade Verbindung 51"/>
          <p:cNvCxnSpPr/>
          <p:nvPr/>
        </p:nvCxnSpPr>
        <p:spPr bwMode="auto">
          <a:xfrm>
            <a:off x="3429000" y="35052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 flipV="1">
            <a:off x="5715000" y="19812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" name="Rechteck 54"/>
          <p:cNvSpPr/>
          <p:nvPr/>
        </p:nvSpPr>
        <p:spPr bwMode="auto">
          <a:xfrm>
            <a:off x="3429000" y="2971800"/>
            <a:ext cx="12192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6" name="Rechteck 55"/>
          <p:cNvSpPr/>
          <p:nvPr/>
        </p:nvSpPr>
        <p:spPr bwMode="auto">
          <a:xfrm>
            <a:off x="4495800" y="2971800"/>
            <a:ext cx="12192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7" name="Rechteck 56"/>
          <p:cNvSpPr/>
          <p:nvPr/>
        </p:nvSpPr>
        <p:spPr bwMode="auto">
          <a:xfrm>
            <a:off x="7467600" y="2362200"/>
            <a:ext cx="3048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8" name="Gerade Verbindung 57"/>
          <p:cNvCxnSpPr/>
          <p:nvPr/>
        </p:nvCxnSpPr>
        <p:spPr bwMode="auto">
          <a:xfrm>
            <a:off x="6248400" y="35052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58"/>
          <p:cNvCxnSpPr/>
          <p:nvPr/>
        </p:nvCxnSpPr>
        <p:spPr bwMode="auto">
          <a:xfrm flipV="1">
            <a:off x="8534400" y="19812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0" name="Rechteck 59"/>
          <p:cNvSpPr/>
          <p:nvPr/>
        </p:nvSpPr>
        <p:spPr bwMode="auto">
          <a:xfrm>
            <a:off x="6248400" y="2743200"/>
            <a:ext cx="1219200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1" name="Rechteck 60"/>
          <p:cNvSpPr/>
          <p:nvPr/>
        </p:nvSpPr>
        <p:spPr bwMode="auto">
          <a:xfrm>
            <a:off x="7315200" y="2743200"/>
            <a:ext cx="1219200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2" name="Rechteck 61"/>
          <p:cNvSpPr/>
          <p:nvPr/>
        </p:nvSpPr>
        <p:spPr bwMode="auto">
          <a:xfrm>
            <a:off x="1828800" y="4724400"/>
            <a:ext cx="3048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3" name="Gerade Verbindung 62"/>
          <p:cNvCxnSpPr/>
          <p:nvPr/>
        </p:nvCxnSpPr>
        <p:spPr bwMode="auto">
          <a:xfrm>
            <a:off x="609600" y="58674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63"/>
          <p:cNvCxnSpPr/>
          <p:nvPr/>
        </p:nvCxnSpPr>
        <p:spPr bwMode="auto">
          <a:xfrm flipV="1">
            <a:off x="2895600" y="43434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5" name="Rechteck 64"/>
          <p:cNvSpPr/>
          <p:nvPr/>
        </p:nvSpPr>
        <p:spPr bwMode="auto">
          <a:xfrm>
            <a:off x="609600" y="5105400"/>
            <a:ext cx="1219200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6" name="Rechteck 65"/>
          <p:cNvSpPr/>
          <p:nvPr/>
        </p:nvSpPr>
        <p:spPr bwMode="auto">
          <a:xfrm>
            <a:off x="2133600" y="5105400"/>
            <a:ext cx="762000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6019800" y="2971800"/>
            <a:ext cx="2743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9" name="Rechteck 68"/>
          <p:cNvSpPr/>
          <p:nvPr/>
        </p:nvSpPr>
        <p:spPr bwMode="auto">
          <a:xfrm>
            <a:off x="4648200" y="4724400"/>
            <a:ext cx="3048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0" name="Gerade Verbindung 69"/>
          <p:cNvCxnSpPr/>
          <p:nvPr/>
        </p:nvCxnSpPr>
        <p:spPr bwMode="auto">
          <a:xfrm>
            <a:off x="3429000" y="58674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 flipV="1">
            <a:off x="5715000" y="43434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Rechteck 71"/>
          <p:cNvSpPr/>
          <p:nvPr/>
        </p:nvSpPr>
        <p:spPr bwMode="auto">
          <a:xfrm>
            <a:off x="3429000" y="5715000"/>
            <a:ext cx="1219200" cy="152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4" name="Rechteck 73"/>
          <p:cNvSpPr/>
          <p:nvPr/>
        </p:nvSpPr>
        <p:spPr bwMode="auto">
          <a:xfrm>
            <a:off x="7467600" y="4724400"/>
            <a:ext cx="3048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5" name="Gerade Verbindung 74"/>
          <p:cNvCxnSpPr/>
          <p:nvPr/>
        </p:nvCxnSpPr>
        <p:spPr bwMode="auto">
          <a:xfrm>
            <a:off x="6248400" y="58674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 flipV="1">
            <a:off x="8534400" y="43434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Rechteck 76"/>
          <p:cNvSpPr/>
          <p:nvPr/>
        </p:nvSpPr>
        <p:spPr bwMode="auto">
          <a:xfrm>
            <a:off x="6248400" y="5715000"/>
            <a:ext cx="1600200" cy="152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8" name="Rechteck 77"/>
          <p:cNvSpPr/>
          <p:nvPr/>
        </p:nvSpPr>
        <p:spPr bwMode="auto">
          <a:xfrm>
            <a:off x="7772400" y="5715000"/>
            <a:ext cx="762000" cy="152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9" name="Rechteck 78"/>
          <p:cNvSpPr/>
          <p:nvPr/>
        </p:nvSpPr>
        <p:spPr bwMode="auto">
          <a:xfrm>
            <a:off x="4953000" y="5105400"/>
            <a:ext cx="762000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4552110" y="1981200"/>
            <a:ext cx="5293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Ld</a:t>
            </a:r>
            <a:r>
              <a:rPr lang="de-DE" dirty="0" smtClean="0"/>
              <a:t>=1</a:t>
            </a:r>
            <a:endParaRPr lang="de-DE" dirty="0"/>
          </a:p>
        </p:txBody>
      </p:sp>
      <p:sp>
        <p:nvSpPr>
          <p:cNvPr id="81" name="Textfeld 80"/>
          <p:cNvSpPr txBox="1"/>
          <p:nvPr/>
        </p:nvSpPr>
        <p:spPr>
          <a:xfrm>
            <a:off x="7391400" y="1981200"/>
            <a:ext cx="5293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Ld</a:t>
            </a:r>
            <a:r>
              <a:rPr lang="de-DE" dirty="0" smtClean="0"/>
              <a:t>=1</a:t>
            </a:r>
            <a:endParaRPr lang="de-DE" dirty="0"/>
          </a:p>
        </p:txBody>
      </p:sp>
      <p:sp>
        <p:nvSpPr>
          <p:cNvPr id="82" name="Textfeld 81"/>
          <p:cNvSpPr txBox="1"/>
          <p:nvPr/>
        </p:nvSpPr>
        <p:spPr>
          <a:xfrm>
            <a:off x="7315200" y="4419600"/>
            <a:ext cx="5293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Ld</a:t>
            </a:r>
            <a:r>
              <a:rPr lang="de-DE" dirty="0" smtClean="0"/>
              <a:t>=1</a:t>
            </a:r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695566" y="27432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D=5</a:t>
            </a:r>
            <a:endParaRPr lang="de-DE" dirty="0"/>
          </a:p>
        </p:txBody>
      </p:sp>
      <p:sp>
        <p:nvSpPr>
          <p:cNvPr id="84" name="Textfeld 83"/>
          <p:cNvSpPr txBox="1"/>
          <p:nvPr/>
        </p:nvSpPr>
        <p:spPr>
          <a:xfrm>
            <a:off x="5176792" y="2743200"/>
            <a:ext cx="4796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  <a:r>
              <a:rPr lang="de-DE" dirty="0" smtClean="0"/>
              <a:t>=5</a:t>
            </a:r>
            <a:endParaRPr lang="de-DE" dirty="0"/>
          </a:p>
        </p:txBody>
      </p:sp>
      <p:sp>
        <p:nvSpPr>
          <p:cNvPr id="85" name="Textfeld 84"/>
          <p:cNvSpPr txBox="1"/>
          <p:nvPr/>
        </p:nvSpPr>
        <p:spPr>
          <a:xfrm>
            <a:off x="8000999" y="2438400"/>
            <a:ext cx="479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Q=6</a:t>
            </a:r>
            <a:endParaRPr lang="de-DE" dirty="0"/>
          </a:p>
        </p:txBody>
      </p:sp>
      <p:sp>
        <p:nvSpPr>
          <p:cNvPr id="86" name="Textfeld 85"/>
          <p:cNvSpPr txBox="1"/>
          <p:nvPr/>
        </p:nvSpPr>
        <p:spPr>
          <a:xfrm>
            <a:off x="6400800" y="2438400"/>
            <a:ext cx="479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D=6</a:t>
            </a:r>
            <a:endParaRPr lang="de-DE" dirty="0"/>
          </a:p>
        </p:txBody>
      </p:sp>
      <p:sp>
        <p:nvSpPr>
          <p:cNvPr id="87" name="Textfeld 86"/>
          <p:cNvSpPr txBox="1"/>
          <p:nvPr/>
        </p:nvSpPr>
        <p:spPr>
          <a:xfrm>
            <a:off x="762000" y="4800600"/>
            <a:ext cx="479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D=6</a:t>
            </a:r>
            <a:endParaRPr lang="de-DE" dirty="0"/>
          </a:p>
        </p:txBody>
      </p:sp>
      <p:sp>
        <p:nvSpPr>
          <p:cNvPr id="88" name="Textfeld 87"/>
          <p:cNvSpPr txBox="1"/>
          <p:nvPr/>
        </p:nvSpPr>
        <p:spPr>
          <a:xfrm>
            <a:off x="2286000" y="4800600"/>
            <a:ext cx="479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Q=6</a:t>
            </a:r>
            <a:endParaRPr lang="de-DE" dirty="0"/>
          </a:p>
        </p:txBody>
      </p:sp>
      <p:sp>
        <p:nvSpPr>
          <p:cNvPr id="89" name="Textfeld 88"/>
          <p:cNvSpPr txBox="1"/>
          <p:nvPr/>
        </p:nvSpPr>
        <p:spPr>
          <a:xfrm>
            <a:off x="3662409" y="54102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D=2</a:t>
            </a:r>
            <a:endParaRPr lang="de-DE" dirty="0"/>
          </a:p>
        </p:txBody>
      </p:sp>
      <p:sp>
        <p:nvSpPr>
          <p:cNvPr id="90" name="Textfeld 89"/>
          <p:cNvSpPr txBox="1"/>
          <p:nvPr/>
        </p:nvSpPr>
        <p:spPr>
          <a:xfrm>
            <a:off x="5181600" y="4800600"/>
            <a:ext cx="479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Q=6</a:t>
            </a:r>
            <a:endParaRPr lang="de-DE" dirty="0"/>
          </a:p>
        </p:txBody>
      </p:sp>
      <p:sp>
        <p:nvSpPr>
          <p:cNvPr id="91" name="Textfeld 90"/>
          <p:cNvSpPr txBox="1"/>
          <p:nvPr/>
        </p:nvSpPr>
        <p:spPr>
          <a:xfrm>
            <a:off x="6324600" y="54102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D=2</a:t>
            </a:r>
            <a:endParaRPr lang="de-DE" dirty="0"/>
          </a:p>
        </p:txBody>
      </p:sp>
      <p:sp>
        <p:nvSpPr>
          <p:cNvPr id="92" name="Textfeld 91"/>
          <p:cNvSpPr txBox="1"/>
          <p:nvPr/>
        </p:nvSpPr>
        <p:spPr>
          <a:xfrm>
            <a:off x="7924800" y="5410200"/>
            <a:ext cx="479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Q=2</a:t>
            </a:r>
            <a:endParaRPr lang="de-DE" dirty="0"/>
          </a:p>
        </p:txBody>
      </p:sp>
      <p:sp>
        <p:nvSpPr>
          <p:cNvPr id="93" name="Textfeld 92"/>
          <p:cNvSpPr txBox="1"/>
          <p:nvPr/>
        </p:nvSpPr>
        <p:spPr>
          <a:xfrm>
            <a:off x="1752600" y="1981200"/>
            <a:ext cx="5293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Ld</a:t>
            </a:r>
            <a:r>
              <a:rPr lang="de-DE" dirty="0" smtClean="0"/>
              <a:t>=0</a:t>
            </a:r>
            <a:endParaRPr lang="de-DE" dirty="0"/>
          </a:p>
        </p:txBody>
      </p:sp>
      <p:sp>
        <p:nvSpPr>
          <p:cNvPr id="94" name="Textfeld 93"/>
          <p:cNvSpPr txBox="1"/>
          <p:nvPr/>
        </p:nvSpPr>
        <p:spPr>
          <a:xfrm>
            <a:off x="1752600" y="4419600"/>
            <a:ext cx="5293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Ld</a:t>
            </a:r>
            <a:r>
              <a:rPr lang="de-DE" dirty="0" smtClean="0"/>
              <a:t>=0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4495800" y="4419600"/>
            <a:ext cx="5293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Ld</a:t>
            </a:r>
            <a:r>
              <a:rPr lang="de-DE" dirty="0" smtClean="0"/>
              <a:t>=0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66036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279650"/>
          </a:xfrm>
        </p:spPr>
        <p:txBody>
          <a:bodyPr/>
          <a:lstStyle/>
          <a:p>
            <a:r>
              <a:rPr lang="de-DE" dirty="0" smtClean="0"/>
              <a:t>Zwei Funktionen können mit NAND mit </a:t>
            </a:r>
            <a:r>
              <a:rPr lang="de-DE" dirty="0"/>
              <a:t>i</a:t>
            </a:r>
            <a:r>
              <a:rPr lang="de-DE" dirty="0" smtClean="0"/>
              <a:t>nvertierten </a:t>
            </a:r>
            <a:r>
              <a:rPr lang="de-DE" dirty="0"/>
              <a:t>Eingängen </a:t>
            </a:r>
            <a:r>
              <a:rPr lang="de-DE" dirty="0" smtClean="0"/>
              <a:t>realisiert </a:t>
            </a:r>
            <a:r>
              <a:rPr lang="de-DE" dirty="0"/>
              <a:t>werden</a:t>
            </a:r>
            <a:r>
              <a:rPr lang="de-DE" dirty="0" smtClean="0"/>
              <a:t>.</a:t>
            </a:r>
          </a:p>
          <a:p>
            <a:r>
              <a:rPr lang="de-DE" dirty="0" smtClean="0"/>
              <a:t>-&gt; </a:t>
            </a:r>
            <a:r>
              <a:rPr lang="de-DE" dirty="0"/>
              <a:t>NAND, </a:t>
            </a:r>
            <a:r>
              <a:rPr lang="de-DE" dirty="0" smtClean="0"/>
              <a:t>NOR, EXNOR und Inverter sind </a:t>
            </a:r>
            <a:r>
              <a:rPr lang="de-DE" dirty="0" smtClean="0"/>
              <a:t>ausreichend</a:t>
            </a:r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</a:t>
            </a:fld>
            <a:endParaRPr lang="de-DE" altLang="de-DE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470950"/>
              </p:ext>
            </p:extLst>
          </p:nvPr>
        </p:nvGraphicFramePr>
        <p:xfrm>
          <a:off x="457200" y="4089400"/>
          <a:ext cx="1143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2614166"/>
              </p:ext>
            </p:extLst>
          </p:nvPr>
        </p:nvGraphicFramePr>
        <p:xfrm>
          <a:off x="1981200" y="4089400"/>
          <a:ext cx="1143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Gerade Verbindung 6"/>
          <p:cNvCxnSpPr/>
          <p:nvPr/>
        </p:nvCxnSpPr>
        <p:spPr bwMode="auto">
          <a:xfrm>
            <a:off x="49530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>
            <a:off x="5486400" y="34290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>
            <a:off x="5486400" y="3429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Bogen 9"/>
          <p:cNvSpPr/>
          <p:nvPr/>
        </p:nvSpPr>
        <p:spPr bwMode="auto">
          <a:xfrm flipV="1">
            <a:off x="5791200" y="34290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" name="Gerade Verbindung 10"/>
          <p:cNvCxnSpPr/>
          <p:nvPr/>
        </p:nvCxnSpPr>
        <p:spPr bwMode="auto">
          <a:xfrm>
            <a:off x="46482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Ellipse 11"/>
          <p:cNvSpPr/>
          <p:nvPr/>
        </p:nvSpPr>
        <p:spPr bwMode="auto">
          <a:xfrm>
            <a:off x="5181600" y="3962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4648200" y="36576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feld 13"/>
          <p:cNvSpPr txBox="1"/>
          <p:nvPr/>
        </p:nvSpPr>
        <p:spPr>
          <a:xfrm>
            <a:off x="4724400" y="3352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4724400" y="3810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cxnSp>
        <p:nvCxnSpPr>
          <p:cNvPr id="17" name="Gerade Verbindung 16"/>
          <p:cNvCxnSpPr/>
          <p:nvPr/>
        </p:nvCxnSpPr>
        <p:spPr bwMode="auto">
          <a:xfrm>
            <a:off x="5486400" y="43434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Ellipse 17"/>
          <p:cNvSpPr/>
          <p:nvPr/>
        </p:nvSpPr>
        <p:spPr bwMode="auto">
          <a:xfrm>
            <a:off x="6629400" y="3733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0" name="Gerade Verbindung 19"/>
          <p:cNvCxnSpPr/>
          <p:nvPr/>
        </p:nvCxnSpPr>
        <p:spPr bwMode="auto">
          <a:xfrm>
            <a:off x="49530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>
            <a:off x="5486400" y="48768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 Verbindung 21"/>
          <p:cNvCxnSpPr/>
          <p:nvPr/>
        </p:nvCxnSpPr>
        <p:spPr bwMode="auto">
          <a:xfrm>
            <a:off x="5486400" y="4876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Bogen 22"/>
          <p:cNvSpPr/>
          <p:nvPr/>
        </p:nvSpPr>
        <p:spPr bwMode="auto">
          <a:xfrm flipV="1">
            <a:off x="5791200" y="48768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4" name="Gerade Verbindung 23"/>
          <p:cNvCxnSpPr/>
          <p:nvPr/>
        </p:nvCxnSpPr>
        <p:spPr bwMode="auto">
          <a:xfrm>
            <a:off x="46482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Ellipse 24"/>
          <p:cNvSpPr/>
          <p:nvPr/>
        </p:nvSpPr>
        <p:spPr bwMode="auto">
          <a:xfrm>
            <a:off x="5181600" y="49530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6" name="Gerade Verbindung 25"/>
          <p:cNvCxnSpPr/>
          <p:nvPr/>
        </p:nvCxnSpPr>
        <p:spPr bwMode="auto">
          <a:xfrm>
            <a:off x="4648200" y="5105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feld 26"/>
          <p:cNvSpPr txBox="1"/>
          <p:nvPr/>
        </p:nvSpPr>
        <p:spPr>
          <a:xfrm>
            <a:off x="4724400" y="4800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4724400" y="5257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cxnSp>
        <p:nvCxnSpPr>
          <p:cNvPr id="29" name="Gerade Verbindung 28"/>
          <p:cNvCxnSpPr/>
          <p:nvPr/>
        </p:nvCxnSpPr>
        <p:spPr bwMode="auto">
          <a:xfrm>
            <a:off x="5486400" y="5791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Ellipse 29"/>
          <p:cNvSpPr/>
          <p:nvPr/>
        </p:nvSpPr>
        <p:spPr bwMode="auto">
          <a:xfrm>
            <a:off x="6629400" y="5181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6" name="Gerade Verbindung mit Pfeil 14335"/>
          <p:cNvCxnSpPr/>
          <p:nvPr/>
        </p:nvCxnSpPr>
        <p:spPr bwMode="auto">
          <a:xfrm flipH="1">
            <a:off x="1600200" y="3886200"/>
            <a:ext cx="2895600" cy="228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9" name="Gerade Verbindung mit Pfeil 14338"/>
          <p:cNvCxnSpPr/>
          <p:nvPr/>
        </p:nvCxnSpPr>
        <p:spPr bwMode="auto">
          <a:xfrm flipH="1" flipV="1">
            <a:off x="3124200" y="4495800"/>
            <a:ext cx="1447800" cy="838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67687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Es erinnert an ein System mit </a:t>
            </a:r>
            <a:r>
              <a:rPr lang="de-DE" dirty="0" smtClean="0"/>
              <a:t>Schleusen</a:t>
            </a:r>
            <a:r>
              <a:rPr lang="de-DE" dirty="0"/>
              <a:t>.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50</a:t>
            </a:fld>
            <a:endParaRPr lang="de-DE" altLang="de-DE"/>
          </a:p>
        </p:txBody>
      </p:sp>
      <p:sp>
        <p:nvSpPr>
          <p:cNvPr id="5" name="Rechteck 4"/>
          <p:cNvSpPr/>
          <p:nvPr/>
        </p:nvSpPr>
        <p:spPr bwMode="auto">
          <a:xfrm>
            <a:off x="1676400" y="2362200"/>
            <a:ext cx="3048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" name="Gerade Verbindung 7"/>
          <p:cNvCxnSpPr/>
          <p:nvPr/>
        </p:nvCxnSpPr>
        <p:spPr bwMode="auto">
          <a:xfrm>
            <a:off x="609600" y="35052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 flipV="1">
            <a:off x="2895600" y="19812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Rechteck 10"/>
          <p:cNvSpPr/>
          <p:nvPr/>
        </p:nvSpPr>
        <p:spPr bwMode="auto">
          <a:xfrm>
            <a:off x="609600" y="2971800"/>
            <a:ext cx="10668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2" name="Gerade Verbindung 51"/>
          <p:cNvCxnSpPr/>
          <p:nvPr/>
        </p:nvCxnSpPr>
        <p:spPr bwMode="auto">
          <a:xfrm>
            <a:off x="3429000" y="35052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 flipV="1">
            <a:off x="5715000" y="19812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feld 13"/>
          <p:cNvSpPr txBox="1"/>
          <p:nvPr/>
        </p:nvSpPr>
        <p:spPr>
          <a:xfrm>
            <a:off x="1591383" y="2057400"/>
            <a:ext cx="5469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r>
              <a:rPr lang="de-DE" dirty="0" smtClean="0"/>
              <a:t>=0</a:t>
            </a:r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695566" y="27432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D=5</a:t>
            </a:r>
            <a:endParaRPr lang="de-DE" dirty="0"/>
          </a:p>
        </p:txBody>
      </p:sp>
      <p:sp>
        <p:nvSpPr>
          <p:cNvPr id="84" name="Textfeld 83"/>
          <p:cNvSpPr txBox="1"/>
          <p:nvPr/>
        </p:nvSpPr>
        <p:spPr>
          <a:xfrm>
            <a:off x="5176792" y="2743200"/>
            <a:ext cx="4796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  <a:r>
              <a:rPr lang="de-DE" dirty="0" smtClean="0"/>
              <a:t>=5</a:t>
            </a:r>
            <a:endParaRPr lang="de-DE" dirty="0"/>
          </a:p>
        </p:txBody>
      </p:sp>
      <p:sp>
        <p:nvSpPr>
          <p:cNvPr id="48" name="Rechteck 47"/>
          <p:cNvSpPr/>
          <p:nvPr/>
        </p:nvSpPr>
        <p:spPr bwMode="auto">
          <a:xfrm>
            <a:off x="2286000" y="2362200"/>
            <a:ext cx="3048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9" name="Rechteck 48"/>
          <p:cNvSpPr/>
          <p:nvPr/>
        </p:nvSpPr>
        <p:spPr bwMode="auto">
          <a:xfrm>
            <a:off x="1676400" y="2971800"/>
            <a:ext cx="6096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0" name="Rechteck 49"/>
          <p:cNvSpPr/>
          <p:nvPr/>
        </p:nvSpPr>
        <p:spPr bwMode="auto">
          <a:xfrm>
            <a:off x="4495800" y="2362200"/>
            <a:ext cx="3048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4" name="Rechteck 53"/>
          <p:cNvSpPr/>
          <p:nvPr/>
        </p:nvSpPr>
        <p:spPr bwMode="auto">
          <a:xfrm>
            <a:off x="3429000" y="2971800"/>
            <a:ext cx="10668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7" name="Textfeld 66"/>
          <p:cNvSpPr txBox="1"/>
          <p:nvPr/>
        </p:nvSpPr>
        <p:spPr>
          <a:xfrm>
            <a:off x="3514966" y="27432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D=5</a:t>
            </a:r>
            <a:endParaRPr lang="de-DE" dirty="0"/>
          </a:p>
        </p:txBody>
      </p:sp>
      <p:sp>
        <p:nvSpPr>
          <p:cNvPr id="68" name="Rechteck 67"/>
          <p:cNvSpPr/>
          <p:nvPr/>
        </p:nvSpPr>
        <p:spPr bwMode="auto">
          <a:xfrm>
            <a:off x="5105400" y="2362200"/>
            <a:ext cx="3048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3" name="Rechteck 72"/>
          <p:cNvSpPr/>
          <p:nvPr/>
        </p:nvSpPr>
        <p:spPr bwMode="auto">
          <a:xfrm>
            <a:off x="4800600" y="2971800"/>
            <a:ext cx="3048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0" name="Rechteck 79"/>
          <p:cNvSpPr/>
          <p:nvPr/>
        </p:nvSpPr>
        <p:spPr bwMode="auto">
          <a:xfrm>
            <a:off x="5105400" y="2971800"/>
            <a:ext cx="6096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3" name="Textfeld 82"/>
          <p:cNvSpPr txBox="1"/>
          <p:nvPr/>
        </p:nvSpPr>
        <p:spPr>
          <a:xfrm>
            <a:off x="4495800" y="2057400"/>
            <a:ext cx="5469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r>
              <a:rPr lang="de-DE" dirty="0" smtClean="0"/>
              <a:t>=1</a:t>
            </a:r>
            <a:endParaRPr lang="de-DE" dirty="0"/>
          </a:p>
        </p:txBody>
      </p:sp>
      <p:cxnSp>
        <p:nvCxnSpPr>
          <p:cNvPr id="93" name="Gerade Verbindung 92"/>
          <p:cNvCxnSpPr/>
          <p:nvPr/>
        </p:nvCxnSpPr>
        <p:spPr bwMode="auto">
          <a:xfrm>
            <a:off x="6248400" y="35052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Gerade Verbindung 93"/>
          <p:cNvCxnSpPr/>
          <p:nvPr/>
        </p:nvCxnSpPr>
        <p:spPr bwMode="auto">
          <a:xfrm flipV="1">
            <a:off x="8534400" y="19812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5" name="Textfeld 94"/>
          <p:cNvSpPr txBox="1"/>
          <p:nvPr/>
        </p:nvSpPr>
        <p:spPr>
          <a:xfrm>
            <a:off x="7996192" y="2743200"/>
            <a:ext cx="4796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  <a:r>
              <a:rPr lang="de-DE" dirty="0" smtClean="0"/>
              <a:t>=5</a:t>
            </a:r>
            <a:endParaRPr lang="de-DE" dirty="0"/>
          </a:p>
        </p:txBody>
      </p:sp>
      <p:sp>
        <p:nvSpPr>
          <p:cNvPr id="96" name="Rechteck 95"/>
          <p:cNvSpPr/>
          <p:nvPr/>
        </p:nvSpPr>
        <p:spPr bwMode="auto">
          <a:xfrm>
            <a:off x="7315200" y="2362200"/>
            <a:ext cx="3048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7" name="Rechteck 96"/>
          <p:cNvSpPr/>
          <p:nvPr/>
        </p:nvSpPr>
        <p:spPr bwMode="auto">
          <a:xfrm>
            <a:off x="6248400" y="2971800"/>
            <a:ext cx="10668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9" name="Rechteck 98"/>
          <p:cNvSpPr/>
          <p:nvPr/>
        </p:nvSpPr>
        <p:spPr bwMode="auto">
          <a:xfrm>
            <a:off x="7924800" y="2362200"/>
            <a:ext cx="3048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0" name="Rechteck 99"/>
          <p:cNvSpPr/>
          <p:nvPr/>
        </p:nvSpPr>
        <p:spPr bwMode="auto">
          <a:xfrm>
            <a:off x="7620000" y="2971800"/>
            <a:ext cx="3048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1" name="Rechteck 100"/>
          <p:cNvSpPr/>
          <p:nvPr/>
        </p:nvSpPr>
        <p:spPr bwMode="auto">
          <a:xfrm>
            <a:off x="7924800" y="2971800"/>
            <a:ext cx="6096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2" name="Textfeld 101"/>
          <p:cNvSpPr txBox="1"/>
          <p:nvPr/>
        </p:nvSpPr>
        <p:spPr>
          <a:xfrm>
            <a:off x="7315200" y="2057400"/>
            <a:ext cx="5469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r>
              <a:rPr lang="de-DE" dirty="0" smtClean="0"/>
              <a:t>=1</a:t>
            </a:r>
            <a:endParaRPr lang="de-DE" dirty="0"/>
          </a:p>
        </p:txBody>
      </p:sp>
      <p:sp>
        <p:nvSpPr>
          <p:cNvPr id="103" name="Rechteck 102"/>
          <p:cNvSpPr/>
          <p:nvPr/>
        </p:nvSpPr>
        <p:spPr bwMode="auto">
          <a:xfrm>
            <a:off x="6248400" y="2743200"/>
            <a:ext cx="1066800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4" name="Gerade Verbindung 103"/>
          <p:cNvCxnSpPr/>
          <p:nvPr/>
        </p:nvCxnSpPr>
        <p:spPr bwMode="auto">
          <a:xfrm>
            <a:off x="6019800" y="2971800"/>
            <a:ext cx="2743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5" name="Textfeld 104"/>
          <p:cNvSpPr txBox="1"/>
          <p:nvPr/>
        </p:nvSpPr>
        <p:spPr>
          <a:xfrm>
            <a:off x="6400800" y="2438400"/>
            <a:ext cx="479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D=6</a:t>
            </a:r>
            <a:endParaRPr lang="de-DE" dirty="0"/>
          </a:p>
        </p:txBody>
      </p:sp>
      <p:cxnSp>
        <p:nvCxnSpPr>
          <p:cNvPr id="106" name="Gerade Verbindung 105"/>
          <p:cNvCxnSpPr/>
          <p:nvPr/>
        </p:nvCxnSpPr>
        <p:spPr bwMode="auto">
          <a:xfrm>
            <a:off x="3429000" y="58674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7" name="Rechteck 106"/>
          <p:cNvSpPr/>
          <p:nvPr/>
        </p:nvSpPr>
        <p:spPr bwMode="auto">
          <a:xfrm>
            <a:off x="4495800" y="4724400"/>
            <a:ext cx="3048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8" name="Gerade Verbindung 107"/>
          <p:cNvCxnSpPr/>
          <p:nvPr/>
        </p:nvCxnSpPr>
        <p:spPr bwMode="auto">
          <a:xfrm>
            <a:off x="3429000" y="58674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Gerade Verbindung 108"/>
          <p:cNvCxnSpPr/>
          <p:nvPr/>
        </p:nvCxnSpPr>
        <p:spPr bwMode="auto">
          <a:xfrm flipV="1">
            <a:off x="5715000" y="43434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1" name="Textfeld 110"/>
          <p:cNvSpPr txBox="1"/>
          <p:nvPr/>
        </p:nvSpPr>
        <p:spPr>
          <a:xfrm>
            <a:off x="4410783" y="4419600"/>
            <a:ext cx="5469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r>
              <a:rPr lang="de-DE" dirty="0" smtClean="0"/>
              <a:t>=0</a:t>
            </a:r>
            <a:endParaRPr lang="de-DE" dirty="0"/>
          </a:p>
        </p:txBody>
      </p:sp>
      <p:sp>
        <p:nvSpPr>
          <p:cNvPr id="113" name="Rechteck 112"/>
          <p:cNvSpPr/>
          <p:nvPr/>
        </p:nvSpPr>
        <p:spPr bwMode="auto">
          <a:xfrm>
            <a:off x="5105400" y="4724400"/>
            <a:ext cx="3048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5" name="Rechteck 114"/>
          <p:cNvSpPr/>
          <p:nvPr/>
        </p:nvSpPr>
        <p:spPr bwMode="auto">
          <a:xfrm>
            <a:off x="3429000" y="5715000"/>
            <a:ext cx="1676400" cy="152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6" name="Textfeld 115"/>
          <p:cNvSpPr txBox="1"/>
          <p:nvPr/>
        </p:nvSpPr>
        <p:spPr>
          <a:xfrm>
            <a:off x="3586209" y="54102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D=2</a:t>
            </a:r>
            <a:endParaRPr lang="de-DE" dirty="0"/>
          </a:p>
        </p:txBody>
      </p:sp>
      <p:cxnSp>
        <p:nvCxnSpPr>
          <p:cNvPr id="117" name="Gerade Verbindung 116"/>
          <p:cNvCxnSpPr/>
          <p:nvPr/>
        </p:nvCxnSpPr>
        <p:spPr bwMode="auto">
          <a:xfrm>
            <a:off x="609600" y="58674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Gerade Verbindung 117"/>
          <p:cNvCxnSpPr/>
          <p:nvPr/>
        </p:nvCxnSpPr>
        <p:spPr bwMode="auto">
          <a:xfrm flipV="1">
            <a:off x="2895600" y="43434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9" name="Textfeld 118"/>
          <p:cNvSpPr txBox="1"/>
          <p:nvPr/>
        </p:nvSpPr>
        <p:spPr>
          <a:xfrm>
            <a:off x="2357392" y="5105400"/>
            <a:ext cx="4796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  <a:r>
              <a:rPr lang="de-DE" dirty="0" smtClean="0"/>
              <a:t>=5</a:t>
            </a:r>
            <a:endParaRPr lang="de-DE" dirty="0"/>
          </a:p>
        </p:txBody>
      </p:sp>
      <p:sp>
        <p:nvSpPr>
          <p:cNvPr id="120" name="Rechteck 119"/>
          <p:cNvSpPr/>
          <p:nvPr/>
        </p:nvSpPr>
        <p:spPr bwMode="auto">
          <a:xfrm>
            <a:off x="1676400" y="4724400"/>
            <a:ext cx="3048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1" name="Rechteck 120"/>
          <p:cNvSpPr/>
          <p:nvPr/>
        </p:nvSpPr>
        <p:spPr bwMode="auto">
          <a:xfrm>
            <a:off x="609600" y="5334000"/>
            <a:ext cx="10668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2" name="Rechteck 121"/>
          <p:cNvSpPr/>
          <p:nvPr/>
        </p:nvSpPr>
        <p:spPr bwMode="auto">
          <a:xfrm>
            <a:off x="2286000" y="4724400"/>
            <a:ext cx="3048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3" name="Rechteck 122"/>
          <p:cNvSpPr/>
          <p:nvPr/>
        </p:nvSpPr>
        <p:spPr bwMode="auto">
          <a:xfrm>
            <a:off x="1981200" y="5334000"/>
            <a:ext cx="3048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4" name="Rechteck 123"/>
          <p:cNvSpPr/>
          <p:nvPr/>
        </p:nvSpPr>
        <p:spPr bwMode="auto">
          <a:xfrm>
            <a:off x="2590800" y="5334000"/>
            <a:ext cx="3048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5" name="Textfeld 124"/>
          <p:cNvSpPr txBox="1"/>
          <p:nvPr/>
        </p:nvSpPr>
        <p:spPr>
          <a:xfrm>
            <a:off x="1563389" y="4419600"/>
            <a:ext cx="772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r>
              <a:rPr lang="de-DE" dirty="0" smtClean="0"/>
              <a:t>=1-&gt;0</a:t>
            </a:r>
            <a:endParaRPr lang="de-DE" dirty="0"/>
          </a:p>
        </p:txBody>
      </p:sp>
      <p:sp>
        <p:nvSpPr>
          <p:cNvPr id="126" name="Rechteck 125"/>
          <p:cNvSpPr/>
          <p:nvPr/>
        </p:nvSpPr>
        <p:spPr bwMode="auto">
          <a:xfrm>
            <a:off x="609600" y="5105400"/>
            <a:ext cx="1066800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7" name="Gerade Verbindung 126"/>
          <p:cNvCxnSpPr/>
          <p:nvPr/>
        </p:nvCxnSpPr>
        <p:spPr bwMode="auto">
          <a:xfrm>
            <a:off x="381000" y="5334000"/>
            <a:ext cx="2743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8" name="Textfeld 127"/>
          <p:cNvSpPr txBox="1"/>
          <p:nvPr/>
        </p:nvSpPr>
        <p:spPr>
          <a:xfrm>
            <a:off x="762000" y="4800600"/>
            <a:ext cx="479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D=6</a:t>
            </a:r>
            <a:endParaRPr lang="de-DE" dirty="0"/>
          </a:p>
        </p:txBody>
      </p:sp>
      <p:sp>
        <p:nvSpPr>
          <p:cNvPr id="129" name="Textfeld 128"/>
          <p:cNvSpPr txBox="1"/>
          <p:nvPr/>
        </p:nvSpPr>
        <p:spPr>
          <a:xfrm>
            <a:off x="3087389" y="2057400"/>
            <a:ext cx="772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r>
              <a:rPr lang="de-DE" dirty="0" smtClean="0"/>
              <a:t>=0-&gt;1</a:t>
            </a:r>
            <a:endParaRPr lang="de-DE" dirty="0"/>
          </a:p>
        </p:txBody>
      </p:sp>
      <p:sp>
        <p:nvSpPr>
          <p:cNvPr id="130" name="Rechteck 129"/>
          <p:cNvSpPr/>
          <p:nvPr/>
        </p:nvSpPr>
        <p:spPr bwMode="auto">
          <a:xfrm>
            <a:off x="5410200" y="5334000"/>
            <a:ext cx="3048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1" name="Gerade Verbindung 130"/>
          <p:cNvCxnSpPr/>
          <p:nvPr/>
        </p:nvCxnSpPr>
        <p:spPr bwMode="auto">
          <a:xfrm>
            <a:off x="6248400" y="58674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2" name="Rechteck 131"/>
          <p:cNvSpPr/>
          <p:nvPr/>
        </p:nvSpPr>
        <p:spPr bwMode="auto">
          <a:xfrm>
            <a:off x="7315200" y="4724400"/>
            <a:ext cx="3048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3" name="Gerade Verbindung 132"/>
          <p:cNvCxnSpPr/>
          <p:nvPr/>
        </p:nvCxnSpPr>
        <p:spPr bwMode="auto">
          <a:xfrm>
            <a:off x="6248400" y="58674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Gerade Verbindung 133"/>
          <p:cNvCxnSpPr/>
          <p:nvPr/>
        </p:nvCxnSpPr>
        <p:spPr bwMode="auto">
          <a:xfrm flipV="1">
            <a:off x="8534400" y="43434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5" name="Textfeld 134"/>
          <p:cNvSpPr txBox="1"/>
          <p:nvPr/>
        </p:nvSpPr>
        <p:spPr>
          <a:xfrm>
            <a:off x="7230183" y="4419600"/>
            <a:ext cx="5469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r>
              <a:rPr lang="de-DE" dirty="0" smtClean="0"/>
              <a:t>=1</a:t>
            </a:r>
            <a:endParaRPr lang="de-DE" dirty="0"/>
          </a:p>
        </p:txBody>
      </p:sp>
      <p:sp>
        <p:nvSpPr>
          <p:cNvPr id="136" name="Rechteck 135"/>
          <p:cNvSpPr/>
          <p:nvPr/>
        </p:nvSpPr>
        <p:spPr bwMode="auto">
          <a:xfrm>
            <a:off x="7924800" y="4724400"/>
            <a:ext cx="3048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7" name="Rechteck 136"/>
          <p:cNvSpPr/>
          <p:nvPr/>
        </p:nvSpPr>
        <p:spPr bwMode="auto">
          <a:xfrm>
            <a:off x="6248400" y="5715000"/>
            <a:ext cx="1066800" cy="152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8" name="Textfeld 137"/>
          <p:cNvSpPr txBox="1"/>
          <p:nvPr/>
        </p:nvSpPr>
        <p:spPr>
          <a:xfrm>
            <a:off x="6405609" y="54102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D=2</a:t>
            </a:r>
            <a:endParaRPr lang="de-DE" dirty="0"/>
          </a:p>
        </p:txBody>
      </p:sp>
      <p:sp>
        <p:nvSpPr>
          <p:cNvPr id="139" name="Rechteck 138"/>
          <p:cNvSpPr/>
          <p:nvPr/>
        </p:nvSpPr>
        <p:spPr bwMode="auto">
          <a:xfrm>
            <a:off x="7620000" y="5715000"/>
            <a:ext cx="914400" cy="152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0" name="Textfeld 139"/>
          <p:cNvSpPr txBox="1"/>
          <p:nvPr/>
        </p:nvSpPr>
        <p:spPr>
          <a:xfrm>
            <a:off x="5943600" y="4343400"/>
            <a:ext cx="772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r>
              <a:rPr lang="de-DE" dirty="0" smtClean="0"/>
              <a:t>=0-&gt;1</a:t>
            </a:r>
            <a:endParaRPr lang="de-DE" dirty="0"/>
          </a:p>
        </p:txBody>
      </p:sp>
      <p:sp>
        <p:nvSpPr>
          <p:cNvPr id="141" name="Textfeld 140"/>
          <p:cNvSpPr txBox="1"/>
          <p:nvPr/>
        </p:nvSpPr>
        <p:spPr>
          <a:xfrm>
            <a:off x="5334000" y="5105400"/>
            <a:ext cx="4796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  <a:r>
              <a:rPr lang="de-DE" dirty="0" smtClean="0"/>
              <a:t>=5</a:t>
            </a:r>
            <a:endParaRPr lang="de-DE" dirty="0"/>
          </a:p>
        </p:txBody>
      </p:sp>
      <p:sp>
        <p:nvSpPr>
          <p:cNvPr id="142" name="Textfeld 141"/>
          <p:cNvSpPr txBox="1"/>
          <p:nvPr/>
        </p:nvSpPr>
        <p:spPr>
          <a:xfrm>
            <a:off x="8000999" y="5410200"/>
            <a:ext cx="479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Q=2</a:t>
            </a:r>
            <a:endParaRPr lang="de-DE" dirty="0"/>
          </a:p>
        </p:txBody>
      </p:sp>
      <p:sp>
        <p:nvSpPr>
          <p:cNvPr id="6" name="Freihandform 5"/>
          <p:cNvSpPr/>
          <p:nvPr/>
        </p:nvSpPr>
        <p:spPr bwMode="auto">
          <a:xfrm>
            <a:off x="1186004" y="2860895"/>
            <a:ext cx="4528996" cy="2172832"/>
          </a:xfrm>
          <a:custGeom>
            <a:avLst/>
            <a:gdLst>
              <a:gd name="connsiteX0" fmla="*/ 0 w 1676342"/>
              <a:gd name="connsiteY0" fmla="*/ 0 h 2172832"/>
              <a:gd name="connsiteX1" fmla="*/ 1484768 w 1676342"/>
              <a:gd name="connsiteY1" fmla="*/ 1068309 h 2172832"/>
              <a:gd name="connsiteX2" fmla="*/ 1611517 w 1676342"/>
              <a:gd name="connsiteY2" fmla="*/ 2172832 h 2172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76342" h="2172832">
                <a:moveTo>
                  <a:pt x="0" y="0"/>
                </a:moveTo>
                <a:cubicBezTo>
                  <a:pt x="608091" y="353085"/>
                  <a:pt x="1216182" y="706170"/>
                  <a:pt x="1484768" y="1068309"/>
                </a:cubicBezTo>
                <a:cubicBezTo>
                  <a:pt x="1753354" y="1430448"/>
                  <a:pt x="1682435" y="1801640"/>
                  <a:pt x="1611517" y="2172832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5486400" y="3886200"/>
            <a:ext cx="4074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OK</a:t>
            </a:r>
            <a:endParaRPr lang="de-DE" dirty="0"/>
          </a:p>
        </p:txBody>
      </p:sp>
      <p:cxnSp>
        <p:nvCxnSpPr>
          <p:cNvPr id="12" name="Gerade Verbindung mit Pfeil 11"/>
          <p:cNvCxnSpPr/>
          <p:nvPr/>
        </p:nvCxnSpPr>
        <p:spPr bwMode="auto">
          <a:xfrm>
            <a:off x="7239000" y="4953000"/>
            <a:ext cx="0" cy="914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mit Pfeil 16"/>
          <p:cNvCxnSpPr/>
          <p:nvPr/>
        </p:nvCxnSpPr>
        <p:spPr bwMode="auto">
          <a:xfrm flipV="1">
            <a:off x="7924800" y="4953000"/>
            <a:ext cx="0" cy="914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Gerade Verbindung mit Pfeil 142"/>
          <p:cNvCxnSpPr/>
          <p:nvPr/>
        </p:nvCxnSpPr>
        <p:spPr bwMode="auto">
          <a:xfrm>
            <a:off x="2209800" y="4953000"/>
            <a:ext cx="0" cy="914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" name="Gerade Verbindung mit Pfeil 143"/>
          <p:cNvCxnSpPr/>
          <p:nvPr/>
        </p:nvCxnSpPr>
        <p:spPr bwMode="auto">
          <a:xfrm rot="10800000">
            <a:off x="4495800" y="4953000"/>
            <a:ext cx="0" cy="914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" name="Gerade Verbindung mit Pfeil 144"/>
          <p:cNvCxnSpPr/>
          <p:nvPr/>
        </p:nvCxnSpPr>
        <p:spPr bwMode="auto">
          <a:xfrm>
            <a:off x="4419600" y="2590800"/>
            <a:ext cx="0" cy="914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Gerade Verbindung mit Pfeil 145"/>
          <p:cNvCxnSpPr/>
          <p:nvPr/>
        </p:nvCxnSpPr>
        <p:spPr bwMode="auto">
          <a:xfrm flipV="1">
            <a:off x="5105400" y="2590800"/>
            <a:ext cx="0" cy="914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98291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Es erinnert an ein System mit </a:t>
            </a:r>
            <a:r>
              <a:rPr lang="de-DE" dirty="0" smtClean="0"/>
              <a:t>Schleusen</a:t>
            </a:r>
            <a:r>
              <a:rPr lang="de-DE" dirty="0"/>
              <a:t>.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51</a:t>
            </a:fld>
            <a:endParaRPr lang="de-DE" altLang="de-DE"/>
          </a:p>
        </p:txBody>
      </p:sp>
      <p:sp>
        <p:nvSpPr>
          <p:cNvPr id="5" name="Rechteck 4"/>
          <p:cNvSpPr/>
          <p:nvPr/>
        </p:nvSpPr>
        <p:spPr bwMode="auto">
          <a:xfrm>
            <a:off x="1676400" y="2362200"/>
            <a:ext cx="3048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" name="Gerade Verbindung 7"/>
          <p:cNvCxnSpPr/>
          <p:nvPr/>
        </p:nvCxnSpPr>
        <p:spPr bwMode="auto">
          <a:xfrm>
            <a:off x="609600" y="35052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 flipV="1">
            <a:off x="2895600" y="19812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Rechteck 10"/>
          <p:cNvSpPr/>
          <p:nvPr/>
        </p:nvSpPr>
        <p:spPr bwMode="auto">
          <a:xfrm>
            <a:off x="609600" y="2971800"/>
            <a:ext cx="10668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2" name="Gerade Verbindung 51"/>
          <p:cNvCxnSpPr/>
          <p:nvPr/>
        </p:nvCxnSpPr>
        <p:spPr bwMode="auto">
          <a:xfrm>
            <a:off x="3429000" y="35052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 flipV="1">
            <a:off x="5715000" y="19812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feld 13"/>
          <p:cNvSpPr txBox="1"/>
          <p:nvPr/>
        </p:nvSpPr>
        <p:spPr>
          <a:xfrm>
            <a:off x="1591383" y="2057400"/>
            <a:ext cx="5469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r>
              <a:rPr lang="de-DE" dirty="0" smtClean="0"/>
              <a:t>=0</a:t>
            </a:r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695566" y="27432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D=5</a:t>
            </a:r>
            <a:endParaRPr lang="de-DE" dirty="0"/>
          </a:p>
        </p:txBody>
      </p:sp>
      <p:sp>
        <p:nvSpPr>
          <p:cNvPr id="84" name="Textfeld 83"/>
          <p:cNvSpPr txBox="1"/>
          <p:nvPr/>
        </p:nvSpPr>
        <p:spPr>
          <a:xfrm>
            <a:off x="5176792" y="2743200"/>
            <a:ext cx="4796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  <a:r>
              <a:rPr lang="de-DE" dirty="0" smtClean="0"/>
              <a:t>=5</a:t>
            </a:r>
            <a:endParaRPr lang="de-DE" dirty="0"/>
          </a:p>
        </p:txBody>
      </p:sp>
      <p:sp>
        <p:nvSpPr>
          <p:cNvPr id="48" name="Rechteck 47"/>
          <p:cNvSpPr/>
          <p:nvPr/>
        </p:nvSpPr>
        <p:spPr bwMode="auto">
          <a:xfrm>
            <a:off x="2286000" y="2362200"/>
            <a:ext cx="3048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9" name="Rechteck 48"/>
          <p:cNvSpPr/>
          <p:nvPr/>
        </p:nvSpPr>
        <p:spPr bwMode="auto">
          <a:xfrm>
            <a:off x="1676400" y="2971800"/>
            <a:ext cx="6096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0" name="Rechteck 49"/>
          <p:cNvSpPr/>
          <p:nvPr/>
        </p:nvSpPr>
        <p:spPr bwMode="auto">
          <a:xfrm>
            <a:off x="4495800" y="2362200"/>
            <a:ext cx="3048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4" name="Rechteck 53"/>
          <p:cNvSpPr/>
          <p:nvPr/>
        </p:nvSpPr>
        <p:spPr bwMode="auto">
          <a:xfrm>
            <a:off x="3429000" y="2971800"/>
            <a:ext cx="10668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7" name="Textfeld 66"/>
          <p:cNvSpPr txBox="1"/>
          <p:nvPr/>
        </p:nvSpPr>
        <p:spPr>
          <a:xfrm>
            <a:off x="3514966" y="27432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D=5</a:t>
            </a:r>
            <a:endParaRPr lang="de-DE" dirty="0"/>
          </a:p>
        </p:txBody>
      </p:sp>
      <p:sp>
        <p:nvSpPr>
          <p:cNvPr id="68" name="Rechteck 67"/>
          <p:cNvSpPr/>
          <p:nvPr/>
        </p:nvSpPr>
        <p:spPr bwMode="auto">
          <a:xfrm>
            <a:off x="5105400" y="2362200"/>
            <a:ext cx="3048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3" name="Rechteck 72"/>
          <p:cNvSpPr/>
          <p:nvPr/>
        </p:nvSpPr>
        <p:spPr bwMode="auto">
          <a:xfrm>
            <a:off x="4800600" y="2971800"/>
            <a:ext cx="3048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0" name="Rechteck 79"/>
          <p:cNvSpPr/>
          <p:nvPr/>
        </p:nvSpPr>
        <p:spPr bwMode="auto">
          <a:xfrm>
            <a:off x="5105400" y="2971800"/>
            <a:ext cx="6096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3" name="Textfeld 82"/>
          <p:cNvSpPr txBox="1"/>
          <p:nvPr/>
        </p:nvSpPr>
        <p:spPr>
          <a:xfrm>
            <a:off x="4495800" y="2057400"/>
            <a:ext cx="5469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r>
              <a:rPr lang="de-DE" dirty="0" smtClean="0"/>
              <a:t>=1</a:t>
            </a:r>
            <a:endParaRPr lang="de-DE" dirty="0"/>
          </a:p>
        </p:txBody>
      </p:sp>
      <p:cxnSp>
        <p:nvCxnSpPr>
          <p:cNvPr id="93" name="Gerade Verbindung 92"/>
          <p:cNvCxnSpPr/>
          <p:nvPr/>
        </p:nvCxnSpPr>
        <p:spPr bwMode="auto">
          <a:xfrm>
            <a:off x="6248400" y="35052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Gerade Verbindung 93"/>
          <p:cNvCxnSpPr/>
          <p:nvPr/>
        </p:nvCxnSpPr>
        <p:spPr bwMode="auto">
          <a:xfrm flipV="1">
            <a:off x="8534400" y="19812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5" name="Textfeld 94"/>
          <p:cNvSpPr txBox="1"/>
          <p:nvPr/>
        </p:nvSpPr>
        <p:spPr>
          <a:xfrm>
            <a:off x="7996192" y="2743200"/>
            <a:ext cx="4796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  <a:r>
              <a:rPr lang="de-DE" dirty="0" smtClean="0"/>
              <a:t>=5</a:t>
            </a:r>
            <a:endParaRPr lang="de-DE" dirty="0"/>
          </a:p>
        </p:txBody>
      </p:sp>
      <p:sp>
        <p:nvSpPr>
          <p:cNvPr id="96" name="Rechteck 95"/>
          <p:cNvSpPr/>
          <p:nvPr/>
        </p:nvSpPr>
        <p:spPr bwMode="auto">
          <a:xfrm>
            <a:off x="7315200" y="2362200"/>
            <a:ext cx="3048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7" name="Rechteck 96"/>
          <p:cNvSpPr/>
          <p:nvPr/>
        </p:nvSpPr>
        <p:spPr bwMode="auto">
          <a:xfrm>
            <a:off x="6248400" y="2971800"/>
            <a:ext cx="10668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9" name="Rechteck 98"/>
          <p:cNvSpPr/>
          <p:nvPr/>
        </p:nvSpPr>
        <p:spPr bwMode="auto">
          <a:xfrm>
            <a:off x="7924800" y="2362200"/>
            <a:ext cx="3048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0" name="Rechteck 99"/>
          <p:cNvSpPr/>
          <p:nvPr/>
        </p:nvSpPr>
        <p:spPr bwMode="auto">
          <a:xfrm>
            <a:off x="7620000" y="2971800"/>
            <a:ext cx="3048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1" name="Rechteck 100"/>
          <p:cNvSpPr/>
          <p:nvPr/>
        </p:nvSpPr>
        <p:spPr bwMode="auto">
          <a:xfrm>
            <a:off x="7924800" y="2971800"/>
            <a:ext cx="6096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2" name="Textfeld 101"/>
          <p:cNvSpPr txBox="1"/>
          <p:nvPr/>
        </p:nvSpPr>
        <p:spPr>
          <a:xfrm>
            <a:off x="7315200" y="2057400"/>
            <a:ext cx="5469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r>
              <a:rPr lang="de-DE" dirty="0" smtClean="0"/>
              <a:t>=1</a:t>
            </a:r>
            <a:endParaRPr lang="de-DE" dirty="0"/>
          </a:p>
        </p:txBody>
      </p:sp>
      <p:sp>
        <p:nvSpPr>
          <p:cNvPr id="103" name="Rechteck 102"/>
          <p:cNvSpPr/>
          <p:nvPr/>
        </p:nvSpPr>
        <p:spPr bwMode="auto">
          <a:xfrm>
            <a:off x="6248400" y="2743200"/>
            <a:ext cx="1066800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4" name="Gerade Verbindung 103"/>
          <p:cNvCxnSpPr/>
          <p:nvPr/>
        </p:nvCxnSpPr>
        <p:spPr bwMode="auto">
          <a:xfrm>
            <a:off x="6019800" y="2971800"/>
            <a:ext cx="2743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5" name="Textfeld 104"/>
          <p:cNvSpPr txBox="1"/>
          <p:nvPr/>
        </p:nvSpPr>
        <p:spPr>
          <a:xfrm>
            <a:off x="6400800" y="2438400"/>
            <a:ext cx="479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D=6</a:t>
            </a:r>
            <a:endParaRPr lang="de-DE" dirty="0"/>
          </a:p>
        </p:txBody>
      </p:sp>
      <p:cxnSp>
        <p:nvCxnSpPr>
          <p:cNvPr id="106" name="Gerade Verbindung 105"/>
          <p:cNvCxnSpPr/>
          <p:nvPr/>
        </p:nvCxnSpPr>
        <p:spPr bwMode="auto">
          <a:xfrm>
            <a:off x="3429000" y="58674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7" name="Rechteck 106"/>
          <p:cNvSpPr/>
          <p:nvPr/>
        </p:nvSpPr>
        <p:spPr bwMode="auto">
          <a:xfrm>
            <a:off x="4495800" y="4724400"/>
            <a:ext cx="3048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8" name="Gerade Verbindung 107"/>
          <p:cNvCxnSpPr/>
          <p:nvPr/>
        </p:nvCxnSpPr>
        <p:spPr bwMode="auto">
          <a:xfrm>
            <a:off x="3429000" y="58674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Gerade Verbindung 108"/>
          <p:cNvCxnSpPr/>
          <p:nvPr/>
        </p:nvCxnSpPr>
        <p:spPr bwMode="auto">
          <a:xfrm flipV="1">
            <a:off x="5715000" y="43434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1" name="Textfeld 110"/>
          <p:cNvSpPr txBox="1"/>
          <p:nvPr/>
        </p:nvSpPr>
        <p:spPr>
          <a:xfrm>
            <a:off x="4410783" y="4419600"/>
            <a:ext cx="5469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r>
              <a:rPr lang="de-DE" dirty="0" smtClean="0"/>
              <a:t>=0</a:t>
            </a:r>
            <a:endParaRPr lang="de-DE" dirty="0"/>
          </a:p>
        </p:txBody>
      </p:sp>
      <p:sp>
        <p:nvSpPr>
          <p:cNvPr id="113" name="Rechteck 112"/>
          <p:cNvSpPr/>
          <p:nvPr/>
        </p:nvSpPr>
        <p:spPr bwMode="auto">
          <a:xfrm>
            <a:off x="5105400" y="4724400"/>
            <a:ext cx="3048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5" name="Rechteck 114"/>
          <p:cNvSpPr/>
          <p:nvPr/>
        </p:nvSpPr>
        <p:spPr bwMode="auto">
          <a:xfrm>
            <a:off x="3429000" y="5715000"/>
            <a:ext cx="1676400" cy="152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6" name="Textfeld 115"/>
          <p:cNvSpPr txBox="1"/>
          <p:nvPr/>
        </p:nvSpPr>
        <p:spPr>
          <a:xfrm>
            <a:off x="3586209" y="54102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D=2</a:t>
            </a:r>
            <a:endParaRPr lang="de-DE" dirty="0"/>
          </a:p>
        </p:txBody>
      </p:sp>
      <p:cxnSp>
        <p:nvCxnSpPr>
          <p:cNvPr id="117" name="Gerade Verbindung 116"/>
          <p:cNvCxnSpPr/>
          <p:nvPr/>
        </p:nvCxnSpPr>
        <p:spPr bwMode="auto">
          <a:xfrm>
            <a:off x="609600" y="58674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Gerade Verbindung 117"/>
          <p:cNvCxnSpPr/>
          <p:nvPr/>
        </p:nvCxnSpPr>
        <p:spPr bwMode="auto">
          <a:xfrm flipV="1">
            <a:off x="2895600" y="43434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9" name="Textfeld 118"/>
          <p:cNvSpPr txBox="1"/>
          <p:nvPr/>
        </p:nvSpPr>
        <p:spPr>
          <a:xfrm>
            <a:off x="2492181" y="4876800"/>
            <a:ext cx="479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Q=6</a:t>
            </a:r>
            <a:endParaRPr lang="de-DE" dirty="0"/>
          </a:p>
        </p:txBody>
      </p:sp>
      <p:sp>
        <p:nvSpPr>
          <p:cNvPr id="120" name="Rechteck 119"/>
          <p:cNvSpPr/>
          <p:nvPr/>
        </p:nvSpPr>
        <p:spPr bwMode="auto">
          <a:xfrm>
            <a:off x="1676400" y="4724400"/>
            <a:ext cx="3048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1" name="Rechteck 120"/>
          <p:cNvSpPr/>
          <p:nvPr/>
        </p:nvSpPr>
        <p:spPr bwMode="auto">
          <a:xfrm>
            <a:off x="609600" y="5334000"/>
            <a:ext cx="10668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2" name="Rechteck 121"/>
          <p:cNvSpPr/>
          <p:nvPr/>
        </p:nvSpPr>
        <p:spPr bwMode="auto">
          <a:xfrm>
            <a:off x="2286000" y="4724400"/>
            <a:ext cx="3048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3" name="Rechteck 122"/>
          <p:cNvSpPr/>
          <p:nvPr/>
        </p:nvSpPr>
        <p:spPr bwMode="auto">
          <a:xfrm>
            <a:off x="1676400" y="5105400"/>
            <a:ext cx="609600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4" name="Rechteck 123"/>
          <p:cNvSpPr/>
          <p:nvPr/>
        </p:nvSpPr>
        <p:spPr bwMode="auto">
          <a:xfrm>
            <a:off x="2286000" y="5105400"/>
            <a:ext cx="609600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5" name="Textfeld 124"/>
          <p:cNvSpPr txBox="1"/>
          <p:nvPr/>
        </p:nvSpPr>
        <p:spPr>
          <a:xfrm>
            <a:off x="1563389" y="4419600"/>
            <a:ext cx="772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r>
              <a:rPr lang="de-DE" dirty="0" smtClean="0"/>
              <a:t>=1-&gt;0</a:t>
            </a:r>
            <a:endParaRPr lang="de-DE" dirty="0"/>
          </a:p>
        </p:txBody>
      </p:sp>
      <p:sp>
        <p:nvSpPr>
          <p:cNvPr id="126" name="Rechteck 125"/>
          <p:cNvSpPr/>
          <p:nvPr/>
        </p:nvSpPr>
        <p:spPr bwMode="auto">
          <a:xfrm>
            <a:off x="609600" y="5105400"/>
            <a:ext cx="1066800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7" name="Gerade Verbindung 126"/>
          <p:cNvCxnSpPr/>
          <p:nvPr/>
        </p:nvCxnSpPr>
        <p:spPr bwMode="auto">
          <a:xfrm>
            <a:off x="381000" y="5334000"/>
            <a:ext cx="2743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8" name="Textfeld 127"/>
          <p:cNvSpPr txBox="1"/>
          <p:nvPr/>
        </p:nvSpPr>
        <p:spPr>
          <a:xfrm>
            <a:off x="762000" y="4800600"/>
            <a:ext cx="479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D=6</a:t>
            </a:r>
            <a:endParaRPr lang="de-DE" dirty="0"/>
          </a:p>
        </p:txBody>
      </p:sp>
      <p:sp>
        <p:nvSpPr>
          <p:cNvPr id="129" name="Textfeld 128"/>
          <p:cNvSpPr txBox="1"/>
          <p:nvPr/>
        </p:nvSpPr>
        <p:spPr>
          <a:xfrm>
            <a:off x="3087389" y="2057400"/>
            <a:ext cx="772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r>
              <a:rPr lang="de-DE" dirty="0" smtClean="0"/>
              <a:t>=0-&gt;1</a:t>
            </a:r>
            <a:endParaRPr lang="de-DE" dirty="0"/>
          </a:p>
        </p:txBody>
      </p:sp>
      <p:sp>
        <p:nvSpPr>
          <p:cNvPr id="130" name="Rechteck 129"/>
          <p:cNvSpPr/>
          <p:nvPr/>
        </p:nvSpPr>
        <p:spPr bwMode="auto">
          <a:xfrm>
            <a:off x="5410200" y="5105400"/>
            <a:ext cx="304800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1" name="Gerade Verbindung 130"/>
          <p:cNvCxnSpPr/>
          <p:nvPr/>
        </p:nvCxnSpPr>
        <p:spPr bwMode="auto">
          <a:xfrm>
            <a:off x="6248400" y="58674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2" name="Rechteck 131"/>
          <p:cNvSpPr/>
          <p:nvPr/>
        </p:nvSpPr>
        <p:spPr bwMode="auto">
          <a:xfrm>
            <a:off x="7315200" y="4724400"/>
            <a:ext cx="3048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3" name="Gerade Verbindung 132"/>
          <p:cNvCxnSpPr/>
          <p:nvPr/>
        </p:nvCxnSpPr>
        <p:spPr bwMode="auto">
          <a:xfrm>
            <a:off x="6248400" y="58674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Gerade Verbindung 133"/>
          <p:cNvCxnSpPr/>
          <p:nvPr/>
        </p:nvCxnSpPr>
        <p:spPr bwMode="auto">
          <a:xfrm flipV="1">
            <a:off x="8534400" y="43434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5" name="Textfeld 134"/>
          <p:cNvSpPr txBox="1"/>
          <p:nvPr/>
        </p:nvSpPr>
        <p:spPr>
          <a:xfrm>
            <a:off x="7230183" y="4419600"/>
            <a:ext cx="5469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r>
              <a:rPr lang="de-DE" dirty="0" smtClean="0"/>
              <a:t>=1</a:t>
            </a:r>
            <a:endParaRPr lang="de-DE" dirty="0"/>
          </a:p>
        </p:txBody>
      </p:sp>
      <p:sp>
        <p:nvSpPr>
          <p:cNvPr id="136" name="Rechteck 135"/>
          <p:cNvSpPr/>
          <p:nvPr/>
        </p:nvSpPr>
        <p:spPr bwMode="auto">
          <a:xfrm>
            <a:off x="7924800" y="4724400"/>
            <a:ext cx="3048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7" name="Rechteck 136"/>
          <p:cNvSpPr/>
          <p:nvPr/>
        </p:nvSpPr>
        <p:spPr bwMode="auto">
          <a:xfrm>
            <a:off x="6248400" y="5715000"/>
            <a:ext cx="1066800" cy="152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8" name="Textfeld 137"/>
          <p:cNvSpPr txBox="1"/>
          <p:nvPr/>
        </p:nvSpPr>
        <p:spPr>
          <a:xfrm>
            <a:off x="6405609" y="54102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D=2</a:t>
            </a:r>
            <a:endParaRPr lang="de-DE" dirty="0"/>
          </a:p>
        </p:txBody>
      </p:sp>
      <p:sp>
        <p:nvSpPr>
          <p:cNvPr id="139" name="Rechteck 138"/>
          <p:cNvSpPr/>
          <p:nvPr/>
        </p:nvSpPr>
        <p:spPr bwMode="auto">
          <a:xfrm>
            <a:off x="7620000" y="5715000"/>
            <a:ext cx="914400" cy="152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0" name="Textfeld 139"/>
          <p:cNvSpPr txBox="1"/>
          <p:nvPr/>
        </p:nvSpPr>
        <p:spPr>
          <a:xfrm>
            <a:off x="5943600" y="4343400"/>
            <a:ext cx="772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r>
              <a:rPr lang="de-DE" dirty="0" smtClean="0"/>
              <a:t>=0-&gt;1</a:t>
            </a:r>
            <a:endParaRPr lang="de-DE" dirty="0"/>
          </a:p>
        </p:txBody>
      </p:sp>
      <p:sp>
        <p:nvSpPr>
          <p:cNvPr id="142" name="Textfeld 141"/>
          <p:cNvSpPr txBox="1"/>
          <p:nvPr/>
        </p:nvSpPr>
        <p:spPr>
          <a:xfrm>
            <a:off x="8000999" y="5410200"/>
            <a:ext cx="479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Q=2</a:t>
            </a:r>
            <a:endParaRPr lang="de-DE" dirty="0"/>
          </a:p>
        </p:txBody>
      </p:sp>
      <p:sp>
        <p:nvSpPr>
          <p:cNvPr id="71" name="Freihandform 70"/>
          <p:cNvSpPr/>
          <p:nvPr/>
        </p:nvSpPr>
        <p:spPr bwMode="auto">
          <a:xfrm>
            <a:off x="1186004" y="2860895"/>
            <a:ext cx="4528996" cy="2172832"/>
          </a:xfrm>
          <a:custGeom>
            <a:avLst/>
            <a:gdLst>
              <a:gd name="connsiteX0" fmla="*/ 0 w 1676342"/>
              <a:gd name="connsiteY0" fmla="*/ 0 h 2172832"/>
              <a:gd name="connsiteX1" fmla="*/ 1484768 w 1676342"/>
              <a:gd name="connsiteY1" fmla="*/ 1068309 h 2172832"/>
              <a:gd name="connsiteX2" fmla="*/ 1611517 w 1676342"/>
              <a:gd name="connsiteY2" fmla="*/ 2172832 h 2172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76342" h="2172832">
                <a:moveTo>
                  <a:pt x="0" y="0"/>
                </a:moveTo>
                <a:cubicBezTo>
                  <a:pt x="608091" y="353085"/>
                  <a:pt x="1216182" y="706170"/>
                  <a:pt x="1484768" y="1068309"/>
                </a:cubicBezTo>
                <a:cubicBezTo>
                  <a:pt x="1753354" y="1430448"/>
                  <a:pt x="1682435" y="1801640"/>
                  <a:pt x="1611517" y="2172832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2" name="Textfeld 71"/>
          <p:cNvSpPr txBox="1"/>
          <p:nvPr/>
        </p:nvSpPr>
        <p:spPr>
          <a:xfrm>
            <a:off x="5290033" y="3886200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Nicht OK</a:t>
            </a:r>
            <a:endParaRPr lang="de-DE" dirty="0"/>
          </a:p>
        </p:txBody>
      </p:sp>
      <p:sp>
        <p:nvSpPr>
          <p:cNvPr id="74" name="Textfeld 73"/>
          <p:cNvSpPr txBox="1"/>
          <p:nvPr/>
        </p:nvSpPr>
        <p:spPr>
          <a:xfrm>
            <a:off x="5540181" y="4876800"/>
            <a:ext cx="479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Q=6</a:t>
            </a:r>
            <a:endParaRPr lang="de-DE" dirty="0"/>
          </a:p>
        </p:txBody>
      </p:sp>
      <p:cxnSp>
        <p:nvCxnSpPr>
          <p:cNvPr id="75" name="Gerade Verbindung mit Pfeil 74"/>
          <p:cNvCxnSpPr/>
          <p:nvPr/>
        </p:nvCxnSpPr>
        <p:spPr bwMode="auto">
          <a:xfrm>
            <a:off x="7239000" y="4953000"/>
            <a:ext cx="0" cy="914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mit Pfeil 75"/>
          <p:cNvCxnSpPr/>
          <p:nvPr/>
        </p:nvCxnSpPr>
        <p:spPr bwMode="auto">
          <a:xfrm flipV="1">
            <a:off x="7924800" y="4953000"/>
            <a:ext cx="0" cy="914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mit Pfeil 76"/>
          <p:cNvCxnSpPr/>
          <p:nvPr/>
        </p:nvCxnSpPr>
        <p:spPr bwMode="auto">
          <a:xfrm rot="10800000">
            <a:off x="1676400" y="4953000"/>
            <a:ext cx="0" cy="914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mit Pfeil 77"/>
          <p:cNvCxnSpPr/>
          <p:nvPr/>
        </p:nvCxnSpPr>
        <p:spPr bwMode="auto">
          <a:xfrm>
            <a:off x="5029200" y="4953000"/>
            <a:ext cx="0" cy="914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mit Pfeil 78"/>
          <p:cNvCxnSpPr/>
          <p:nvPr/>
        </p:nvCxnSpPr>
        <p:spPr bwMode="auto">
          <a:xfrm>
            <a:off x="4419600" y="2590800"/>
            <a:ext cx="0" cy="914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mit Pfeil 80"/>
          <p:cNvCxnSpPr/>
          <p:nvPr/>
        </p:nvCxnSpPr>
        <p:spPr bwMode="auto">
          <a:xfrm flipV="1">
            <a:off x="5105400" y="2590800"/>
            <a:ext cx="0" cy="914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402951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Nachteil einer </a:t>
            </a:r>
            <a:r>
              <a:rPr lang="de-DE" dirty="0" err="1"/>
              <a:t>Latch</a:t>
            </a:r>
            <a:r>
              <a:rPr lang="de-DE" dirty="0"/>
              <a:t> Schaltung mit Kondensator </a:t>
            </a:r>
            <a:r>
              <a:rPr lang="de-DE" dirty="0" smtClean="0"/>
              <a:t>– sie kann den </a:t>
            </a:r>
            <a:r>
              <a:rPr lang="de-DE" dirty="0"/>
              <a:t>Zustand nicht beliebig lange </a:t>
            </a:r>
            <a:r>
              <a:rPr lang="de-DE" dirty="0" smtClean="0"/>
              <a:t>halten.</a:t>
            </a:r>
          </a:p>
          <a:p>
            <a:r>
              <a:rPr lang="de-DE" dirty="0" smtClean="0"/>
              <a:t>Der </a:t>
            </a:r>
            <a:r>
              <a:rPr lang="de-DE" dirty="0"/>
              <a:t>Kondensator wird langsam </a:t>
            </a:r>
            <a:r>
              <a:rPr lang="de-DE" dirty="0" smtClean="0"/>
              <a:t>entladen.</a:t>
            </a:r>
          </a:p>
          <a:p>
            <a:r>
              <a:rPr lang="de-DE" dirty="0" smtClean="0"/>
              <a:t>Dynamische </a:t>
            </a:r>
            <a:r>
              <a:rPr lang="de-DE" dirty="0"/>
              <a:t>Logik.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52</a:t>
            </a:fld>
            <a:endParaRPr lang="de-DE" altLang="de-DE"/>
          </a:p>
        </p:txBody>
      </p:sp>
      <p:cxnSp>
        <p:nvCxnSpPr>
          <p:cNvPr id="118" name="Gerade Verbindung 117"/>
          <p:cNvCxnSpPr/>
          <p:nvPr/>
        </p:nvCxnSpPr>
        <p:spPr bwMode="auto">
          <a:xfrm>
            <a:off x="990600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 flipV="1">
            <a:off x="1828800" y="4038600"/>
            <a:ext cx="4572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Gerade Verbindung 119"/>
          <p:cNvCxnSpPr/>
          <p:nvPr/>
        </p:nvCxnSpPr>
        <p:spPr bwMode="auto">
          <a:xfrm>
            <a:off x="2286000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>
            <a:off x="2895600" y="4267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121"/>
          <p:cNvCxnSpPr/>
          <p:nvPr/>
        </p:nvCxnSpPr>
        <p:spPr bwMode="auto">
          <a:xfrm flipH="1">
            <a:off x="2514600" y="5029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Gerade Verbindung 122"/>
          <p:cNvCxnSpPr/>
          <p:nvPr/>
        </p:nvCxnSpPr>
        <p:spPr bwMode="auto">
          <a:xfrm flipH="1">
            <a:off x="2514600" y="5181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Gerade Verbindung 123"/>
          <p:cNvCxnSpPr/>
          <p:nvPr/>
        </p:nvCxnSpPr>
        <p:spPr bwMode="auto">
          <a:xfrm>
            <a:off x="2895600" y="5181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Gerade Verbindung 124"/>
          <p:cNvCxnSpPr/>
          <p:nvPr/>
        </p:nvCxnSpPr>
        <p:spPr bwMode="auto">
          <a:xfrm flipH="1">
            <a:off x="2743200" y="5943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mit Pfeil 125"/>
          <p:cNvCxnSpPr/>
          <p:nvPr/>
        </p:nvCxnSpPr>
        <p:spPr bwMode="auto">
          <a:xfrm>
            <a:off x="1981200" y="36576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7" name="Textfeld 126"/>
          <p:cNvSpPr txBox="1"/>
          <p:nvPr/>
        </p:nvSpPr>
        <p:spPr>
          <a:xfrm>
            <a:off x="1600200" y="365760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Ld</a:t>
            </a:r>
            <a:endParaRPr lang="de-DE" dirty="0"/>
          </a:p>
        </p:txBody>
      </p:sp>
      <p:sp>
        <p:nvSpPr>
          <p:cNvPr id="128" name="Textfeld 127"/>
          <p:cNvSpPr txBox="1"/>
          <p:nvPr/>
        </p:nvSpPr>
        <p:spPr>
          <a:xfrm>
            <a:off x="1371600" y="42672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</a:t>
            </a:r>
            <a:endParaRPr lang="de-DE" dirty="0"/>
          </a:p>
        </p:txBody>
      </p:sp>
      <p:sp>
        <p:nvSpPr>
          <p:cNvPr id="129" name="Textfeld 128"/>
          <p:cNvSpPr txBox="1"/>
          <p:nvPr/>
        </p:nvSpPr>
        <p:spPr>
          <a:xfrm>
            <a:off x="2966991" y="4267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</a:t>
            </a:r>
            <a:endParaRPr lang="de-DE" dirty="0"/>
          </a:p>
        </p:txBody>
      </p:sp>
      <p:cxnSp>
        <p:nvCxnSpPr>
          <p:cNvPr id="131" name="Gerade Verbindung 130"/>
          <p:cNvCxnSpPr/>
          <p:nvPr/>
        </p:nvCxnSpPr>
        <p:spPr bwMode="auto">
          <a:xfrm>
            <a:off x="4229438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" name="Gerade Verbindung 131"/>
          <p:cNvCxnSpPr/>
          <p:nvPr/>
        </p:nvCxnSpPr>
        <p:spPr bwMode="auto">
          <a:xfrm flipV="1">
            <a:off x="5067638" y="4038600"/>
            <a:ext cx="4572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Gerade Verbindung 132"/>
          <p:cNvCxnSpPr/>
          <p:nvPr/>
        </p:nvCxnSpPr>
        <p:spPr bwMode="auto">
          <a:xfrm>
            <a:off x="5524838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Gerade Verbindung 134"/>
          <p:cNvCxnSpPr/>
          <p:nvPr/>
        </p:nvCxnSpPr>
        <p:spPr bwMode="auto">
          <a:xfrm>
            <a:off x="6134438" y="4267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6" name="Gerade Verbindung 135"/>
          <p:cNvCxnSpPr/>
          <p:nvPr/>
        </p:nvCxnSpPr>
        <p:spPr bwMode="auto">
          <a:xfrm flipH="1">
            <a:off x="5753438" y="5029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Gerade Verbindung 136"/>
          <p:cNvCxnSpPr/>
          <p:nvPr/>
        </p:nvCxnSpPr>
        <p:spPr bwMode="auto">
          <a:xfrm flipH="1">
            <a:off x="5753438" y="5181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Gerade Verbindung 138"/>
          <p:cNvCxnSpPr/>
          <p:nvPr/>
        </p:nvCxnSpPr>
        <p:spPr bwMode="auto">
          <a:xfrm>
            <a:off x="6134438" y="5181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Gerade Verbindung 140"/>
          <p:cNvCxnSpPr/>
          <p:nvPr/>
        </p:nvCxnSpPr>
        <p:spPr bwMode="auto">
          <a:xfrm flipH="1">
            <a:off x="5982038" y="5943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7" name="Gerade Verbindung mit Pfeil 166"/>
          <p:cNvCxnSpPr/>
          <p:nvPr/>
        </p:nvCxnSpPr>
        <p:spPr bwMode="auto">
          <a:xfrm>
            <a:off x="5220038" y="36576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8" name="Textfeld 167"/>
          <p:cNvSpPr txBox="1"/>
          <p:nvPr/>
        </p:nvSpPr>
        <p:spPr>
          <a:xfrm>
            <a:off x="4648200" y="3657600"/>
            <a:ext cx="5725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~CLK</a:t>
            </a:r>
            <a:endParaRPr lang="de-DE" dirty="0"/>
          </a:p>
        </p:txBody>
      </p:sp>
      <p:sp>
        <p:nvSpPr>
          <p:cNvPr id="169" name="Textfeld 168"/>
          <p:cNvSpPr txBox="1"/>
          <p:nvPr/>
        </p:nvSpPr>
        <p:spPr>
          <a:xfrm>
            <a:off x="4567959" y="42672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D1</a:t>
            </a:r>
            <a:endParaRPr lang="de-DE" dirty="0"/>
          </a:p>
        </p:txBody>
      </p:sp>
      <p:sp>
        <p:nvSpPr>
          <p:cNvPr id="170" name="Textfeld 169"/>
          <p:cNvSpPr txBox="1"/>
          <p:nvPr/>
        </p:nvSpPr>
        <p:spPr>
          <a:xfrm>
            <a:off x="6315750" y="42672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Q1</a:t>
            </a:r>
            <a:endParaRPr lang="de-DE" dirty="0"/>
          </a:p>
        </p:txBody>
      </p:sp>
      <p:cxnSp>
        <p:nvCxnSpPr>
          <p:cNvPr id="171" name="Gerade Verbindung 170"/>
          <p:cNvCxnSpPr/>
          <p:nvPr/>
        </p:nvCxnSpPr>
        <p:spPr bwMode="auto">
          <a:xfrm>
            <a:off x="6134438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2" name="Gerade Verbindung 171"/>
          <p:cNvCxnSpPr/>
          <p:nvPr/>
        </p:nvCxnSpPr>
        <p:spPr bwMode="auto">
          <a:xfrm flipV="1">
            <a:off x="6972638" y="4038600"/>
            <a:ext cx="4572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3" name="Gerade Verbindung 172"/>
          <p:cNvCxnSpPr/>
          <p:nvPr/>
        </p:nvCxnSpPr>
        <p:spPr bwMode="auto">
          <a:xfrm>
            <a:off x="7429838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" name="Gerade Verbindung 173"/>
          <p:cNvCxnSpPr/>
          <p:nvPr/>
        </p:nvCxnSpPr>
        <p:spPr bwMode="auto">
          <a:xfrm>
            <a:off x="8039438" y="4267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5" name="Gerade Verbindung 174"/>
          <p:cNvCxnSpPr/>
          <p:nvPr/>
        </p:nvCxnSpPr>
        <p:spPr bwMode="auto">
          <a:xfrm flipH="1">
            <a:off x="7658438" y="5029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0" name="Gerade Verbindung 199"/>
          <p:cNvCxnSpPr/>
          <p:nvPr/>
        </p:nvCxnSpPr>
        <p:spPr bwMode="auto">
          <a:xfrm flipH="1">
            <a:off x="7658438" y="5181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" name="Gerade Verbindung 204"/>
          <p:cNvCxnSpPr/>
          <p:nvPr/>
        </p:nvCxnSpPr>
        <p:spPr bwMode="auto">
          <a:xfrm>
            <a:off x="8039438" y="5181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" name="Gerade Verbindung 206"/>
          <p:cNvCxnSpPr/>
          <p:nvPr/>
        </p:nvCxnSpPr>
        <p:spPr bwMode="auto">
          <a:xfrm flipH="1">
            <a:off x="7887038" y="5943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9" name="Gerade Verbindung mit Pfeil 208"/>
          <p:cNvCxnSpPr/>
          <p:nvPr/>
        </p:nvCxnSpPr>
        <p:spPr bwMode="auto">
          <a:xfrm>
            <a:off x="7125038" y="36576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0" name="Textfeld 209"/>
          <p:cNvSpPr txBox="1"/>
          <p:nvPr/>
        </p:nvSpPr>
        <p:spPr>
          <a:xfrm>
            <a:off x="6679919" y="3657600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CLK</a:t>
            </a:r>
            <a:endParaRPr lang="de-DE" dirty="0"/>
          </a:p>
        </p:txBody>
      </p:sp>
      <p:sp>
        <p:nvSpPr>
          <p:cNvPr id="211" name="Textfeld 210"/>
          <p:cNvSpPr txBox="1"/>
          <p:nvPr/>
        </p:nvSpPr>
        <p:spPr>
          <a:xfrm>
            <a:off x="6630168" y="42672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D2</a:t>
            </a:r>
            <a:endParaRPr lang="de-DE" dirty="0"/>
          </a:p>
        </p:txBody>
      </p:sp>
      <p:sp>
        <p:nvSpPr>
          <p:cNvPr id="212" name="Textfeld 211"/>
          <p:cNvSpPr txBox="1"/>
          <p:nvPr/>
        </p:nvSpPr>
        <p:spPr>
          <a:xfrm>
            <a:off x="8068350" y="42672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Q2</a:t>
            </a:r>
            <a:endParaRPr lang="de-DE" dirty="0"/>
          </a:p>
        </p:txBody>
      </p:sp>
      <p:sp>
        <p:nvSpPr>
          <p:cNvPr id="4" name="Abgerundetes Rechteck 3"/>
          <p:cNvSpPr/>
          <p:nvPr/>
        </p:nvSpPr>
        <p:spPr bwMode="auto">
          <a:xfrm>
            <a:off x="990600" y="3657600"/>
            <a:ext cx="2362200" cy="2514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3" name="Abgerundetes Rechteck 212"/>
          <p:cNvSpPr/>
          <p:nvPr/>
        </p:nvSpPr>
        <p:spPr bwMode="auto">
          <a:xfrm>
            <a:off x="4038600" y="3657600"/>
            <a:ext cx="4572000" cy="2514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371600" y="3352800"/>
            <a:ext cx="5597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Latch</a:t>
            </a:r>
            <a:endParaRPr lang="de-DE" dirty="0"/>
          </a:p>
        </p:txBody>
      </p:sp>
      <p:sp>
        <p:nvSpPr>
          <p:cNvPr id="214" name="Textfeld 213"/>
          <p:cNvSpPr txBox="1"/>
          <p:nvPr/>
        </p:nvSpPr>
        <p:spPr>
          <a:xfrm>
            <a:off x="4308995" y="3352800"/>
            <a:ext cx="7809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Flip-Flop</a:t>
            </a:r>
            <a:endParaRPr lang="de-DE" dirty="0"/>
          </a:p>
        </p:txBody>
      </p:sp>
      <p:sp>
        <p:nvSpPr>
          <p:cNvPr id="8" name="Gleichschenkliges Dreieck 7"/>
          <p:cNvSpPr/>
          <p:nvPr/>
        </p:nvSpPr>
        <p:spPr bwMode="auto">
          <a:xfrm rot="5400000">
            <a:off x="6210300" y="4152900"/>
            <a:ext cx="304800" cy="2286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494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Statische Speicherzellen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53</a:t>
            </a:fld>
            <a:endParaRPr lang="de-DE" altLang="de-DE"/>
          </a:p>
        </p:txBody>
      </p:sp>
      <p:cxnSp>
        <p:nvCxnSpPr>
          <p:cNvPr id="46" name="Gerade Verbindung 45"/>
          <p:cNvCxnSpPr/>
          <p:nvPr/>
        </p:nvCxnSpPr>
        <p:spPr bwMode="auto">
          <a:xfrm>
            <a:off x="2209800" y="3352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Ellipse 46"/>
          <p:cNvSpPr/>
          <p:nvPr/>
        </p:nvSpPr>
        <p:spPr bwMode="auto">
          <a:xfrm>
            <a:off x="2209800" y="3200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Gleichschenkliges Dreieck 47"/>
          <p:cNvSpPr/>
          <p:nvPr/>
        </p:nvSpPr>
        <p:spPr bwMode="auto">
          <a:xfrm rot="5400000">
            <a:off x="1222248" y="2892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0" name="Gerade Verbindung 49"/>
          <p:cNvCxnSpPr/>
          <p:nvPr/>
        </p:nvCxnSpPr>
        <p:spPr bwMode="auto">
          <a:xfrm>
            <a:off x="609600" y="3352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4114800" y="3352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Ellipse 51"/>
          <p:cNvSpPr/>
          <p:nvPr/>
        </p:nvSpPr>
        <p:spPr bwMode="auto">
          <a:xfrm>
            <a:off x="4114800" y="3200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3" name="Gleichschenkliges Dreieck 52"/>
          <p:cNvSpPr/>
          <p:nvPr/>
        </p:nvSpPr>
        <p:spPr bwMode="auto">
          <a:xfrm rot="5400000">
            <a:off x="3127248" y="2892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4" name="Gerade Verbindung 53"/>
          <p:cNvCxnSpPr/>
          <p:nvPr/>
        </p:nvCxnSpPr>
        <p:spPr bwMode="auto">
          <a:xfrm>
            <a:off x="2514600" y="3352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>
            <a:off x="5562600" y="5105400"/>
            <a:ext cx="3048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mit Pfeil 9"/>
          <p:cNvCxnSpPr/>
          <p:nvPr/>
        </p:nvCxnSpPr>
        <p:spPr bwMode="auto">
          <a:xfrm flipV="1">
            <a:off x="5562600" y="2667000"/>
            <a:ext cx="0" cy="2438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5334000" y="5105400"/>
            <a:ext cx="9906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61"/>
          <p:cNvCxnSpPr/>
          <p:nvPr/>
        </p:nvCxnSpPr>
        <p:spPr bwMode="auto">
          <a:xfrm>
            <a:off x="6477000" y="3352800"/>
            <a:ext cx="12954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5562600" y="33528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 rot="5400000">
            <a:off x="6438900" y="42291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Bogen 17"/>
          <p:cNvSpPr/>
          <p:nvPr/>
        </p:nvSpPr>
        <p:spPr bwMode="auto">
          <a:xfrm flipH="1">
            <a:off x="6400800" y="3352800"/>
            <a:ext cx="152400" cy="17526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2" name="Bogen 71"/>
          <p:cNvSpPr/>
          <p:nvPr/>
        </p:nvSpPr>
        <p:spPr bwMode="auto">
          <a:xfrm flipV="1">
            <a:off x="6248400" y="3352800"/>
            <a:ext cx="152400" cy="17526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576604" y="30480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74" name="Textfeld 73"/>
          <p:cNvSpPr txBox="1"/>
          <p:nvPr/>
        </p:nvSpPr>
        <p:spPr>
          <a:xfrm>
            <a:off x="4451366" y="3048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75" name="Textfeld 74"/>
          <p:cNvSpPr txBox="1"/>
          <p:nvPr/>
        </p:nvSpPr>
        <p:spPr>
          <a:xfrm>
            <a:off x="8077200" y="51054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76" name="Textfeld 75"/>
          <p:cNvSpPr txBox="1"/>
          <p:nvPr/>
        </p:nvSpPr>
        <p:spPr>
          <a:xfrm>
            <a:off x="5105400" y="27432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5185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Statische Speicherzellen</a:t>
            </a:r>
          </a:p>
          <a:p>
            <a:r>
              <a:rPr lang="de-DE" dirty="0"/>
              <a:t>Wenn </a:t>
            </a:r>
            <a:r>
              <a:rPr lang="de-DE" dirty="0" smtClean="0"/>
              <a:t>wir den Ausgang </a:t>
            </a:r>
            <a:r>
              <a:rPr lang="de-DE" dirty="0"/>
              <a:t>des zweiten Inverters mit dem Eingang des ersten </a:t>
            </a:r>
            <a:r>
              <a:rPr lang="de-DE" dirty="0" smtClean="0"/>
              <a:t>verbinden</a:t>
            </a:r>
            <a:r>
              <a:rPr lang="de-DE" dirty="0"/>
              <a:t>, haben wir </a:t>
            </a:r>
            <a:r>
              <a:rPr lang="de-DE" dirty="0" smtClean="0"/>
              <a:t>Vin </a:t>
            </a:r>
            <a:r>
              <a:rPr lang="de-DE" dirty="0"/>
              <a:t>= </a:t>
            </a:r>
            <a:r>
              <a:rPr lang="de-DE" dirty="0" err="1"/>
              <a:t>Vout</a:t>
            </a:r>
            <a:r>
              <a:rPr lang="de-DE" dirty="0" smtClean="0"/>
              <a:t>.</a:t>
            </a:r>
          </a:p>
          <a:p>
            <a:r>
              <a:rPr lang="de-DE" dirty="0"/>
              <a:t>Der Zustand der Schaltung </a:t>
            </a:r>
            <a:r>
              <a:rPr lang="de-DE" dirty="0" smtClean="0"/>
              <a:t>liegt im </a:t>
            </a:r>
            <a:r>
              <a:rPr lang="de-DE" dirty="0"/>
              <a:t>Schnittpunkt der Kennlinie </a:t>
            </a:r>
            <a:r>
              <a:rPr lang="de-DE" dirty="0" err="1"/>
              <a:t>Vout</a:t>
            </a:r>
            <a:r>
              <a:rPr lang="de-DE" dirty="0"/>
              <a:t> = f(Vin) und der </a:t>
            </a:r>
            <a:r>
              <a:rPr lang="de-DE" dirty="0" smtClean="0"/>
              <a:t>Gerade </a:t>
            </a:r>
            <a:r>
              <a:rPr lang="de-DE" dirty="0" err="1"/>
              <a:t>Vout</a:t>
            </a:r>
            <a:r>
              <a:rPr lang="de-DE" dirty="0"/>
              <a:t> = Vin.</a:t>
            </a:r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54</a:t>
            </a:fld>
            <a:endParaRPr lang="de-DE" altLang="de-DE"/>
          </a:p>
        </p:txBody>
      </p:sp>
      <p:cxnSp>
        <p:nvCxnSpPr>
          <p:cNvPr id="46" name="Gerade Verbindung 45"/>
          <p:cNvCxnSpPr/>
          <p:nvPr/>
        </p:nvCxnSpPr>
        <p:spPr bwMode="auto">
          <a:xfrm>
            <a:off x="2209800" y="3352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Ellipse 46"/>
          <p:cNvSpPr/>
          <p:nvPr/>
        </p:nvSpPr>
        <p:spPr bwMode="auto">
          <a:xfrm>
            <a:off x="2209800" y="3200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Gleichschenkliges Dreieck 47"/>
          <p:cNvSpPr/>
          <p:nvPr/>
        </p:nvSpPr>
        <p:spPr bwMode="auto">
          <a:xfrm rot="5400000">
            <a:off x="1222248" y="2892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0" name="Gerade Verbindung 49"/>
          <p:cNvCxnSpPr/>
          <p:nvPr/>
        </p:nvCxnSpPr>
        <p:spPr bwMode="auto">
          <a:xfrm>
            <a:off x="609600" y="3352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4114800" y="3352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Ellipse 51"/>
          <p:cNvSpPr/>
          <p:nvPr/>
        </p:nvSpPr>
        <p:spPr bwMode="auto">
          <a:xfrm>
            <a:off x="4114800" y="3200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3" name="Gleichschenkliges Dreieck 52"/>
          <p:cNvSpPr/>
          <p:nvPr/>
        </p:nvSpPr>
        <p:spPr bwMode="auto">
          <a:xfrm rot="5400000">
            <a:off x="3127248" y="2892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4" name="Gerade Verbindung 53"/>
          <p:cNvCxnSpPr/>
          <p:nvPr/>
        </p:nvCxnSpPr>
        <p:spPr bwMode="auto">
          <a:xfrm>
            <a:off x="2514600" y="3352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>
            <a:off x="5562600" y="5105400"/>
            <a:ext cx="3048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mit Pfeil 9"/>
          <p:cNvCxnSpPr/>
          <p:nvPr/>
        </p:nvCxnSpPr>
        <p:spPr bwMode="auto">
          <a:xfrm flipV="1">
            <a:off x="5562600" y="2667000"/>
            <a:ext cx="0" cy="2438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5334000" y="5105400"/>
            <a:ext cx="9906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61"/>
          <p:cNvCxnSpPr/>
          <p:nvPr/>
        </p:nvCxnSpPr>
        <p:spPr bwMode="auto">
          <a:xfrm>
            <a:off x="6477000" y="3352800"/>
            <a:ext cx="12954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 flipV="1">
            <a:off x="5562600" y="2895600"/>
            <a:ext cx="2209800" cy="2209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5562600" y="33528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 rot="5400000">
            <a:off x="6438900" y="42291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Bogen 17"/>
          <p:cNvSpPr/>
          <p:nvPr/>
        </p:nvSpPr>
        <p:spPr bwMode="auto">
          <a:xfrm flipH="1">
            <a:off x="6400800" y="3352800"/>
            <a:ext cx="152400" cy="17526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2" name="Bogen 71"/>
          <p:cNvSpPr/>
          <p:nvPr/>
        </p:nvSpPr>
        <p:spPr bwMode="auto">
          <a:xfrm flipV="1">
            <a:off x="6248400" y="3352800"/>
            <a:ext cx="152400" cy="17526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576604" y="30480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74" name="Textfeld 73"/>
          <p:cNvSpPr txBox="1"/>
          <p:nvPr/>
        </p:nvSpPr>
        <p:spPr>
          <a:xfrm>
            <a:off x="4451366" y="3048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75" name="Textfeld 74"/>
          <p:cNvSpPr txBox="1"/>
          <p:nvPr/>
        </p:nvSpPr>
        <p:spPr>
          <a:xfrm>
            <a:off x="8077200" y="51054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76" name="Textfeld 75"/>
          <p:cNvSpPr txBox="1"/>
          <p:nvPr/>
        </p:nvSpPr>
        <p:spPr>
          <a:xfrm>
            <a:off x="5105400" y="27432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4" name="Freihandform 3"/>
          <p:cNvSpPr/>
          <p:nvPr/>
        </p:nvSpPr>
        <p:spPr bwMode="auto">
          <a:xfrm>
            <a:off x="533401" y="3352800"/>
            <a:ext cx="4463148" cy="1162289"/>
          </a:xfrm>
          <a:custGeom>
            <a:avLst/>
            <a:gdLst>
              <a:gd name="connsiteX0" fmla="*/ 4010301 w 4335261"/>
              <a:gd name="connsiteY0" fmla="*/ 0 h 1138146"/>
              <a:gd name="connsiteX1" fmla="*/ 4001248 w 4335261"/>
              <a:gd name="connsiteY1" fmla="*/ 832918 h 1138146"/>
              <a:gd name="connsiteX2" fmla="*/ 560931 w 4335261"/>
              <a:gd name="connsiteY2" fmla="*/ 1095469 h 1138146"/>
              <a:gd name="connsiteX3" fmla="*/ 44883 w 4335261"/>
              <a:gd name="connsiteY3" fmla="*/ 18107 h 1138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35261" h="1138146">
                <a:moveTo>
                  <a:pt x="4010301" y="0"/>
                </a:moveTo>
                <a:cubicBezTo>
                  <a:pt x="4293222" y="325170"/>
                  <a:pt x="4576143" y="650340"/>
                  <a:pt x="4001248" y="832918"/>
                </a:cubicBezTo>
                <a:cubicBezTo>
                  <a:pt x="3426353" y="1015496"/>
                  <a:pt x="1220325" y="1231271"/>
                  <a:pt x="560931" y="1095469"/>
                </a:cubicBezTo>
                <a:cubicBezTo>
                  <a:pt x="-98463" y="959667"/>
                  <a:pt x="-26790" y="488887"/>
                  <a:pt x="44883" y="18107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5560888" y="4495800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Vin=</a:t>
            </a:r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13" name="Ellipse 12"/>
          <p:cNvSpPr/>
          <p:nvPr/>
        </p:nvSpPr>
        <p:spPr bwMode="auto">
          <a:xfrm>
            <a:off x="7239000" y="32766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4" name="Ellipse 33"/>
          <p:cNvSpPr/>
          <p:nvPr/>
        </p:nvSpPr>
        <p:spPr bwMode="auto">
          <a:xfrm>
            <a:off x="6324600" y="41910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5" name="Ellipse 34"/>
          <p:cNvSpPr/>
          <p:nvPr/>
        </p:nvSpPr>
        <p:spPr bwMode="auto">
          <a:xfrm>
            <a:off x="5486400" y="50292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" name="Gerade Verbindung mit Pfeil 15"/>
          <p:cNvCxnSpPr/>
          <p:nvPr/>
        </p:nvCxnSpPr>
        <p:spPr bwMode="auto">
          <a:xfrm flipV="1">
            <a:off x="5562600" y="53340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feld 16"/>
          <p:cNvSpPr txBox="1"/>
          <p:nvPr/>
        </p:nvSpPr>
        <p:spPr>
          <a:xfrm>
            <a:off x="4648200" y="5486400"/>
            <a:ext cx="9284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r>
              <a:rPr lang="de-DE" dirty="0" smtClean="0"/>
              <a:t>/Vin=0</a:t>
            </a:r>
            <a:endParaRPr lang="de-DE" dirty="0"/>
          </a:p>
        </p:txBody>
      </p:sp>
      <p:sp>
        <p:nvSpPr>
          <p:cNvPr id="39" name="Textfeld 38"/>
          <p:cNvSpPr txBox="1"/>
          <p:nvPr/>
        </p:nvSpPr>
        <p:spPr>
          <a:xfrm>
            <a:off x="7484341" y="3048000"/>
            <a:ext cx="13548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r>
              <a:rPr lang="de-DE" dirty="0" smtClean="0"/>
              <a:t>/Vin=1(VDD)</a:t>
            </a:r>
            <a:endParaRPr lang="de-DE" dirty="0"/>
          </a:p>
        </p:txBody>
      </p:sp>
      <p:sp>
        <p:nvSpPr>
          <p:cNvPr id="40" name="Textfeld 39"/>
          <p:cNvSpPr txBox="1"/>
          <p:nvPr/>
        </p:nvSpPr>
        <p:spPr>
          <a:xfrm>
            <a:off x="6553200" y="4267200"/>
            <a:ext cx="13468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r>
              <a:rPr lang="de-DE" dirty="0" smtClean="0"/>
              <a:t>/</a:t>
            </a:r>
            <a:r>
              <a:rPr lang="de-DE" dirty="0" err="1" smtClean="0"/>
              <a:t>Vin~VDD</a:t>
            </a:r>
            <a:r>
              <a:rPr lang="de-DE" dirty="0" smtClean="0"/>
              <a:t>/2</a:t>
            </a:r>
            <a:endParaRPr lang="de-DE" dirty="0"/>
          </a:p>
        </p:txBody>
      </p:sp>
      <p:cxnSp>
        <p:nvCxnSpPr>
          <p:cNvPr id="41" name="Gerade Verbindung mit Pfeil 40"/>
          <p:cNvCxnSpPr/>
          <p:nvPr/>
        </p:nvCxnSpPr>
        <p:spPr bwMode="auto">
          <a:xfrm rot="16200000" flipV="1">
            <a:off x="6781800" y="40386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521094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Drei Schnittpunkte</a:t>
            </a:r>
          </a:p>
          <a:p>
            <a:r>
              <a:rPr lang="de-DE" dirty="0" smtClean="0"/>
              <a:t>1. </a:t>
            </a:r>
            <a:r>
              <a:rPr lang="de-DE" dirty="0" err="1" smtClean="0"/>
              <a:t>Vout</a:t>
            </a:r>
            <a:r>
              <a:rPr lang="de-DE" dirty="0" smtClean="0"/>
              <a:t>/Vin </a:t>
            </a:r>
            <a:r>
              <a:rPr lang="de-DE" dirty="0"/>
              <a:t>= 0 (logische </a:t>
            </a:r>
            <a:r>
              <a:rPr lang="de-DE" dirty="0" smtClean="0"/>
              <a:t>0)</a:t>
            </a:r>
          </a:p>
          <a:p>
            <a:r>
              <a:rPr lang="de-DE" dirty="0" smtClean="0"/>
              <a:t>2. </a:t>
            </a:r>
            <a:r>
              <a:rPr lang="de-DE" dirty="0" err="1" smtClean="0"/>
              <a:t>Vout</a:t>
            </a:r>
            <a:r>
              <a:rPr lang="de-DE" dirty="0" smtClean="0"/>
              <a:t>/</a:t>
            </a:r>
            <a:r>
              <a:rPr lang="de-DE" dirty="0" err="1" smtClean="0"/>
              <a:t>Voin</a:t>
            </a:r>
            <a:r>
              <a:rPr lang="de-DE" dirty="0" smtClean="0"/>
              <a:t> </a:t>
            </a:r>
            <a:r>
              <a:rPr lang="de-DE" dirty="0"/>
              <a:t>= VDD (logische </a:t>
            </a:r>
            <a:r>
              <a:rPr lang="de-DE" dirty="0" smtClean="0"/>
              <a:t>1)</a:t>
            </a:r>
          </a:p>
          <a:p>
            <a:r>
              <a:rPr lang="de-DE" dirty="0" smtClean="0"/>
              <a:t>3. </a:t>
            </a:r>
            <a:r>
              <a:rPr lang="de-DE" dirty="0" err="1" smtClean="0"/>
              <a:t>Vout</a:t>
            </a:r>
            <a:r>
              <a:rPr lang="de-DE" dirty="0" smtClean="0"/>
              <a:t>=Vin </a:t>
            </a:r>
            <a:r>
              <a:rPr lang="de-DE" dirty="0"/>
              <a:t>~ VDD/2 (undefiniert).</a:t>
            </a:r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55</a:t>
            </a:fld>
            <a:endParaRPr lang="de-DE" altLang="de-DE"/>
          </a:p>
        </p:txBody>
      </p:sp>
      <p:cxnSp>
        <p:nvCxnSpPr>
          <p:cNvPr id="46" name="Gerade Verbindung 45"/>
          <p:cNvCxnSpPr/>
          <p:nvPr/>
        </p:nvCxnSpPr>
        <p:spPr bwMode="auto">
          <a:xfrm>
            <a:off x="2209800" y="3352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Ellipse 46"/>
          <p:cNvSpPr/>
          <p:nvPr/>
        </p:nvSpPr>
        <p:spPr bwMode="auto">
          <a:xfrm>
            <a:off x="2209800" y="3200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Gleichschenkliges Dreieck 47"/>
          <p:cNvSpPr/>
          <p:nvPr/>
        </p:nvSpPr>
        <p:spPr bwMode="auto">
          <a:xfrm rot="5400000">
            <a:off x="1222248" y="2892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0" name="Gerade Verbindung 49"/>
          <p:cNvCxnSpPr/>
          <p:nvPr/>
        </p:nvCxnSpPr>
        <p:spPr bwMode="auto">
          <a:xfrm>
            <a:off x="609600" y="3352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4114800" y="3352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Ellipse 51"/>
          <p:cNvSpPr/>
          <p:nvPr/>
        </p:nvSpPr>
        <p:spPr bwMode="auto">
          <a:xfrm>
            <a:off x="4114800" y="3200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3" name="Gleichschenkliges Dreieck 52"/>
          <p:cNvSpPr/>
          <p:nvPr/>
        </p:nvSpPr>
        <p:spPr bwMode="auto">
          <a:xfrm rot="5400000">
            <a:off x="3127248" y="2892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4" name="Gerade Verbindung 53"/>
          <p:cNvCxnSpPr/>
          <p:nvPr/>
        </p:nvCxnSpPr>
        <p:spPr bwMode="auto">
          <a:xfrm>
            <a:off x="2514600" y="3352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>
            <a:off x="5562600" y="5105400"/>
            <a:ext cx="3048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mit Pfeil 9"/>
          <p:cNvCxnSpPr/>
          <p:nvPr/>
        </p:nvCxnSpPr>
        <p:spPr bwMode="auto">
          <a:xfrm flipV="1">
            <a:off x="5562600" y="2667000"/>
            <a:ext cx="0" cy="2438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5334000" y="5105400"/>
            <a:ext cx="9906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61"/>
          <p:cNvCxnSpPr/>
          <p:nvPr/>
        </p:nvCxnSpPr>
        <p:spPr bwMode="auto">
          <a:xfrm>
            <a:off x="6477000" y="3352800"/>
            <a:ext cx="12954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 flipV="1">
            <a:off x="5562600" y="2895600"/>
            <a:ext cx="2209800" cy="2209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5562600" y="33528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 rot="5400000">
            <a:off x="6438900" y="42291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Bogen 17"/>
          <p:cNvSpPr/>
          <p:nvPr/>
        </p:nvSpPr>
        <p:spPr bwMode="auto">
          <a:xfrm flipH="1">
            <a:off x="6400800" y="3352800"/>
            <a:ext cx="152400" cy="17526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2" name="Bogen 71"/>
          <p:cNvSpPr/>
          <p:nvPr/>
        </p:nvSpPr>
        <p:spPr bwMode="auto">
          <a:xfrm flipV="1">
            <a:off x="6248400" y="3352800"/>
            <a:ext cx="152400" cy="17526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576604" y="30480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74" name="Textfeld 73"/>
          <p:cNvSpPr txBox="1"/>
          <p:nvPr/>
        </p:nvSpPr>
        <p:spPr>
          <a:xfrm>
            <a:off x="4451366" y="3048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75" name="Textfeld 74"/>
          <p:cNvSpPr txBox="1"/>
          <p:nvPr/>
        </p:nvSpPr>
        <p:spPr>
          <a:xfrm>
            <a:off x="8077200" y="51054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76" name="Textfeld 75"/>
          <p:cNvSpPr txBox="1"/>
          <p:nvPr/>
        </p:nvSpPr>
        <p:spPr>
          <a:xfrm>
            <a:off x="5105400" y="27432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4" name="Freihandform 3"/>
          <p:cNvSpPr/>
          <p:nvPr/>
        </p:nvSpPr>
        <p:spPr bwMode="auto">
          <a:xfrm>
            <a:off x="533401" y="3352800"/>
            <a:ext cx="4463148" cy="1162289"/>
          </a:xfrm>
          <a:custGeom>
            <a:avLst/>
            <a:gdLst>
              <a:gd name="connsiteX0" fmla="*/ 4010301 w 4335261"/>
              <a:gd name="connsiteY0" fmla="*/ 0 h 1138146"/>
              <a:gd name="connsiteX1" fmla="*/ 4001248 w 4335261"/>
              <a:gd name="connsiteY1" fmla="*/ 832918 h 1138146"/>
              <a:gd name="connsiteX2" fmla="*/ 560931 w 4335261"/>
              <a:gd name="connsiteY2" fmla="*/ 1095469 h 1138146"/>
              <a:gd name="connsiteX3" fmla="*/ 44883 w 4335261"/>
              <a:gd name="connsiteY3" fmla="*/ 18107 h 1138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35261" h="1138146">
                <a:moveTo>
                  <a:pt x="4010301" y="0"/>
                </a:moveTo>
                <a:cubicBezTo>
                  <a:pt x="4293222" y="325170"/>
                  <a:pt x="4576143" y="650340"/>
                  <a:pt x="4001248" y="832918"/>
                </a:cubicBezTo>
                <a:cubicBezTo>
                  <a:pt x="3426353" y="1015496"/>
                  <a:pt x="1220325" y="1231271"/>
                  <a:pt x="560931" y="1095469"/>
                </a:cubicBezTo>
                <a:cubicBezTo>
                  <a:pt x="-98463" y="959667"/>
                  <a:pt x="-26790" y="488887"/>
                  <a:pt x="44883" y="18107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5560888" y="4495800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Vin=</a:t>
            </a:r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13" name="Ellipse 12"/>
          <p:cNvSpPr/>
          <p:nvPr/>
        </p:nvSpPr>
        <p:spPr bwMode="auto">
          <a:xfrm>
            <a:off x="7239000" y="32766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4" name="Ellipse 33"/>
          <p:cNvSpPr/>
          <p:nvPr/>
        </p:nvSpPr>
        <p:spPr bwMode="auto">
          <a:xfrm>
            <a:off x="6324600" y="41910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5" name="Ellipse 34"/>
          <p:cNvSpPr/>
          <p:nvPr/>
        </p:nvSpPr>
        <p:spPr bwMode="auto">
          <a:xfrm>
            <a:off x="5486400" y="50292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" name="Gerade Verbindung mit Pfeil 15"/>
          <p:cNvCxnSpPr/>
          <p:nvPr/>
        </p:nvCxnSpPr>
        <p:spPr bwMode="auto">
          <a:xfrm flipV="1">
            <a:off x="5562600" y="53340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feld 16"/>
          <p:cNvSpPr txBox="1"/>
          <p:nvPr/>
        </p:nvSpPr>
        <p:spPr>
          <a:xfrm>
            <a:off x="4648200" y="5486400"/>
            <a:ext cx="9284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r>
              <a:rPr lang="de-DE" dirty="0" smtClean="0"/>
              <a:t>/Vin=0</a:t>
            </a:r>
            <a:endParaRPr lang="de-DE" dirty="0"/>
          </a:p>
        </p:txBody>
      </p:sp>
      <p:sp>
        <p:nvSpPr>
          <p:cNvPr id="39" name="Textfeld 38"/>
          <p:cNvSpPr txBox="1"/>
          <p:nvPr/>
        </p:nvSpPr>
        <p:spPr>
          <a:xfrm>
            <a:off x="7484341" y="3048000"/>
            <a:ext cx="13548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r>
              <a:rPr lang="de-DE" dirty="0" smtClean="0"/>
              <a:t>/Vin=1(VDD)</a:t>
            </a:r>
            <a:endParaRPr lang="de-DE" dirty="0"/>
          </a:p>
        </p:txBody>
      </p:sp>
      <p:sp>
        <p:nvSpPr>
          <p:cNvPr id="40" name="Textfeld 39"/>
          <p:cNvSpPr txBox="1"/>
          <p:nvPr/>
        </p:nvSpPr>
        <p:spPr>
          <a:xfrm>
            <a:off x="6553200" y="4267200"/>
            <a:ext cx="13468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r>
              <a:rPr lang="de-DE" dirty="0" smtClean="0"/>
              <a:t>/</a:t>
            </a:r>
            <a:r>
              <a:rPr lang="de-DE" dirty="0" err="1" smtClean="0"/>
              <a:t>Vin~VDD</a:t>
            </a:r>
            <a:r>
              <a:rPr lang="de-DE" dirty="0" smtClean="0"/>
              <a:t>/2</a:t>
            </a:r>
            <a:endParaRPr lang="de-DE" dirty="0"/>
          </a:p>
        </p:txBody>
      </p:sp>
      <p:cxnSp>
        <p:nvCxnSpPr>
          <p:cNvPr id="41" name="Gerade Verbindung mit Pfeil 40"/>
          <p:cNvCxnSpPr/>
          <p:nvPr/>
        </p:nvCxnSpPr>
        <p:spPr bwMode="auto">
          <a:xfrm rot="16200000" flipV="1">
            <a:off x="6781800" y="40386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528203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Die ersten zwei Arbeitspunkte sind </a:t>
            </a:r>
            <a:r>
              <a:rPr lang="de-DE" dirty="0" smtClean="0"/>
              <a:t>stabil</a:t>
            </a:r>
            <a:endParaRPr lang="de-DE" dirty="0"/>
          </a:p>
          <a:p>
            <a:r>
              <a:rPr lang="de-DE" dirty="0"/>
              <a:t>kleine </a:t>
            </a:r>
            <a:r>
              <a:rPr lang="de-DE" dirty="0" smtClean="0"/>
              <a:t>Störung Delta</a:t>
            </a:r>
          </a:p>
          <a:p>
            <a:r>
              <a:rPr lang="de-DE" dirty="0"/>
              <a:t>Vin = </a:t>
            </a:r>
            <a:r>
              <a:rPr lang="de-DE" dirty="0" err="1"/>
              <a:t>Vout</a:t>
            </a:r>
            <a:r>
              <a:rPr lang="de-DE" dirty="0"/>
              <a:t> – </a:t>
            </a:r>
            <a:r>
              <a:rPr lang="de-DE" dirty="0" smtClean="0"/>
              <a:t>Delta</a:t>
            </a:r>
          </a:p>
          <a:p>
            <a:r>
              <a:rPr lang="de-DE" dirty="0" err="1" smtClean="0"/>
              <a:t>Vout</a:t>
            </a:r>
            <a:r>
              <a:rPr lang="de-DE" dirty="0" smtClean="0"/>
              <a:t> wird nicht beeinflusst</a:t>
            </a:r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56</a:t>
            </a:fld>
            <a:endParaRPr lang="de-DE" altLang="de-DE"/>
          </a:p>
        </p:txBody>
      </p:sp>
      <p:cxnSp>
        <p:nvCxnSpPr>
          <p:cNvPr id="46" name="Gerade Verbindung 45"/>
          <p:cNvCxnSpPr/>
          <p:nvPr/>
        </p:nvCxnSpPr>
        <p:spPr bwMode="auto">
          <a:xfrm>
            <a:off x="2209800" y="3352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Ellipse 46"/>
          <p:cNvSpPr/>
          <p:nvPr/>
        </p:nvSpPr>
        <p:spPr bwMode="auto">
          <a:xfrm>
            <a:off x="2209800" y="3200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Gleichschenkliges Dreieck 47"/>
          <p:cNvSpPr/>
          <p:nvPr/>
        </p:nvSpPr>
        <p:spPr bwMode="auto">
          <a:xfrm rot="5400000">
            <a:off x="1222248" y="2892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0" name="Gerade Verbindung 49"/>
          <p:cNvCxnSpPr/>
          <p:nvPr/>
        </p:nvCxnSpPr>
        <p:spPr bwMode="auto">
          <a:xfrm>
            <a:off x="609600" y="3352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4114800" y="3352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Ellipse 51"/>
          <p:cNvSpPr/>
          <p:nvPr/>
        </p:nvSpPr>
        <p:spPr bwMode="auto">
          <a:xfrm>
            <a:off x="4114800" y="3200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3" name="Gleichschenkliges Dreieck 52"/>
          <p:cNvSpPr/>
          <p:nvPr/>
        </p:nvSpPr>
        <p:spPr bwMode="auto">
          <a:xfrm rot="5400000">
            <a:off x="3127248" y="2892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4" name="Gerade Verbindung 53"/>
          <p:cNvCxnSpPr/>
          <p:nvPr/>
        </p:nvCxnSpPr>
        <p:spPr bwMode="auto">
          <a:xfrm>
            <a:off x="2514600" y="3352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>
            <a:off x="5562600" y="5105400"/>
            <a:ext cx="3048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mit Pfeil 9"/>
          <p:cNvCxnSpPr/>
          <p:nvPr/>
        </p:nvCxnSpPr>
        <p:spPr bwMode="auto">
          <a:xfrm flipV="1">
            <a:off x="5562600" y="2667000"/>
            <a:ext cx="0" cy="2438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5181600" y="5105400"/>
            <a:ext cx="1143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61"/>
          <p:cNvCxnSpPr/>
          <p:nvPr/>
        </p:nvCxnSpPr>
        <p:spPr bwMode="auto">
          <a:xfrm>
            <a:off x="6477000" y="3352800"/>
            <a:ext cx="12954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 flipV="1">
            <a:off x="5562600" y="2895600"/>
            <a:ext cx="2209800" cy="2209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5562600" y="33528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 rot="5400000">
            <a:off x="6438900" y="42291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Bogen 17"/>
          <p:cNvSpPr/>
          <p:nvPr/>
        </p:nvSpPr>
        <p:spPr bwMode="auto">
          <a:xfrm flipH="1">
            <a:off x="6400800" y="3352800"/>
            <a:ext cx="152400" cy="17526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2" name="Bogen 71"/>
          <p:cNvSpPr/>
          <p:nvPr/>
        </p:nvSpPr>
        <p:spPr bwMode="auto">
          <a:xfrm flipV="1">
            <a:off x="6248400" y="3352800"/>
            <a:ext cx="152400" cy="17526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576604" y="30480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74" name="Textfeld 73"/>
          <p:cNvSpPr txBox="1"/>
          <p:nvPr/>
        </p:nvSpPr>
        <p:spPr>
          <a:xfrm>
            <a:off x="4451366" y="3048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75" name="Textfeld 74"/>
          <p:cNvSpPr txBox="1"/>
          <p:nvPr/>
        </p:nvSpPr>
        <p:spPr>
          <a:xfrm>
            <a:off x="8077200" y="51054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76" name="Textfeld 75"/>
          <p:cNvSpPr txBox="1"/>
          <p:nvPr/>
        </p:nvSpPr>
        <p:spPr>
          <a:xfrm>
            <a:off x="5105400" y="27432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4" name="Freihandform 3"/>
          <p:cNvSpPr/>
          <p:nvPr/>
        </p:nvSpPr>
        <p:spPr bwMode="auto">
          <a:xfrm>
            <a:off x="533401" y="3352800"/>
            <a:ext cx="4463148" cy="1162289"/>
          </a:xfrm>
          <a:custGeom>
            <a:avLst/>
            <a:gdLst>
              <a:gd name="connsiteX0" fmla="*/ 4010301 w 4335261"/>
              <a:gd name="connsiteY0" fmla="*/ 0 h 1138146"/>
              <a:gd name="connsiteX1" fmla="*/ 4001248 w 4335261"/>
              <a:gd name="connsiteY1" fmla="*/ 832918 h 1138146"/>
              <a:gd name="connsiteX2" fmla="*/ 560931 w 4335261"/>
              <a:gd name="connsiteY2" fmla="*/ 1095469 h 1138146"/>
              <a:gd name="connsiteX3" fmla="*/ 44883 w 4335261"/>
              <a:gd name="connsiteY3" fmla="*/ 18107 h 1138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35261" h="1138146">
                <a:moveTo>
                  <a:pt x="4010301" y="0"/>
                </a:moveTo>
                <a:cubicBezTo>
                  <a:pt x="4293222" y="325170"/>
                  <a:pt x="4576143" y="650340"/>
                  <a:pt x="4001248" y="832918"/>
                </a:cubicBezTo>
                <a:cubicBezTo>
                  <a:pt x="3426353" y="1015496"/>
                  <a:pt x="1220325" y="1231271"/>
                  <a:pt x="560931" y="1095469"/>
                </a:cubicBezTo>
                <a:cubicBezTo>
                  <a:pt x="-98463" y="959667"/>
                  <a:pt x="-26790" y="488887"/>
                  <a:pt x="44883" y="18107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5560888" y="4495800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Vin=</a:t>
            </a:r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13" name="Ellipse 12"/>
          <p:cNvSpPr/>
          <p:nvPr/>
        </p:nvSpPr>
        <p:spPr bwMode="auto">
          <a:xfrm>
            <a:off x="7239000" y="32766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5" name="Ellipse 34"/>
          <p:cNvSpPr/>
          <p:nvPr/>
        </p:nvSpPr>
        <p:spPr bwMode="auto">
          <a:xfrm>
            <a:off x="5486400" y="50292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bg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Ellipse 4"/>
          <p:cNvSpPr/>
          <p:nvPr/>
        </p:nvSpPr>
        <p:spPr bwMode="auto">
          <a:xfrm>
            <a:off x="1447800" y="4343400"/>
            <a:ext cx="3810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726298" y="4191000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Delta</a:t>
            </a:r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1828800" y="44958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cxnSp>
        <p:nvCxnSpPr>
          <p:cNvPr id="11" name="Gerade Verbindung mit Pfeil 10"/>
          <p:cNvCxnSpPr/>
          <p:nvPr/>
        </p:nvCxnSpPr>
        <p:spPr bwMode="auto">
          <a:xfrm flipH="1">
            <a:off x="5257800" y="51816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Ellipse 41"/>
          <p:cNvSpPr/>
          <p:nvPr/>
        </p:nvSpPr>
        <p:spPr bwMode="auto">
          <a:xfrm>
            <a:off x="5105400" y="50292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3" name="Gerade Verbindung mit Pfeil 42"/>
          <p:cNvCxnSpPr/>
          <p:nvPr/>
        </p:nvCxnSpPr>
        <p:spPr bwMode="auto">
          <a:xfrm flipH="1">
            <a:off x="7010400" y="34290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Ellipse 43"/>
          <p:cNvSpPr/>
          <p:nvPr/>
        </p:nvSpPr>
        <p:spPr bwMode="auto">
          <a:xfrm>
            <a:off x="6858000" y="32766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472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Der dritte Arbeitspunk ist instabil</a:t>
            </a:r>
          </a:p>
          <a:p>
            <a:r>
              <a:rPr lang="de-DE" dirty="0"/>
              <a:t>Vin = </a:t>
            </a:r>
            <a:r>
              <a:rPr lang="de-DE" dirty="0" err="1"/>
              <a:t>Vout</a:t>
            </a:r>
            <a:r>
              <a:rPr lang="de-DE" dirty="0"/>
              <a:t> – </a:t>
            </a:r>
            <a:r>
              <a:rPr lang="de-DE" dirty="0" smtClean="0"/>
              <a:t>Delta</a:t>
            </a:r>
          </a:p>
          <a:p>
            <a:r>
              <a:rPr lang="de-DE" dirty="0" smtClean="0"/>
              <a:t>Verringerung </a:t>
            </a:r>
            <a:r>
              <a:rPr lang="de-DE" dirty="0"/>
              <a:t>von Vin </a:t>
            </a:r>
            <a:r>
              <a:rPr lang="de-DE" dirty="0" smtClean="0"/>
              <a:t>führt zu </a:t>
            </a:r>
            <a:r>
              <a:rPr lang="de-DE" dirty="0"/>
              <a:t>noch größerer Verringerung von </a:t>
            </a:r>
            <a:r>
              <a:rPr lang="de-DE" dirty="0" err="1" smtClean="0"/>
              <a:t>Vout</a:t>
            </a:r>
            <a:endParaRPr lang="de-DE" dirty="0" smtClean="0"/>
          </a:p>
          <a:p>
            <a:r>
              <a:rPr lang="de-DE" dirty="0"/>
              <a:t>Die Schaltung </a:t>
            </a:r>
            <a:r>
              <a:rPr lang="de-DE" dirty="0" smtClean="0"/>
              <a:t>kommt </a:t>
            </a:r>
            <a:r>
              <a:rPr lang="de-DE" dirty="0"/>
              <a:t>aus dem instabilen Arbeitspunkt immer in den Arbeitspunkt </a:t>
            </a:r>
            <a:r>
              <a:rPr lang="de-DE" dirty="0" err="1"/>
              <a:t>Vout</a:t>
            </a:r>
            <a:r>
              <a:rPr lang="de-DE" dirty="0"/>
              <a:t>/Vin = 0 oder in den Arbeitspunkt </a:t>
            </a:r>
            <a:r>
              <a:rPr lang="de-DE" dirty="0" err="1"/>
              <a:t>Vout</a:t>
            </a:r>
            <a:r>
              <a:rPr lang="de-DE" dirty="0"/>
              <a:t>/</a:t>
            </a:r>
            <a:r>
              <a:rPr lang="de-DE" dirty="0" err="1"/>
              <a:t>Voin</a:t>
            </a:r>
            <a:r>
              <a:rPr lang="de-DE" dirty="0"/>
              <a:t> = VDD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57</a:t>
            </a:fld>
            <a:endParaRPr lang="de-DE" altLang="de-DE"/>
          </a:p>
        </p:txBody>
      </p:sp>
      <p:cxnSp>
        <p:nvCxnSpPr>
          <p:cNvPr id="46" name="Gerade Verbindung 45"/>
          <p:cNvCxnSpPr/>
          <p:nvPr/>
        </p:nvCxnSpPr>
        <p:spPr bwMode="auto">
          <a:xfrm>
            <a:off x="2209800" y="3352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Ellipse 46"/>
          <p:cNvSpPr/>
          <p:nvPr/>
        </p:nvSpPr>
        <p:spPr bwMode="auto">
          <a:xfrm>
            <a:off x="2209800" y="3200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Gleichschenkliges Dreieck 47"/>
          <p:cNvSpPr/>
          <p:nvPr/>
        </p:nvSpPr>
        <p:spPr bwMode="auto">
          <a:xfrm rot="5400000">
            <a:off x="1222248" y="2892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0" name="Gerade Verbindung 49"/>
          <p:cNvCxnSpPr/>
          <p:nvPr/>
        </p:nvCxnSpPr>
        <p:spPr bwMode="auto">
          <a:xfrm>
            <a:off x="609600" y="3352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4114800" y="3352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Ellipse 51"/>
          <p:cNvSpPr/>
          <p:nvPr/>
        </p:nvSpPr>
        <p:spPr bwMode="auto">
          <a:xfrm>
            <a:off x="4114800" y="3200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3" name="Gleichschenkliges Dreieck 52"/>
          <p:cNvSpPr/>
          <p:nvPr/>
        </p:nvSpPr>
        <p:spPr bwMode="auto">
          <a:xfrm rot="5400000">
            <a:off x="3127248" y="2892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4" name="Gerade Verbindung 53"/>
          <p:cNvCxnSpPr/>
          <p:nvPr/>
        </p:nvCxnSpPr>
        <p:spPr bwMode="auto">
          <a:xfrm>
            <a:off x="2514600" y="3352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>
            <a:off x="5562600" y="5105400"/>
            <a:ext cx="3048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mit Pfeil 9"/>
          <p:cNvCxnSpPr/>
          <p:nvPr/>
        </p:nvCxnSpPr>
        <p:spPr bwMode="auto">
          <a:xfrm flipV="1">
            <a:off x="5562600" y="2667000"/>
            <a:ext cx="0" cy="2438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5334000" y="5105400"/>
            <a:ext cx="9906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61"/>
          <p:cNvCxnSpPr/>
          <p:nvPr/>
        </p:nvCxnSpPr>
        <p:spPr bwMode="auto">
          <a:xfrm>
            <a:off x="6477000" y="3352800"/>
            <a:ext cx="12954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 flipV="1">
            <a:off x="5562600" y="2895600"/>
            <a:ext cx="2209800" cy="2209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5562600" y="33528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 rot="5400000">
            <a:off x="6438900" y="42291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Bogen 17"/>
          <p:cNvSpPr/>
          <p:nvPr/>
        </p:nvSpPr>
        <p:spPr bwMode="auto">
          <a:xfrm flipH="1">
            <a:off x="6400800" y="3352800"/>
            <a:ext cx="152400" cy="17526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2" name="Bogen 71"/>
          <p:cNvSpPr/>
          <p:nvPr/>
        </p:nvSpPr>
        <p:spPr bwMode="auto">
          <a:xfrm flipV="1">
            <a:off x="6248400" y="3352800"/>
            <a:ext cx="152400" cy="17526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576604" y="30480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74" name="Textfeld 73"/>
          <p:cNvSpPr txBox="1"/>
          <p:nvPr/>
        </p:nvSpPr>
        <p:spPr>
          <a:xfrm>
            <a:off x="4451366" y="3048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75" name="Textfeld 74"/>
          <p:cNvSpPr txBox="1"/>
          <p:nvPr/>
        </p:nvSpPr>
        <p:spPr>
          <a:xfrm>
            <a:off x="8077200" y="51054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76" name="Textfeld 75"/>
          <p:cNvSpPr txBox="1"/>
          <p:nvPr/>
        </p:nvSpPr>
        <p:spPr>
          <a:xfrm>
            <a:off x="5105400" y="27432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4" name="Freihandform 3"/>
          <p:cNvSpPr/>
          <p:nvPr/>
        </p:nvSpPr>
        <p:spPr bwMode="auto">
          <a:xfrm>
            <a:off x="533401" y="3352800"/>
            <a:ext cx="4463148" cy="1162289"/>
          </a:xfrm>
          <a:custGeom>
            <a:avLst/>
            <a:gdLst>
              <a:gd name="connsiteX0" fmla="*/ 4010301 w 4335261"/>
              <a:gd name="connsiteY0" fmla="*/ 0 h 1138146"/>
              <a:gd name="connsiteX1" fmla="*/ 4001248 w 4335261"/>
              <a:gd name="connsiteY1" fmla="*/ 832918 h 1138146"/>
              <a:gd name="connsiteX2" fmla="*/ 560931 w 4335261"/>
              <a:gd name="connsiteY2" fmla="*/ 1095469 h 1138146"/>
              <a:gd name="connsiteX3" fmla="*/ 44883 w 4335261"/>
              <a:gd name="connsiteY3" fmla="*/ 18107 h 1138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35261" h="1138146">
                <a:moveTo>
                  <a:pt x="4010301" y="0"/>
                </a:moveTo>
                <a:cubicBezTo>
                  <a:pt x="4293222" y="325170"/>
                  <a:pt x="4576143" y="650340"/>
                  <a:pt x="4001248" y="832918"/>
                </a:cubicBezTo>
                <a:cubicBezTo>
                  <a:pt x="3426353" y="1015496"/>
                  <a:pt x="1220325" y="1231271"/>
                  <a:pt x="560931" y="1095469"/>
                </a:cubicBezTo>
                <a:cubicBezTo>
                  <a:pt x="-98463" y="959667"/>
                  <a:pt x="-26790" y="488887"/>
                  <a:pt x="44883" y="18107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4" name="Ellipse 33"/>
          <p:cNvSpPr/>
          <p:nvPr/>
        </p:nvSpPr>
        <p:spPr bwMode="auto">
          <a:xfrm>
            <a:off x="6248400" y="41910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1" name="Gerade Verbindung mit Pfeil 40"/>
          <p:cNvCxnSpPr/>
          <p:nvPr/>
        </p:nvCxnSpPr>
        <p:spPr bwMode="auto">
          <a:xfrm flipH="1">
            <a:off x="6172200" y="40386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Ellipse 35"/>
          <p:cNvSpPr/>
          <p:nvPr/>
        </p:nvSpPr>
        <p:spPr bwMode="auto">
          <a:xfrm>
            <a:off x="1447800" y="4343400"/>
            <a:ext cx="3810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1726298" y="4191000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Delta</a:t>
            </a:r>
            <a:endParaRPr lang="de-DE" dirty="0"/>
          </a:p>
        </p:txBody>
      </p:sp>
      <p:sp>
        <p:nvSpPr>
          <p:cNvPr id="38" name="Textfeld 37"/>
          <p:cNvSpPr txBox="1"/>
          <p:nvPr/>
        </p:nvSpPr>
        <p:spPr>
          <a:xfrm>
            <a:off x="1828800" y="44958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cxnSp>
        <p:nvCxnSpPr>
          <p:cNvPr id="6" name="Gerade Verbindung mit Pfeil 5"/>
          <p:cNvCxnSpPr/>
          <p:nvPr/>
        </p:nvCxnSpPr>
        <p:spPr bwMode="auto">
          <a:xfrm>
            <a:off x="6324600" y="42672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Ellipse 41"/>
          <p:cNvSpPr/>
          <p:nvPr/>
        </p:nvSpPr>
        <p:spPr bwMode="auto">
          <a:xfrm>
            <a:off x="6324600" y="41910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73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Der dritte Arbeitspunk ist instabil</a:t>
            </a:r>
          </a:p>
          <a:p>
            <a:r>
              <a:rPr lang="de-DE" dirty="0"/>
              <a:t>Vin = </a:t>
            </a:r>
            <a:r>
              <a:rPr lang="de-DE" dirty="0" err="1"/>
              <a:t>Vout</a:t>
            </a:r>
            <a:r>
              <a:rPr lang="de-DE" dirty="0"/>
              <a:t> – </a:t>
            </a:r>
            <a:r>
              <a:rPr lang="de-DE" dirty="0" smtClean="0"/>
              <a:t>Delta</a:t>
            </a:r>
          </a:p>
          <a:p>
            <a:r>
              <a:rPr lang="de-DE" dirty="0" smtClean="0"/>
              <a:t>Verringerung </a:t>
            </a:r>
            <a:r>
              <a:rPr lang="de-DE" dirty="0"/>
              <a:t>von Vin </a:t>
            </a:r>
            <a:r>
              <a:rPr lang="de-DE" dirty="0" smtClean="0"/>
              <a:t>führt zu </a:t>
            </a:r>
            <a:r>
              <a:rPr lang="de-DE" dirty="0"/>
              <a:t>noch größerer Verringerung von </a:t>
            </a:r>
            <a:r>
              <a:rPr lang="de-DE" dirty="0" err="1" smtClean="0"/>
              <a:t>Vout</a:t>
            </a:r>
            <a:endParaRPr lang="de-DE" dirty="0" smtClean="0"/>
          </a:p>
          <a:p>
            <a:r>
              <a:rPr lang="de-DE" dirty="0"/>
              <a:t>Die Schaltung </a:t>
            </a:r>
            <a:r>
              <a:rPr lang="de-DE" dirty="0" smtClean="0"/>
              <a:t>kommt </a:t>
            </a:r>
            <a:r>
              <a:rPr lang="de-DE" dirty="0"/>
              <a:t>aus dem instabilen Arbeitspunkt immer in den Arbeitspunkt </a:t>
            </a:r>
            <a:r>
              <a:rPr lang="de-DE" dirty="0" err="1"/>
              <a:t>Vout</a:t>
            </a:r>
            <a:r>
              <a:rPr lang="de-DE" dirty="0"/>
              <a:t>/Vin = 0 oder in den Arbeitspunkt </a:t>
            </a:r>
            <a:r>
              <a:rPr lang="de-DE" dirty="0" err="1"/>
              <a:t>Vout</a:t>
            </a:r>
            <a:r>
              <a:rPr lang="de-DE" dirty="0"/>
              <a:t>/</a:t>
            </a:r>
            <a:r>
              <a:rPr lang="de-DE" dirty="0" err="1"/>
              <a:t>Voin</a:t>
            </a:r>
            <a:r>
              <a:rPr lang="de-DE" dirty="0"/>
              <a:t> = VDD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58</a:t>
            </a:fld>
            <a:endParaRPr lang="de-DE" altLang="de-DE"/>
          </a:p>
        </p:txBody>
      </p:sp>
      <p:cxnSp>
        <p:nvCxnSpPr>
          <p:cNvPr id="46" name="Gerade Verbindung 45"/>
          <p:cNvCxnSpPr/>
          <p:nvPr/>
        </p:nvCxnSpPr>
        <p:spPr bwMode="auto">
          <a:xfrm>
            <a:off x="2209800" y="3352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Ellipse 46"/>
          <p:cNvSpPr/>
          <p:nvPr/>
        </p:nvSpPr>
        <p:spPr bwMode="auto">
          <a:xfrm>
            <a:off x="2209800" y="3200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Gleichschenkliges Dreieck 47"/>
          <p:cNvSpPr/>
          <p:nvPr/>
        </p:nvSpPr>
        <p:spPr bwMode="auto">
          <a:xfrm rot="5400000">
            <a:off x="1222248" y="2892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0" name="Gerade Verbindung 49"/>
          <p:cNvCxnSpPr/>
          <p:nvPr/>
        </p:nvCxnSpPr>
        <p:spPr bwMode="auto">
          <a:xfrm>
            <a:off x="609600" y="3352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4114800" y="3352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Ellipse 51"/>
          <p:cNvSpPr/>
          <p:nvPr/>
        </p:nvSpPr>
        <p:spPr bwMode="auto">
          <a:xfrm>
            <a:off x="4114800" y="3200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3" name="Gleichschenkliges Dreieck 52"/>
          <p:cNvSpPr/>
          <p:nvPr/>
        </p:nvSpPr>
        <p:spPr bwMode="auto">
          <a:xfrm rot="5400000">
            <a:off x="3127248" y="2892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4" name="Gerade Verbindung 53"/>
          <p:cNvCxnSpPr/>
          <p:nvPr/>
        </p:nvCxnSpPr>
        <p:spPr bwMode="auto">
          <a:xfrm>
            <a:off x="2514600" y="3352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xtfeld 18"/>
          <p:cNvSpPr txBox="1"/>
          <p:nvPr/>
        </p:nvSpPr>
        <p:spPr>
          <a:xfrm>
            <a:off x="576604" y="3048000"/>
            <a:ext cx="403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74" name="Textfeld 73"/>
          <p:cNvSpPr txBox="1"/>
          <p:nvPr/>
        </p:nvSpPr>
        <p:spPr>
          <a:xfrm>
            <a:off x="4451366" y="3048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4" name="Freihandform 3"/>
          <p:cNvSpPr/>
          <p:nvPr/>
        </p:nvSpPr>
        <p:spPr bwMode="auto">
          <a:xfrm>
            <a:off x="533401" y="3352800"/>
            <a:ext cx="4463148" cy="1162289"/>
          </a:xfrm>
          <a:custGeom>
            <a:avLst/>
            <a:gdLst>
              <a:gd name="connsiteX0" fmla="*/ 4010301 w 4335261"/>
              <a:gd name="connsiteY0" fmla="*/ 0 h 1138146"/>
              <a:gd name="connsiteX1" fmla="*/ 4001248 w 4335261"/>
              <a:gd name="connsiteY1" fmla="*/ 832918 h 1138146"/>
              <a:gd name="connsiteX2" fmla="*/ 560931 w 4335261"/>
              <a:gd name="connsiteY2" fmla="*/ 1095469 h 1138146"/>
              <a:gd name="connsiteX3" fmla="*/ 44883 w 4335261"/>
              <a:gd name="connsiteY3" fmla="*/ 18107 h 1138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35261" h="1138146">
                <a:moveTo>
                  <a:pt x="4010301" y="0"/>
                </a:moveTo>
                <a:cubicBezTo>
                  <a:pt x="4293222" y="325170"/>
                  <a:pt x="4576143" y="650340"/>
                  <a:pt x="4001248" y="832918"/>
                </a:cubicBezTo>
                <a:cubicBezTo>
                  <a:pt x="3426353" y="1015496"/>
                  <a:pt x="1220325" y="1231271"/>
                  <a:pt x="560931" y="1095469"/>
                </a:cubicBezTo>
                <a:cubicBezTo>
                  <a:pt x="-98463" y="959667"/>
                  <a:pt x="-26790" y="488887"/>
                  <a:pt x="44883" y="18107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6" name="Ellipse 35"/>
          <p:cNvSpPr/>
          <p:nvPr/>
        </p:nvSpPr>
        <p:spPr bwMode="auto">
          <a:xfrm>
            <a:off x="1447800" y="4343400"/>
            <a:ext cx="3810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1726298" y="4191000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Delta</a:t>
            </a:r>
            <a:endParaRPr lang="de-DE" dirty="0"/>
          </a:p>
        </p:txBody>
      </p:sp>
      <p:sp>
        <p:nvSpPr>
          <p:cNvPr id="38" name="Textfeld 37"/>
          <p:cNvSpPr txBox="1"/>
          <p:nvPr/>
        </p:nvSpPr>
        <p:spPr>
          <a:xfrm>
            <a:off x="1828800" y="44958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5" name="Freihandform 4"/>
          <p:cNvSpPr/>
          <p:nvPr/>
        </p:nvSpPr>
        <p:spPr bwMode="auto">
          <a:xfrm>
            <a:off x="5386812" y="3708951"/>
            <a:ext cx="2272420" cy="1426348"/>
          </a:xfrm>
          <a:custGeom>
            <a:avLst/>
            <a:gdLst>
              <a:gd name="connsiteX0" fmla="*/ 0 w 2272420"/>
              <a:gd name="connsiteY0" fmla="*/ 1288562 h 1426348"/>
              <a:gd name="connsiteX1" fmla="*/ 769544 w 2272420"/>
              <a:gd name="connsiteY1" fmla="*/ 1306669 h 1426348"/>
              <a:gd name="connsiteX2" fmla="*/ 1113576 w 2272420"/>
              <a:gd name="connsiteY2" fmla="*/ 2970 h 1426348"/>
              <a:gd name="connsiteX3" fmla="*/ 1484768 w 2272420"/>
              <a:gd name="connsiteY3" fmla="*/ 944530 h 1426348"/>
              <a:gd name="connsiteX4" fmla="*/ 2272420 w 2272420"/>
              <a:gd name="connsiteY4" fmla="*/ 745354 h 1426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72420" h="1426348">
                <a:moveTo>
                  <a:pt x="0" y="1288562"/>
                </a:moveTo>
                <a:cubicBezTo>
                  <a:pt x="291974" y="1404748"/>
                  <a:pt x="583948" y="1520934"/>
                  <a:pt x="769544" y="1306669"/>
                </a:cubicBezTo>
                <a:cubicBezTo>
                  <a:pt x="955140" y="1092404"/>
                  <a:pt x="994372" y="63326"/>
                  <a:pt x="1113576" y="2970"/>
                </a:cubicBezTo>
                <a:cubicBezTo>
                  <a:pt x="1232780" y="-57387"/>
                  <a:pt x="1291627" y="820799"/>
                  <a:pt x="1484768" y="944530"/>
                </a:cubicBezTo>
                <a:cubicBezTo>
                  <a:pt x="1677909" y="1068261"/>
                  <a:pt x="1975164" y="906807"/>
                  <a:pt x="2272420" y="745354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5181600" y="5105400"/>
            <a:ext cx="9284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r>
              <a:rPr lang="de-DE" dirty="0" smtClean="0"/>
              <a:t>/Vin=0</a:t>
            </a:r>
            <a:endParaRPr lang="de-DE" dirty="0"/>
          </a:p>
        </p:txBody>
      </p:sp>
      <p:sp>
        <p:nvSpPr>
          <p:cNvPr id="39" name="Textfeld 38"/>
          <p:cNvSpPr txBox="1"/>
          <p:nvPr/>
        </p:nvSpPr>
        <p:spPr>
          <a:xfrm>
            <a:off x="6934200" y="4724400"/>
            <a:ext cx="13548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r>
              <a:rPr lang="de-DE" dirty="0" smtClean="0"/>
              <a:t>/Vin=1(VDD)</a:t>
            </a:r>
            <a:endParaRPr lang="de-DE" dirty="0"/>
          </a:p>
        </p:txBody>
      </p:sp>
      <p:sp>
        <p:nvSpPr>
          <p:cNvPr id="40" name="Textfeld 39"/>
          <p:cNvSpPr txBox="1"/>
          <p:nvPr/>
        </p:nvSpPr>
        <p:spPr>
          <a:xfrm>
            <a:off x="5867400" y="3276600"/>
            <a:ext cx="13468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r>
              <a:rPr lang="de-DE" dirty="0" smtClean="0"/>
              <a:t>/</a:t>
            </a:r>
            <a:r>
              <a:rPr lang="de-DE" dirty="0" err="1" smtClean="0"/>
              <a:t>Vin~VDD</a:t>
            </a:r>
            <a:r>
              <a:rPr lang="de-DE" dirty="0" smtClean="0"/>
              <a:t>/2</a:t>
            </a:r>
            <a:endParaRPr lang="de-DE" dirty="0"/>
          </a:p>
        </p:txBody>
      </p:sp>
      <p:sp>
        <p:nvSpPr>
          <p:cNvPr id="8" name="Ellipse 7"/>
          <p:cNvSpPr/>
          <p:nvPr/>
        </p:nvSpPr>
        <p:spPr bwMode="auto">
          <a:xfrm>
            <a:off x="6440785" y="3572346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3" name="Ellipse 42"/>
          <p:cNvSpPr/>
          <p:nvPr/>
        </p:nvSpPr>
        <p:spPr bwMode="auto">
          <a:xfrm>
            <a:off x="5820623" y="4979406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4" name="Ellipse 43"/>
          <p:cNvSpPr/>
          <p:nvPr/>
        </p:nvSpPr>
        <p:spPr bwMode="auto">
          <a:xfrm>
            <a:off x="6943252" y="454484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090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Die Schaltung ist die Basis einer SRAM </a:t>
            </a:r>
            <a:r>
              <a:rPr lang="de-DE" dirty="0" smtClean="0"/>
              <a:t>Zelle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59</a:t>
            </a:fld>
            <a:endParaRPr lang="de-DE" altLang="de-DE"/>
          </a:p>
        </p:txBody>
      </p:sp>
      <p:cxnSp>
        <p:nvCxnSpPr>
          <p:cNvPr id="46" name="Gerade Verbindung 45"/>
          <p:cNvCxnSpPr/>
          <p:nvPr/>
        </p:nvCxnSpPr>
        <p:spPr bwMode="auto">
          <a:xfrm>
            <a:off x="2209800" y="3352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Ellipse 46"/>
          <p:cNvSpPr/>
          <p:nvPr/>
        </p:nvSpPr>
        <p:spPr bwMode="auto">
          <a:xfrm>
            <a:off x="2209800" y="3200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Gleichschenkliges Dreieck 47"/>
          <p:cNvSpPr/>
          <p:nvPr/>
        </p:nvSpPr>
        <p:spPr bwMode="auto">
          <a:xfrm rot="5400000">
            <a:off x="1222248" y="2892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0" name="Gerade Verbindung 49"/>
          <p:cNvCxnSpPr/>
          <p:nvPr/>
        </p:nvCxnSpPr>
        <p:spPr bwMode="auto">
          <a:xfrm>
            <a:off x="685800" y="3352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4114800" y="3352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Ellipse 51"/>
          <p:cNvSpPr/>
          <p:nvPr/>
        </p:nvSpPr>
        <p:spPr bwMode="auto">
          <a:xfrm>
            <a:off x="4114800" y="3200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3" name="Gleichschenkliges Dreieck 52"/>
          <p:cNvSpPr/>
          <p:nvPr/>
        </p:nvSpPr>
        <p:spPr bwMode="auto">
          <a:xfrm rot="5400000">
            <a:off x="3127248" y="2892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4" name="Gerade Verbindung 53"/>
          <p:cNvCxnSpPr/>
          <p:nvPr/>
        </p:nvCxnSpPr>
        <p:spPr bwMode="auto">
          <a:xfrm>
            <a:off x="2514600" y="3352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Textfeld 73"/>
          <p:cNvSpPr txBox="1"/>
          <p:nvPr/>
        </p:nvSpPr>
        <p:spPr>
          <a:xfrm>
            <a:off x="4544917" y="3048000"/>
            <a:ext cx="3048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</a:t>
            </a:r>
            <a:endParaRPr lang="de-DE" dirty="0"/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4648200" y="3352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Gerade Verbindung 28"/>
          <p:cNvCxnSpPr/>
          <p:nvPr/>
        </p:nvCxnSpPr>
        <p:spPr bwMode="auto">
          <a:xfrm>
            <a:off x="685800" y="4114800"/>
            <a:ext cx="396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Gerade Verbindung 30"/>
          <p:cNvCxnSpPr/>
          <p:nvPr/>
        </p:nvCxnSpPr>
        <p:spPr bwMode="auto">
          <a:xfrm>
            <a:off x="685800" y="3352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>
            <a:off x="685800" y="41148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rade Verbindung 15"/>
          <p:cNvCxnSpPr/>
          <p:nvPr/>
        </p:nvCxnSpPr>
        <p:spPr bwMode="auto">
          <a:xfrm flipH="1">
            <a:off x="457200" y="4572000"/>
            <a:ext cx="2286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40"/>
          <p:cNvCxnSpPr/>
          <p:nvPr/>
        </p:nvCxnSpPr>
        <p:spPr bwMode="auto">
          <a:xfrm>
            <a:off x="685800" y="4800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2743200" y="3352800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 Verbindung 44"/>
          <p:cNvCxnSpPr/>
          <p:nvPr/>
        </p:nvCxnSpPr>
        <p:spPr bwMode="auto">
          <a:xfrm flipH="1">
            <a:off x="2514600" y="4572000"/>
            <a:ext cx="2286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Gerade Verbindung 48"/>
          <p:cNvCxnSpPr/>
          <p:nvPr/>
        </p:nvCxnSpPr>
        <p:spPr bwMode="auto">
          <a:xfrm>
            <a:off x="2743200" y="4800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 Verbindung mit Pfeil 21"/>
          <p:cNvCxnSpPr/>
          <p:nvPr/>
        </p:nvCxnSpPr>
        <p:spPr bwMode="auto">
          <a:xfrm>
            <a:off x="152400" y="4648200"/>
            <a:ext cx="2438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 Verbindung mit Pfeil 54"/>
          <p:cNvCxnSpPr/>
          <p:nvPr/>
        </p:nvCxnSpPr>
        <p:spPr bwMode="auto">
          <a:xfrm>
            <a:off x="304800" y="46482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032493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279650"/>
          </a:xfrm>
        </p:spPr>
        <p:txBody>
          <a:bodyPr/>
          <a:lstStyle/>
          <a:p>
            <a:r>
              <a:rPr lang="de-DE" dirty="0" smtClean="0">
                <a:solidFill>
                  <a:srgbClr val="FF0000"/>
                </a:solidFill>
              </a:rPr>
              <a:t>EXNOR </a:t>
            </a:r>
            <a:r>
              <a:rPr lang="de-DE" dirty="0">
                <a:solidFill>
                  <a:srgbClr val="FF0000"/>
                </a:solidFill>
              </a:rPr>
              <a:t>kann man mit (N)AND, (N)OR und Inverter realisieren</a:t>
            </a:r>
          </a:p>
          <a:p>
            <a:r>
              <a:rPr lang="de-DE" dirty="0" smtClean="0"/>
              <a:t>NOR kann man in NAND umwandeln.</a:t>
            </a:r>
          </a:p>
          <a:p>
            <a:r>
              <a:rPr lang="de-DE" dirty="0" smtClean="0"/>
              <a:t>Streng </a:t>
            </a:r>
            <a:r>
              <a:rPr lang="de-DE" dirty="0"/>
              <a:t>genommen wäre z.B. NAND genug.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</a:t>
            </a:fld>
            <a:endParaRPr lang="de-DE" altLang="de-DE"/>
          </a:p>
        </p:txBody>
      </p:sp>
      <p:cxnSp>
        <p:nvCxnSpPr>
          <p:cNvPr id="33" name="Gerade Verbindung 32"/>
          <p:cNvCxnSpPr/>
          <p:nvPr/>
        </p:nvCxnSpPr>
        <p:spPr bwMode="auto">
          <a:xfrm>
            <a:off x="685800" y="4419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33"/>
          <p:cNvCxnSpPr/>
          <p:nvPr/>
        </p:nvCxnSpPr>
        <p:spPr bwMode="auto">
          <a:xfrm>
            <a:off x="1219200" y="37338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 Verbindung 34"/>
          <p:cNvCxnSpPr/>
          <p:nvPr/>
        </p:nvCxnSpPr>
        <p:spPr bwMode="auto">
          <a:xfrm>
            <a:off x="1219200" y="3733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>
            <a:off x="1219200" y="4648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Bogen 36"/>
          <p:cNvSpPr/>
          <p:nvPr/>
        </p:nvSpPr>
        <p:spPr bwMode="auto">
          <a:xfrm flipV="1">
            <a:off x="1524000" y="37338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8" name="Gerade Verbindung 37"/>
          <p:cNvCxnSpPr/>
          <p:nvPr/>
        </p:nvCxnSpPr>
        <p:spPr bwMode="auto">
          <a:xfrm>
            <a:off x="685800" y="3962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" name="Textfeld 38"/>
          <p:cNvSpPr txBox="1"/>
          <p:nvPr/>
        </p:nvSpPr>
        <p:spPr>
          <a:xfrm>
            <a:off x="762000" y="3657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cxnSp>
        <p:nvCxnSpPr>
          <p:cNvPr id="40" name="Gerade Verbindung 39"/>
          <p:cNvCxnSpPr/>
          <p:nvPr/>
        </p:nvCxnSpPr>
        <p:spPr bwMode="auto">
          <a:xfrm>
            <a:off x="685800" y="5791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40"/>
          <p:cNvCxnSpPr/>
          <p:nvPr/>
        </p:nvCxnSpPr>
        <p:spPr bwMode="auto">
          <a:xfrm>
            <a:off x="1219200" y="5105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1219200" y="51054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Bogen 43"/>
          <p:cNvSpPr/>
          <p:nvPr/>
        </p:nvSpPr>
        <p:spPr bwMode="auto">
          <a:xfrm flipV="1">
            <a:off x="1524000" y="51054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5" name="Gerade Verbindung 44"/>
          <p:cNvCxnSpPr/>
          <p:nvPr/>
        </p:nvCxnSpPr>
        <p:spPr bwMode="auto">
          <a:xfrm>
            <a:off x="381000" y="5791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Ellipse 45"/>
          <p:cNvSpPr/>
          <p:nvPr/>
        </p:nvSpPr>
        <p:spPr bwMode="auto">
          <a:xfrm>
            <a:off x="914400" y="5638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7" name="Gerade Verbindung 46"/>
          <p:cNvCxnSpPr/>
          <p:nvPr/>
        </p:nvCxnSpPr>
        <p:spPr bwMode="auto">
          <a:xfrm>
            <a:off x="381000" y="5334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Textfeld 47"/>
          <p:cNvSpPr txBox="1"/>
          <p:nvPr/>
        </p:nvSpPr>
        <p:spPr>
          <a:xfrm>
            <a:off x="457200" y="5029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49" name="Textfeld 48"/>
          <p:cNvSpPr txBox="1"/>
          <p:nvPr/>
        </p:nvSpPr>
        <p:spPr>
          <a:xfrm>
            <a:off x="457200" y="5486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50" name="Ellipse 49"/>
          <p:cNvSpPr/>
          <p:nvPr/>
        </p:nvSpPr>
        <p:spPr bwMode="auto">
          <a:xfrm>
            <a:off x="914400" y="5181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762000" y="4108705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cxnSp>
        <p:nvCxnSpPr>
          <p:cNvPr id="52" name="Gerade Verbindung 51"/>
          <p:cNvCxnSpPr/>
          <p:nvPr/>
        </p:nvCxnSpPr>
        <p:spPr bwMode="auto">
          <a:xfrm>
            <a:off x="2362200" y="418490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>
            <a:off x="23622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" name="Bogen 53"/>
          <p:cNvSpPr/>
          <p:nvPr/>
        </p:nvSpPr>
        <p:spPr bwMode="auto">
          <a:xfrm>
            <a:off x="3124200" y="4343400"/>
            <a:ext cx="381000" cy="1054100"/>
          </a:xfrm>
          <a:prstGeom prst="arc">
            <a:avLst>
              <a:gd name="adj1" fmla="val 16200000"/>
              <a:gd name="adj2" fmla="val 538778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5" name="Bogen 54"/>
          <p:cNvSpPr/>
          <p:nvPr/>
        </p:nvSpPr>
        <p:spPr bwMode="auto">
          <a:xfrm>
            <a:off x="3124200" y="43434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6" name="Gerade Verbindung 55"/>
          <p:cNvCxnSpPr/>
          <p:nvPr/>
        </p:nvCxnSpPr>
        <p:spPr bwMode="auto">
          <a:xfrm flipH="1">
            <a:off x="3390900" y="43434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 flipH="1">
            <a:off x="3352800" y="54102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" name="Bogen 57"/>
          <p:cNvSpPr/>
          <p:nvPr/>
        </p:nvSpPr>
        <p:spPr bwMode="auto">
          <a:xfrm flipV="1">
            <a:off x="3124200" y="38862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9" name="Gerade Verbindung 58"/>
          <p:cNvCxnSpPr/>
          <p:nvPr/>
        </p:nvCxnSpPr>
        <p:spPr bwMode="auto">
          <a:xfrm>
            <a:off x="2895600" y="4191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2895600" y="4495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Gerade Verbindung 60"/>
          <p:cNvCxnSpPr/>
          <p:nvPr/>
        </p:nvCxnSpPr>
        <p:spPr bwMode="auto">
          <a:xfrm>
            <a:off x="2895600" y="5257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61"/>
          <p:cNvCxnSpPr/>
          <p:nvPr/>
        </p:nvCxnSpPr>
        <p:spPr bwMode="auto">
          <a:xfrm>
            <a:off x="2895600" y="5257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Gerade Verbindung 62"/>
          <p:cNvCxnSpPr/>
          <p:nvPr/>
        </p:nvCxnSpPr>
        <p:spPr bwMode="auto">
          <a:xfrm>
            <a:off x="4419600" y="4876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63"/>
          <p:cNvCxnSpPr/>
          <p:nvPr/>
        </p:nvCxnSpPr>
        <p:spPr bwMode="auto">
          <a:xfrm>
            <a:off x="1219200" y="6019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05186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Ein </a:t>
            </a:r>
            <a:r>
              <a:rPr lang="de-DE" dirty="0" err="1"/>
              <a:t>Latch</a:t>
            </a:r>
            <a:r>
              <a:rPr lang="de-DE" dirty="0"/>
              <a:t> basiert normalerweise </a:t>
            </a:r>
            <a:r>
              <a:rPr lang="de-DE" dirty="0" smtClean="0"/>
              <a:t>auf </a:t>
            </a:r>
            <a:r>
              <a:rPr lang="de-DE" dirty="0"/>
              <a:t>einer modifizierten Version der Speicherzelle</a:t>
            </a:r>
            <a:r>
              <a:rPr lang="de-DE" dirty="0" smtClean="0"/>
              <a:t>.</a:t>
            </a:r>
          </a:p>
          <a:p>
            <a:r>
              <a:rPr lang="de-DE" dirty="0" smtClean="0"/>
              <a:t>Multiplexer wird benutzt, Select </a:t>
            </a:r>
            <a:r>
              <a:rPr lang="de-DE" dirty="0"/>
              <a:t>Eingang ist an Load Signal angeschlossen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60</a:t>
            </a:fld>
            <a:endParaRPr lang="de-DE" altLang="de-DE"/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35814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Ellipse 25"/>
          <p:cNvSpPr/>
          <p:nvPr/>
        </p:nvSpPr>
        <p:spPr bwMode="auto">
          <a:xfrm>
            <a:off x="3581400" y="3962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7" name="Gerade Verbindung 26"/>
          <p:cNvCxnSpPr/>
          <p:nvPr/>
        </p:nvCxnSpPr>
        <p:spPr bwMode="auto">
          <a:xfrm>
            <a:off x="35814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Ellipse 27"/>
          <p:cNvSpPr/>
          <p:nvPr/>
        </p:nvSpPr>
        <p:spPr bwMode="auto">
          <a:xfrm>
            <a:off x="35814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0" name="Gerade Verbindung 29"/>
          <p:cNvCxnSpPr/>
          <p:nvPr/>
        </p:nvCxnSpPr>
        <p:spPr bwMode="auto">
          <a:xfrm>
            <a:off x="4114800" y="41148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 Verbindung 31"/>
          <p:cNvCxnSpPr/>
          <p:nvPr/>
        </p:nvCxnSpPr>
        <p:spPr bwMode="auto">
          <a:xfrm>
            <a:off x="4114800" y="4800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Gleichschenkliges Dreieck 32"/>
          <p:cNvSpPr/>
          <p:nvPr/>
        </p:nvSpPr>
        <p:spPr bwMode="auto">
          <a:xfrm rot="5400000">
            <a:off x="2593848" y="3654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4" name="Gleichschenkliges Dreieck 33"/>
          <p:cNvSpPr/>
          <p:nvPr/>
        </p:nvSpPr>
        <p:spPr bwMode="auto">
          <a:xfrm rot="5400000">
            <a:off x="2593848" y="5102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5" name="Gerade Verbindung mit Pfeil 34"/>
          <p:cNvCxnSpPr/>
          <p:nvPr/>
        </p:nvCxnSpPr>
        <p:spPr bwMode="auto">
          <a:xfrm>
            <a:off x="3124200" y="33528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mit Pfeil 35"/>
          <p:cNvCxnSpPr/>
          <p:nvPr/>
        </p:nvCxnSpPr>
        <p:spPr bwMode="auto">
          <a:xfrm>
            <a:off x="3124200" y="48006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Textfeld 36"/>
          <p:cNvSpPr txBox="1"/>
          <p:nvPr/>
        </p:nvSpPr>
        <p:spPr>
          <a:xfrm>
            <a:off x="2996763" y="3276600"/>
            <a:ext cx="627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LoadB</a:t>
            </a:r>
            <a:endParaRPr lang="de-DE" dirty="0"/>
          </a:p>
        </p:txBody>
      </p:sp>
      <p:sp>
        <p:nvSpPr>
          <p:cNvPr id="38" name="Textfeld 37"/>
          <p:cNvSpPr txBox="1"/>
          <p:nvPr/>
        </p:nvSpPr>
        <p:spPr>
          <a:xfrm>
            <a:off x="3048058" y="4724400"/>
            <a:ext cx="5245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Load</a:t>
            </a:r>
            <a:endParaRPr lang="de-DE" dirty="0"/>
          </a:p>
        </p:txBody>
      </p:sp>
      <p:sp>
        <p:nvSpPr>
          <p:cNvPr id="39" name="Textfeld 38"/>
          <p:cNvSpPr txBox="1"/>
          <p:nvPr/>
        </p:nvSpPr>
        <p:spPr>
          <a:xfrm>
            <a:off x="2057400" y="3810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cxnSp>
        <p:nvCxnSpPr>
          <p:cNvPr id="40" name="Gerade Verbindung 39"/>
          <p:cNvCxnSpPr/>
          <p:nvPr/>
        </p:nvCxnSpPr>
        <p:spPr bwMode="auto">
          <a:xfrm>
            <a:off x="1981200" y="4114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Textfeld 42"/>
          <p:cNvSpPr txBox="1"/>
          <p:nvPr/>
        </p:nvSpPr>
        <p:spPr>
          <a:xfrm>
            <a:off x="2057400" y="5257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cxnSp>
        <p:nvCxnSpPr>
          <p:cNvPr id="44" name="Gerade Verbindung 43"/>
          <p:cNvCxnSpPr/>
          <p:nvPr/>
        </p:nvCxnSpPr>
        <p:spPr bwMode="auto">
          <a:xfrm>
            <a:off x="1143000" y="5562600"/>
            <a:ext cx="152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Ellipse 55"/>
          <p:cNvSpPr/>
          <p:nvPr/>
        </p:nvSpPr>
        <p:spPr bwMode="auto">
          <a:xfrm>
            <a:off x="5410200" y="4648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7" name="Gleichschenkliges Dreieck 56"/>
          <p:cNvSpPr/>
          <p:nvPr/>
        </p:nvSpPr>
        <p:spPr bwMode="auto">
          <a:xfrm rot="5400000">
            <a:off x="4422648" y="4340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8" name="Gerade Verbindung 57"/>
          <p:cNvCxnSpPr/>
          <p:nvPr/>
        </p:nvCxnSpPr>
        <p:spPr bwMode="auto">
          <a:xfrm>
            <a:off x="5715000" y="4800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Abgerundetes Rechteck 58"/>
          <p:cNvSpPr/>
          <p:nvPr/>
        </p:nvSpPr>
        <p:spPr bwMode="auto">
          <a:xfrm>
            <a:off x="1981200" y="2667000"/>
            <a:ext cx="3886200" cy="3657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60" name="Gruppieren 59"/>
          <p:cNvGrpSpPr/>
          <p:nvPr/>
        </p:nvGrpSpPr>
        <p:grpSpPr>
          <a:xfrm>
            <a:off x="2349691" y="2743200"/>
            <a:ext cx="1138621" cy="609600"/>
            <a:chOff x="990600" y="4648200"/>
            <a:chExt cx="1981200" cy="1060704"/>
          </a:xfrm>
        </p:grpSpPr>
        <p:cxnSp>
          <p:nvCxnSpPr>
            <p:cNvPr id="61" name="Gerade Verbindung 60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2" name="Ellipse 61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3" name="Gleichschenkliges Dreieck 62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4" name="Gerade Verbindung 63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65" name="Textfeld 64"/>
          <p:cNvSpPr txBox="1"/>
          <p:nvPr/>
        </p:nvSpPr>
        <p:spPr>
          <a:xfrm>
            <a:off x="1752600" y="2819400"/>
            <a:ext cx="8354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Load=</a:t>
            </a:r>
            <a:r>
              <a:rPr lang="de-DE" dirty="0" err="1" smtClean="0"/>
              <a:t>Sel</a:t>
            </a:r>
            <a:endParaRPr lang="de-DE" dirty="0"/>
          </a:p>
        </p:txBody>
      </p:sp>
      <p:sp>
        <p:nvSpPr>
          <p:cNvPr id="66" name="Textfeld 65"/>
          <p:cNvSpPr txBox="1"/>
          <p:nvPr/>
        </p:nvSpPr>
        <p:spPr>
          <a:xfrm>
            <a:off x="3302729" y="2819400"/>
            <a:ext cx="10406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LoadB</a:t>
            </a:r>
            <a:r>
              <a:rPr lang="de-DE" dirty="0" smtClean="0"/>
              <a:t>=</a:t>
            </a:r>
            <a:r>
              <a:rPr lang="de-DE" dirty="0" err="1" smtClean="0"/>
              <a:t>SelB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240129" y="52578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</a:t>
            </a:r>
            <a:endParaRPr lang="de-DE" dirty="0"/>
          </a:p>
        </p:txBody>
      </p:sp>
      <p:cxnSp>
        <p:nvCxnSpPr>
          <p:cNvPr id="8" name="Gerade Verbindung 7"/>
          <p:cNvCxnSpPr/>
          <p:nvPr/>
        </p:nvCxnSpPr>
        <p:spPr bwMode="auto">
          <a:xfrm flipV="1">
            <a:off x="6096000" y="2362200"/>
            <a:ext cx="0" cy="2438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 flipH="1">
            <a:off x="1447800" y="2362200"/>
            <a:ext cx="464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 flipV="1">
            <a:off x="1447800" y="2362200"/>
            <a:ext cx="0" cy="1752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>
            <a:off x="1447800" y="4114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13"/>
          <p:cNvCxnSpPr/>
          <p:nvPr/>
        </p:nvCxnSpPr>
        <p:spPr bwMode="auto">
          <a:xfrm>
            <a:off x="5791200" y="4800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818287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Wenn </a:t>
            </a:r>
            <a:r>
              <a:rPr lang="de-DE" dirty="0"/>
              <a:t>Load = 1, das </a:t>
            </a:r>
            <a:r>
              <a:rPr lang="de-DE" dirty="0" err="1"/>
              <a:t>Latch</a:t>
            </a:r>
            <a:r>
              <a:rPr lang="de-DE" dirty="0"/>
              <a:t> ist „transparent“ – der Eingang ist direkt am Ausgang sichtbar.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61</a:t>
            </a:fld>
            <a:endParaRPr lang="de-DE" altLang="de-DE"/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35814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 Verbindung 26"/>
          <p:cNvCxnSpPr/>
          <p:nvPr/>
        </p:nvCxnSpPr>
        <p:spPr bwMode="auto">
          <a:xfrm>
            <a:off x="35814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Ellipse 27"/>
          <p:cNvSpPr/>
          <p:nvPr/>
        </p:nvSpPr>
        <p:spPr bwMode="auto">
          <a:xfrm>
            <a:off x="35814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0" name="Gerade Verbindung 29"/>
          <p:cNvCxnSpPr/>
          <p:nvPr/>
        </p:nvCxnSpPr>
        <p:spPr bwMode="auto">
          <a:xfrm>
            <a:off x="4114800" y="41148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 Verbindung 31"/>
          <p:cNvCxnSpPr/>
          <p:nvPr/>
        </p:nvCxnSpPr>
        <p:spPr bwMode="auto">
          <a:xfrm>
            <a:off x="4114800" y="4800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Gleichschenkliges Dreieck 32"/>
          <p:cNvSpPr/>
          <p:nvPr/>
        </p:nvSpPr>
        <p:spPr bwMode="auto">
          <a:xfrm rot="5400000">
            <a:off x="2593848" y="3654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4" name="Gleichschenkliges Dreieck 33"/>
          <p:cNvSpPr/>
          <p:nvPr/>
        </p:nvSpPr>
        <p:spPr bwMode="auto">
          <a:xfrm rot="5400000">
            <a:off x="2593848" y="5102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6" name="Gerade Verbindung mit Pfeil 35"/>
          <p:cNvCxnSpPr/>
          <p:nvPr/>
        </p:nvCxnSpPr>
        <p:spPr bwMode="auto">
          <a:xfrm>
            <a:off x="3124200" y="48006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Textfeld 37"/>
          <p:cNvSpPr txBox="1"/>
          <p:nvPr/>
        </p:nvSpPr>
        <p:spPr>
          <a:xfrm>
            <a:off x="3048058" y="4724400"/>
            <a:ext cx="5245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Load</a:t>
            </a:r>
            <a:endParaRPr lang="de-DE" dirty="0"/>
          </a:p>
        </p:txBody>
      </p:sp>
      <p:sp>
        <p:nvSpPr>
          <p:cNvPr id="39" name="Textfeld 38"/>
          <p:cNvSpPr txBox="1"/>
          <p:nvPr/>
        </p:nvSpPr>
        <p:spPr>
          <a:xfrm>
            <a:off x="2057400" y="3810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cxnSp>
        <p:nvCxnSpPr>
          <p:cNvPr id="40" name="Gerade Verbindung 39"/>
          <p:cNvCxnSpPr/>
          <p:nvPr/>
        </p:nvCxnSpPr>
        <p:spPr bwMode="auto">
          <a:xfrm>
            <a:off x="1981200" y="4114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Textfeld 42"/>
          <p:cNvSpPr txBox="1"/>
          <p:nvPr/>
        </p:nvSpPr>
        <p:spPr>
          <a:xfrm>
            <a:off x="2057400" y="5257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cxnSp>
        <p:nvCxnSpPr>
          <p:cNvPr id="44" name="Gerade Verbindung 43"/>
          <p:cNvCxnSpPr/>
          <p:nvPr/>
        </p:nvCxnSpPr>
        <p:spPr bwMode="auto">
          <a:xfrm>
            <a:off x="1143000" y="5562600"/>
            <a:ext cx="152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Ellipse 55"/>
          <p:cNvSpPr/>
          <p:nvPr/>
        </p:nvSpPr>
        <p:spPr bwMode="auto">
          <a:xfrm>
            <a:off x="5410200" y="4648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7" name="Gleichschenkliges Dreieck 56"/>
          <p:cNvSpPr/>
          <p:nvPr/>
        </p:nvSpPr>
        <p:spPr bwMode="auto">
          <a:xfrm rot="5400000">
            <a:off x="4422648" y="4340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8" name="Gerade Verbindung 57"/>
          <p:cNvCxnSpPr/>
          <p:nvPr/>
        </p:nvCxnSpPr>
        <p:spPr bwMode="auto">
          <a:xfrm>
            <a:off x="5715000" y="4800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Abgerundetes Rechteck 58"/>
          <p:cNvSpPr/>
          <p:nvPr/>
        </p:nvSpPr>
        <p:spPr bwMode="auto">
          <a:xfrm>
            <a:off x="1981200" y="2667000"/>
            <a:ext cx="3886200" cy="3657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60" name="Gruppieren 59"/>
          <p:cNvGrpSpPr/>
          <p:nvPr/>
        </p:nvGrpSpPr>
        <p:grpSpPr>
          <a:xfrm>
            <a:off x="2349691" y="2743200"/>
            <a:ext cx="1138621" cy="609600"/>
            <a:chOff x="990600" y="4648200"/>
            <a:chExt cx="1981200" cy="1060704"/>
          </a:xfrm>
        </p:grpSpPr>
        <p:cxnSp>
          <p:nvCxnSpPr>
            <p:cNvPr id="61" name="Gerade Verbindung 60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2" name="Ellipse 61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3" name="Gleichschenkliges Dreieck 62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4" name="Gerade Verbindung 63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65" name="Textfeld 64"/>
          <p:cNvSpPr txBox="1"/>
          <p:nvPr/>
        </p:nvSpPr>
        <p:spPr>
          <a:xfrm>
            <a:off x="1820727" y="2819400"/>
            <a:ext cx="6992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Load=1</a:t>
            </a:r>
            <a:endParaRPr lang="de-DE" dirty="0"/>
          </a:p>
        </p:txBody>
      </p:sp>
      <p:sp>
        <p:nvSpPr>
          <p:cNvPr id="66" name="Textfeld 65"/>
          <p:cNvSpPr txBox="1"/>
          <p:nvPr/>
        </p:nvSpPr>
        <p:spPr>
          <a:xfrm>
            <a:off x="3422153" y="2819400"/>
            <a:ext cx="8018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LoadB</a:t>
            </a:r>
            <a:r>
              <a:rPr lang="de-DE" dirty="0" smtClean="0"/>
              <a:t>=0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240129" y="52578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</a:t>
            </a:r>
            <a:endParaRPr lang="de-DE" dirty="0"/>
          </a:p>
        </p:txBody>
      </p:sp>
      <p:cxnSp>
        <p:nvCxnSpPr>
          <p:cNvPr id="8" name="Gerade Verbindung 7"/>
          <p:cNvCxnSpPr/>
          <p:nvPr/>
        </p:nvCxnSpPr>
        <p:spPr bwMode="auto">
          <a:xfrm flipV="1">
            <a:off x="6096000" y="2362200"/>
            <a:ext cx="0" cy="2438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 flipH="1">
            <a:off x="1447800" y="2362200"/>
            <a:ext cx="464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 flipV="1">
            <a:off x="1447800" y="2362200"/>
            <a:ext cx="0" cy="1752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>
            <a:off x="1447800" y="4114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13"/>
          <p:cNvCxnSpPr/>
          <p:nvPr/>
        </p:nvCxnSpPr>
        <p:spPr bwMode="auto">
          <a:xfrm>
            <a:off x="5791200" y="4800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Freihandform 3"/>
          <p:cNvSpPr/>
          <p:nvPr/>
        </p:nvSpPr>
        <p:spPr bwMode="auto">
          <a:xfrm>
            <a:off x="2109457" y="5122889"/>
            <a:ext cx="4436198" cy="617008"/>
          </a:xfrm>
          <a:custGeom>
            <a:avLst/>
            <a:gdLst>
              <a:gd name="connsiteX0" fmla="*/ 0 w 4436198"/>
              <a:gd name="connsiteY0" fmla="*/ 617008 h 617008"/>
              <a:gd name="connsiteX1" fmla="*/ 2172832 w 4436198"/>
              <a:gd name="connsiteY1" fmla="*/ 73800 h 617008"/>
              <a:gd name="connsiteX2" fmla="*/ 4436198 w 4436198"/>
              <a:gd name="connsiteY2" fmla="*/ 19479 h 617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36198" h="617008">
                <a:moveTo>
                  <a:pt x="0" y="617008"/>
                </a:moveTo>
                <a:cubicBezTo>
                  <a:pt x="716733" y="395198"/>
                  <a:pt x="1433466" y="173388"/>
                  <a:pt x="2172832" y="73800"/>
                </a:cubicBezTo>
                <a:cubicBezTo>
                  <a:pt x="2912198" y="-25788"/>
                  <a:pt x="3674198" y="-3155"/>
                  <a:pt x="4436198" y="19479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701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Wenn Load = 0, haben </a:t>
            </a:r>
            <a:r>
              <a:rPr lang="de-DE" dirty="0" smtClean="0"/>
              <a:t>wir dieselbe </a:t>
            </a:r>
            <a:r>
              <a:rPr lang="de-DE" dirty="0"/>
              <a:t>Schaltung wie in einer RAM Zelle. </a:t>
            </a:r>
            <a:r>
              <a:rPr lang="de-DE" dirty="0" smtClean="0"/>
              <a:t>Der </a:t>
            </a:r>
            <a:r>
              <a:rPr lang="de-DE" dirty="0"/>
              <a:t>Multiplexer behält den </a:t>
            </a:r>
            <a:r>
              <a:rPr lang="de-DE" dirty="0" smtClean="0"/>
              <a:t>Zustand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62</a:t>
            </a:fld>
            <a:endParaRPr lang="de-DE" altLang="de-DE"/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35814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 Verbindung 26"/>
          <p:cNvCxnSpPr/>
          <p:nvPr/>
        </p:nvCxnSpPr>
        <p:spPr bwMode="auto">
          <a:xfrm>
            <a:off x="35814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Ellipse 27"/>
          <p:cNvSpPr/>
          <p:nvPr/>
        </p:nvSpPr>
        <p:spPr bwMode="auto">
          <a:xfrm>
            <a:off x="3581400" y="3962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0" name="Gerade Verbindung 29"/>
          <p:cNvCxnSpPr/>
          <p:nvPr/>
        </p:nvCxnSpPr>
        <p:spPr bwMode="auto">
          <a:xfrm>
            <a:off x="4114800" y="41148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 Verbindung 31"/>
          <p:cNvCxnSpPr/>
          <p:nvPr/>
        </p:nvCxnSpPr>
        <p:spPr bwMode="auto">
          <a:xfrm>
            <a:off x="4114800" y="4800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Gleichschenkliges Dreieck 32"/>
          <p:cNvSpPr/>
          <p:nvPr/>
        </p:nvSpPr>
        <p:spPr bwMode="auto">
          <a:xfrm rot="5400000">
            <a:off x="2593848" y="5102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4" name="Gleichschenkliges Dreieck 33"/>
          <p:cNvSpPr/>
          <p:nvPr/>
        </p:nvSpPr>
        <p:spPr bwMode="auto">
          <a:xfrm rot="5400000">
            <a:off x="2593848" y="3654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6" name="Gerade Verbindung mit Pfeil 35"/>
          <p:cNvCxnSpPr/>
          <p:nvPr/>
        </p:nvCxnSpPr>
        <p:spPr bwMode="auto">
          <a:xfrm>
            <a:off x="3124200" y="33528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Textfeld 37"/>
          <p:cNvSpPr txBox="1"/>
          <p:nvPr/>
        </p:nvSpPr>
        <p:spPr>
          <a:xfrm>
            <a:off x="2996763" y="3276600"/>
            <a:ext cx="6270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LoadB</a:t>
            </a:r>
            <a:endParaRPr lang="de-DE" dirty="0"/>
          </a:p>
        </p:txBody>
      </p:sp>
      <p:sp>
        <p:nvSpPr>
          <p:cNvPr id="39" name="Textfeld 38"/>
          <p:cNvSpPr txBox="1"/>
          <p:nvPr/>
        </p:nvSpPr>
        <p:spPr>
          <a:xfrm>
            <a:off x="2057400" y="3810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cxnSp>
        <p:nvCxnSpPr>
          <p:cNvPr id="40" name="Gerade Verbindung 39"/>
          <p:cNvCxnSpPr/>
          <p:nvPr/>
        </p:nvCxnSpPr>
        <p:spPr bwMode="auto">
          <a:xfrm>
            <a:off x="1981200" y="4114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Textfeld 42"/>
          <p:cNvSpPr txBox="1"/>
          <p:nvPr/>
        </p:nvSpPr>
        <p:spPr>
          <a:xfrm>
            <a:off x="2057400" y="5257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cxnSp>
        <p:nvCxnSpPr>
          <p:cNvPr id="44" name="Gerade Verbindung 43"/>
          <p:cNvCxnSpPr/>
          <p:nvPr/>
        </p:nvCxnSpPr>
        <p:spPr bwMode="auto">
          <a:xfrm>
            <a:off x="1143000" y="5562600"/>
            <a:ext cx="152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Ellipse 55"/>
          <p:cNvSpPr/>
          <p:nvPr/>
        </p:nvSpPr>
        <p:spPr bwMode="auto">
          <a:xfrm>
            <a:off x="5410200" y="4648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7" name="Gleichschenkliges Dreieck 56"/>
          <p:cNvSpPr/>
          <p:nvPr/>
        </p:nvSpPr>
        <p:spPr bwMode="auto">
          <a:xfrm rot="5400000">
            <a:off x="4422648" y="4340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8" name="Gerade Verbindung 57"/>
          <p:cNvCxnSpPr/>
          <p:nvPr/>
        </p:nvCxnSpPr>
        <p:spPr bwMode="auto">
          <a:xfrm>
            <a:off x="5715000" y="4800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Abgerundetes Rechteck 58"/>
          <p:cNvSpPr/>
          <p:nvPr/>
        </p:nvSpPr>
        <p:spPr bwMode="auto">
          <a:xfrm>
            <a:off x="1981200" y="2667000"/>
            <a:ext cx="3886200" cy="3657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60" name="Gruppieren 59"/>
          <p:cNvGrpSpPr/>
          <p:nvPr/>
        </p:nvGrpSpPr>
        <p:grpSpPr>
          <a:xfrm>
            <a:off x="2349691" y="2743200"/>
            <a:ext cx="1138621" cy="609600"/>
            <a:chOff x="990600" y="4648200"/>
            <a:chExt cx="1981200" cy="1060704"/>
          </a:xfrm>
        </p:grpSpPr>
        <p:cxnSp>
          <p:nvCxnSpPr>
            <p:cNvPr id="61" name="Gerade Verbindung 60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2" name="Ellipse 61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3" name="Gleichschenkliges Dreieck 62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4" name="Gerade Verbindung 63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65" name="Textfeld 64"/>
          <p:cNvSpPr txBox="1"/>
          <p:nvPr/>
        </p:nvSpPr>
        <p:spPr>
          <a:xfrm>
            <a:off x="1820727" y="2819400"/>
            <a:ext cx="6992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Load=0</a:t>
            </a:r>
            <a:endParaRPr lang="de-DE" dirty="0"/>
          </a:p>
        </p:txBody>
      </p:sp>
      <p:sp>
        <p:nvSpPr>
          <p:cNvPr id="66" name="Textfeld 65"/>
          <p:cNvSpPr txBox="1"/>
          <p:nvPr/>
        </p:nvSpPr>
        <p:spPr>
          <a:xfrm>
            <a:off x="3422152" y="2819400"/>
            <a:ext cx="8018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LoadB</a:t>
            </a:r>
            <a:r>
              <a:rPr lang="de-DE" dirty="0" smtClean="0"/>
              <a:t>=1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240129" y="52578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</a:t>
            </a:r>
            <a:endParaRPr lang="de-DE" dirty="0"/>
          </a:p>
        </p:txBody>
      </p:sp>
      <p:cxnSp>
        <p:nvCxnSpPr>
          <p:cNvPr id="8" name="Gerade Verbindung 7"/>
          <p:cNvCxnSpPr/>
          <p:nvPr/>
        </p:nvCxnSpPr>
        <p:spPr bwMode="auto">
          <a:xfrm flipV="1">
            <a:off x="6096000" y="2362200"/>
            <a:ext cx="0" cy="2438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 flipH="1">
            <a:off x="1447800" y="2362200"/>
            <a:ext cx="464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 flipV="1">
            <a:off x="1447800" y="2362200"/>
            <a:ext cx="0" cy="1752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>
            <a:off x="1447800" y="4114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13"/>
          <p:cNvCxnSpPr/>
          <p:nvPr/>
        </p:nvCxnSpPr>
        <p:spPr bwMode="auto">
          <a:xfrm>
            <a:off x="5791200" y="4800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Freihandform 5"/>
          <p:cNvSpPr/>
          <p:nvPr/>
        </p:nvSpPr>
        <p:spPr bwMode="auto">
          <a:xfrm>
            <a:off x="1467833" y="2344562"/>
            <a:ext cx="4519398" cy="2218014"/>
          </a:xfrm>
          <a:custGeom>
            <a:avLst/>
            <a:gdLst>
              <a:gd name="connsiteX0" fmla="*/ 804587 w 4519398"/>
              <a:gd name="connsiteY0" fmla="*/ 2046369 h 2218014"/>
              <a:gd name="connsiteX1" fmla="*/ 4190583 w 4519398"/>
              <a:gd name="connsiteY1" fmla="*/ 2037315 h 2218014"/>
              <a:gd name="connsiteX2" fmla="*/ 3955193 w 4519398"/>
              <a:gd name="connsiteY2" fmla="*/ 190408 h 2218014"/>
              <a:gd name="connsiteX3" fmla="*/ 360967 w 4519398"/>
              <a:gd name="connsiteY3" fmla="*/ 208515 h 2218014"/>
              <a:gd name="connsiteX4" fmla="*/ 315700 w 4519398"/>
              <a:gd name="connsiteY4" fmla="*/ 1512214 h 2218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19398" h="2218014">
                <a:moveTo>
                  <a:pt x="804587" y="2046369"/>
                </a:moveTo>
                <a:cubicBezTo>
                  <a:pt x="2235034" y="2196505"/>
                  <a:pt x="3665482" y="2346642"/>
                  <a:pt x="4190583" y="2037315"/>
                </a:cubicBezTo>
                <a:cubicBezTo>
                  <a:pt x="4715684" y="1727988"/>
                  <a:pt x="4593462" y="495208"/>
                  <a:pt x="3955193" y="190408"/>
                </a:cubicBezTo>
                <a:cubicBezTo>
                  <a:pt x="3316924" y="-114392"/>
                  <a:pt x="967549" y="-11786"/>
                  <a:pt x="360967" y="208515"/>
                </a:cubicBezTo>
                <a:cubicBezTo>
                  <a:pt x="-245615" y="428816"/>
                  <a:pt x="35042" y="970515"/>
                  <a:pt x="315700" y="1512214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01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Einen Flip-Flop </a:t>
            </a:r>
            <a:r>
              <a:rPr lang="de-DE" dirty="0"/>
              <a:t>bilden wir aus zwei </a:t>
            </a:r>
            <a:r>
              <a:rPr lang="de-DE" dirty="0" err="1" smtClean="0"/>
              <a:t>Latches</a:t>
            </a:r>
            <a:endParaRPr lang="de-DE" dirty="0"/>
          </a:p>
          <a:p>
            <a:r>
              <a:rPr lang="de-DE" dirty="0"/>
              <a:t>Es soll dabei </a:t>
            </a:r>
            <a:r>
              <a:rPr lang="de-DE" dirty="0" smtClean="0"/>
              <a:t>vermieden </a:t>
            </a:r>
            <a:r>
              <a:rPr lang="de-DE" dirty="0"/>
              <a:t>werden, dass beide </a:t>
            </a:r>
            <a:r>
              <a:rPr lang="de-DE" dirty="0" err="1"/>
              <a:t>Latches</a:t>
            </a:r>
            <a:r>
              <a:rPr lang="de-DE" dirty="0"/>
              <a:t> gleichzeitig transparent </a:t>
            </a:r>
            <a:r>
              <a:rPr lang="de-DE" dirty="0" smtClean="0"/>
              <a:t>werden, vor allem wenn wich </a:t>
            </a:r>
            <a:r>
              <a:rPr lang="de-DE" dirty="0" err="1" smtClean="0"/>
              <a:t>Ck</a:t>
            </a:r>
            <a:r>
              <a:rPr lang="de-DE" dirty="0" smtClean="0"/>
              <a:t> von 1 auf 0 ändert (inaktive Flanke)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63</a:t>
            </a:fld>
            <a:endParaRPr lang="de-DE" altLang="de-DE"/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21336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Ellipse 25"/>
          <p:cNvSpPr/>
          <p:nvPr/>
        </p:nvSpPr>
        <p:spPr bwMode="auto">
          <a:xfrm>
            <a:off x="2133600" y="3962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7" name="Gerade Verbindung 26"/>
          <p:cNvCxnSpPr/>
          <p:nvPr/>
        </p:nvCxnSpPr>
        <p:spPr bwMode="auto">
          <a:xfrm>
            <a:off x="21336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Ellipse 27"/>
          <p:cNvSpPr/>
          <p:nvPr/>
        </p:nvSpPr>
        <p:spPr bwMode="auto">
          <a:xfrm>
            <a:off x="21336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0" name="Gerade Verbindung 29"/>
          <p:cNvCxnSpPr/>
          <p:nvPr/>
        </p:nvCxnSpPr>
        <p:spPr bwMode="auto">
          <a:xfrm>
            <a:off x="2667000" y="41148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 Verbindung 31"/>
          <p:cNvCxnSpPr/>
          <p:nvPr/>
        </p:nvCxnSpPr>
        <p:spPr bwMode="auto">
          <a:xfrm>
            <a:off x="2667000" y="4800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Gleichschenkliges Dreieck 32"/>
          <p:cNvSpPr/>
          <p:nvPr/>
        </p:nvSpPr>
        <p:spPr bwMode="auto">
          <a:xfrm rot="5400000">
            <a:off x="1146048" y="3654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4" name="Gleichschenkliges Dreieck 33"/>
          <p:cNvSpPr/>
          <p:nvPr/>
        </p:nvSpPr>
        <p:spPr bwMode="auto">
          <a:xfrm rot="5400000">
            <a:off x="1146048" y="5102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5" name="Gerade Verbindung mit Pfeil 34"/>
          <p:cNvCxnSpPr/>
          <p:nvPr/>
        </p:nvCxnSpPr>
        <p:spPr bwMode="auto">
          <a:xfrm>
            <a:off x="1676400" y="33528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mit Pfeil 35"/>
          <p:cNvCxnSpPr/>
          <p:nvPr/>
        </p:nvCxnSpPr>
        <p:spPr bwMode="auto">
          <a:xfrm>
            <a:off x="1676400" y="48006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Textfeld 36"/>
          <p:cNvSpPr txBox="1"/>
          <p:nvPr/>
        </p:nvSpPr>
        <p:spPr>
          <a:xfrm>
            <a:off x="1469617" y="3276600"/>
            <a:ext cx="7857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SelB</a:t>
            </a:r>
            <a:r>
              <a:rPr lang="de-DE" dirty="0" smtClean="0"/>
              <a:t>=</a:t>
            </a:r>
            <a:r>
              <a:rPr lang="de-DE" dirty="0" err="1" smtClean="0"/>
              <a:t>Ck</a:t>
            </a:r>
            <a:endParaRPr lang="de-DE" dirty="0"/>
          </a:p>
        </p:txBody>
      </p:sp>
      <p:sp>
        <p:nvSpPr>
          <p:cNvPr id="38" name="Textfeld 37"/>
          <p:cNvSpPr txBox="1"/>
          <p:nvPr/>
        </p:nvSpPr>
        <p:spPr>
          <a:xfrm>
            <a:off x="1469615" y="4724400"/>
            <a:ext cx="7857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=</a:t>
            </a:r>
            <a:r>
              <a:rPr lang="de-DE" dirty="0" err="1" smtClean="0"/>
              <a:t>CkB</a:t>
            </a:r>
            <a:endParaRPr lang="de-DE" dirty="0"/>
          </a:p>
        </p:txBody>
      </p:sp>
      <p:sp>
        <p:nvSpPr>
          <p:cNvPr id="39" name="Textfeld 38"/>
          <p:cNvSpPr txBox="1"/>
          <p:nvPr/>
        </p:nvSpPr>
        <p:spPr>
          <a:xfrm>
            <a:off x="609600" y="4114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sp>
        <p:nvSpPr>
          <p:cNvPr id="43" name="Textfeld 42"/>
          <p:cNvSpPr txBox="1"/>
          <p:nvPr/>
        </p:nvSpPr>
        <p:spPr>
          <a:xfrm>
            <a:off x="609600" y="5257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cxnSp>
        <p:nvCxnSpPr>
          <p:cNvPr id="44" name="Gerade Verbindung 43"/>
          <p:cNvCxnSpPr/>
          <p:nvPr/>
        </p:nvCxnSpPr>
        <p:spPr bwMode="auto">
          <a:xfrm>
            <a:off x="228600" y="55626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Ellipse 55"/>
          <p:cNvSpPr/>
          <p:nvPr/>
        </p:nvSpPr>
        <p:spPr bwMode="auto">
          <a:xfrm>
            <a:off x="3962400" y="4648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7" name="Gleichschenkliges Dreieck 56"/>
          <p:cNvSpPr/>
          <p:nvPr/>
        </p:nvSpPr>
        <p:spPr bwMode="auto">
          <a:xfrm rot="5400000">
            <a:off x="2974848" y="4340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8" name="Gerade Verbindung 57"/>
          <p:cNvCxnSpPr/>
          <p:nvPr/>
        </p:nvCxnSpPr>
        <p:spPr bwMode="auto">
          <a:xfrm>
            <a:off x="4267200" y="4800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Abgerundetes Rechteck 58"/>
          <p:cNvSpPr/>
          <p:nvPr/>
        </p:nvSpPr>
        <p:spPr bwMode="auto">
          <a:xfrm>
            <a:off x="533400" y="3276600"/>
            <a:ext cx="38862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60" name="Gruppieren 59"/>
          <p:cNvGrpSpPr/>
          <p:nvPr/>
        </p:nvGrpSpPr>
        <p:grpSpPr>
          <a:xfrm>
            <a:off x="935577" y="2514600"/>
            <a:ext cx="1138621" cy="609600"/>
            <a:chOff x="990600" y="4648200"/>
            <a:chExt cx="1981200" cy="1060704"/>
          </a:xfrm>
        </p:grpSpPr>
        <p:cxnSp>
          <p:nvCxnSpPr>
            <p:cNvPr id="61" name="Gerade Verbindung 60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2" name="Ellipse 61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3" name="Gleichschenkliges Dreieck 62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4" name="Gerade Verbindung 63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66" name="Textfeld 65"/>
          <p:cNvSpPr txBox="1"/>
          <p:nvPr/>
        </p:nvSpPr>
        <p:spPr>
          <a:xfrm>
            <a:off x="871886" y="2590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97129" y="52578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</a:t>
            </a:r>
            <a:endParaRPr lang="de-DE" dirty="0"/>
          </a:p>
        </p:txBody>
      </p:sp>
      <p:cxnSp>
        <p:nvCxnSpPr>
          <p:cNvPr id="68" name="Gerade Verbindung 67"/>
          <p:cNvCxnSpPr>
            <a:endCxn id="33" idx="3"/>
          </p:cNvCxnSpPr>
          <p:nvPr/>
        </p:nvCxnSpPr>
        <p:spPr bwMode="auto">
          <a:xfrm flipV="1">
            <a:off x="762000" y="4111752"/>
            <a:ext cx="457200" cy="304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13"/>
          <p:cNvCxnSpPr/>
          <p:nvPr/>
        </p:nvCxnSpPr>
        <p:spPr bwMode="auto">
          <a:xfrm>
            <a:off x="4343400" y="4800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/>
          <p:nvPr/>
        </p:nvCxnSpPr>
        <p:spPr bwMode="auto">
          <a:xfrm flipV="1">
            <a:off x="4343400" y="36576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 flipH="1">
            <a:off x="762000" y="36576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>
            <a:off x="762000" y="3657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>
            <a:off x="63246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Ellipse 76"/>
          <p:cNvSpPr/>
          <p:nvPr/>
        </p:nvSpPr>
        <p:spPr bwMode="auto">
          <a:xfrm>
            <a:off x="6324600" y="3962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8" name="Gerade Verbindung 77"/>
          <p:cNvCxnSpPr/>
          <p:nvPr/>
        </p:nvCxnSpPr>
        <p:spPr bwMode="auto">
          <a:xfrm>
            <a:off x="63246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Ellipse 78"/>
          <p:cNvSpPr/>
          <p:nvPr/>
        </p:nvSpPr>
        <p:spPr bwMode="auto">
          <a:xfrm>
            <a:off x="63246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0" name="Gerade Verbindung 79"/>
          <p:cNvCxnSpPr/>
          <p:nvPr/>
        </p:nvCxnSpPr>
        <p:spPr bwMode="auto">
          <a:xfrm>
            <a:off x="6858000" y="41148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80"/>
          <p:cNvCxnSpPr/>
          <p:nvPr/>
        </p:nvCxnSpPr>
        <p:spPr bwMode="auto">
          <a:xfrm>
            <a:off x="6858000" y="4800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Gleichschenkliges Dreieck 81"/>
          <p:cNvSpPr/>
          <p:nvPr/>
        </p:nvSpPr>
        <p:spPr bwMode="auto">
          <a:xfrm rot="5400000">
            <a:off x="5337048" y="3654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3" name="Gleichschenkliges Dreieck 82"/>
          <p:cNvSpPr/>
          <p:nvPr/>
        </p:nvSpPr>
        <p:spPr bwMode="auto">
          <a:xfrm rot="5400000">
            <a:off x="5337048" y="5102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4" name="Gerade Verbindung mit Pfeil 83"/>
          <p:cNvCxnSpPr/>
          <p:nvPr/>
        </p:nvCxnSpPr>
        <p:spPr bwMode="auto">
          <a:xfrm>
            <a:off x="5867400" y="33528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Gerade Verbindung mit Pfeil 84"/>
          <p:cNvCxnSpPr/>
          <p:nvPr/>
        </p:nvCxnSpPr>
        <p:spPr bwMode="auto">
          <a:xfrm>
            <a:off x="5867400" y="48006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" name="Textfeld 85"/>
          <p:cNvSpPr txBox="1"/>
          <p:nvPr/>
        </p:nvSpPr>
        <p:spPr>
          <a:xfrm>
            <a:off x="5609321" y="3276600"/>
            <a:ext cx="8883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SelB</a:t>
            </a:r>
            <a:r>
              <a:rPr lang="de-DE" dirty="0" smtClean="0"/>
              <a:t>=</a:t>
            </a:r>
            <a:r>
              <a:rPr lang="de-DE" dirty="0" err="1" smtClean="0"/>
              <a:t>CkB</a:t>
            </a:r>
            <a:endParaRPr lang="de-DE" dirty="0"/>
          </a:p>
        </p:txBody>
      </p:sp>
      <p:sp>
        <p:nvSpPr>
          <p:cNvPr id="87" name="Textfeld 86"/>
          <p:cNvSpPr txBox="1"/>
          <p:nvPr/>
        </p:nvSpPr>
        <p:spPr>
          <a:xfrm>
            <a:off x="5711911" y="4724400"/>
            <a:ext cx="6832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=</a:t>
            </a:r>
            <a:r>
              <a:rPr lang="de-DE" dirty="0" err="1" smtClean="0"/>
              <a:t>Ck</a:t>
            </a:r>
            <a:endParaRPr lang="de-DE" dirty="0"/>
          </a:p>
        </p:txBody>
      </p:sp>
      <p:sp>
        <p:nvSpPr>
          <p:cNvPr id="88" name="Textfeld 87"/>
          <p:cNvSpPr txBox="1"/>
          <p:nvPr/>
        </p:nvSpPr>
        <p:spPr>
          <a:xfrm>
            <a:off x="4800600" y="4114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sp>
        <p:nvSpPr>
          <p:cNvPr id="89" name="Textfeld 88"/>
          <p:cNvSpPr txBox="1"/>
          <p:nvPr/>
        </p:nvSpPr>
        <p:spPr>
          <a:xfrm>
            <a:off x="4800600" y="5257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sp>
        <p:nvSpPr>
          <p:cNvPr id="90" name="Ellipse 89"/>
          <p:cNvSpPr/>
          <p:nvPr/>
        </p:nvSpPr>
        <p:spPr bwMode="auto">
          <a:xfrm>
            <a:off x="8153400" y="4648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1" name="Gleichschenkliges Dreieck 90"/>
          <p:cNvSpPr/>
          <p:nvPr/>
        </p:nvSpPr>
        <p:spPr bwMode="auto">
          <a:xfrm rot="5400000">
            <a:off x="7165848" y="4340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2" name="Gerade Verbindung 91"/>
          <p:cNvCxnSpPr/>
          <p:nvPr/>
        </p:nvCxnSpPr>
        <p:spPr bwMode="auto">
          <a:xfrm>
            <a:off x="8458200" y="4800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3" name="Abgerundetes Rechteck 92"/>
          <p:cNvSpPr/>
          <p:nvPr/>
        </p:nvSpPr>
        <p:spPr bwMode="auto">
          <a:xfrm>
            <a:off x="4724400" y="3200400"/>
            <a:ext cx="38862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4" name="Gerade Verbindung 93"/>
          <p:cNvCxnSpPr>
            <a:endCxn id="82" idx="3"/>
          </p:cNvCxnSpPr>
          <p:nvPr/>
        </p:nvCxnSpPr>
        <p:spPr bwMode="auto">
          <a:xfrm flipV="1">
            <a:off x="4953000" y="4111752"/>
            <a:ext cx="457200" cy="304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Gerade Verbindung 94"/>
          <p:cNvCxnSpPr/>
          <p:nvPr/>
        </p:nvCxnSpPr>
        <p:spPr bwMode="auto">
          <a:xfrm flipV="1">
            <a:off x="8534400" y="36576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95"/>
          <p:cNvCxnSpPr/>
          <p:nvPr/>
        </p:nvCxnSpPr>
        <p:spPr bwMode="auto">
          <a:xfrm flipH="1">
            <a:off x="4953000" y="36576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4953000" y="3657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 Verbindung 97"/>
          <p:cNvCxnSpPr/>
          <p:nvPr/>
        </p:nvCxnSpPr>
        <p:spPr bwMode="auto">
          <a:xfrm flipH="1" flipV="1">
            <a:off x="4572000" y="4800600"/>
            <a:ext cx="15240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98"/>
          <p:cNvCxnSpPr/>
          <p:nvPr/>
        </p:nvCxnSpPr>
        <p:spPr bwMode="auto">
          <a:xfrm>
            <a:off x="4724400" y="5562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9" name="Textfeld 108"/>
          <p:cNvSpPr txBox="1"/>
          <p:nvPr/>
        </p:nvSpPr>
        <p:spPr>
          <a:xfrm>
            <a:off x="8681991" y="44958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</a:t>
            </a:r>
            <a:endParaRPr lang="de-DE" dirty="0"/>
          </a:p>
        </p:txBody>
      </p:sp>
      <p:sp>
        <p:nvSpPr>
          <p:cNvPr id="110" name="Textfeld 109"/>
          <p:cNvSpPr txBox="1"/>
          <p:nvPr/>
        </p:nvSpPr>
        <p:spPr>
          <a:xfrm>
            <a:off x="1887390" y="25908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CkB</a:t>
            </a:r>
            <a:endParaRPr lang="de-DE" dirty="0"/>
          </a:p>
        </p:txBody>
      </p:sp>
      <p:sp>
        <p:nvSpPr>
          <p:cNvPr id="111" name="Textfeld 110"/>
          <p:cNvSpPr txBox="1"/>
          <p:nvPr/>
        </p:nvSpPr>
        <p:spPr>
          <a:xfrm>
            <a:off x="2126323" y="2971800"/>
            <a:ext cx="1562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Transparent für </a:t>
            </a:r>
            <a:r>
              <a:rPr lang="de-DE" dirty="0" err="1" smtClean="0"/>
              <a:t>CkB</a:t>
            </a:r>
            <a:endParaRPr lang="de-DE" dirty="0"/>
          </a:p>
        </p:txBody>
      </p:sp>
      <p:sp>
        <p:nvSpPr>
          <p:cNvPr id="112" name="Textfeld 111"/>
          <p:cNvSpPr txBox="1"/>
          <p:nvPr/>
        </p:nvSpPr>
        <p:spPr>
          <a:xfrm>
            <a:off x="5690096" y="2923401"/>
            <a:ext cx="14597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Transparent für </a:t>
            </a:r>
            <a:r>
              <a:rPr lang="de-DE" dirty="0" err="1" smtClean="0"/>
              <a:t>Ck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83759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Kapazitive </a:t>
            </a:r>
            <a:r>
              <a:rPr lang="de-DE" dirty="0"/>
              <a:t>Last </a:t>
            </a:r>
            <a:r>
              <a:rPr lang="de-DE" dirty="0" smtClean="0"/>
              <a:t>verlangsamt die </a:t>
            </a:r>
            <a:r>
              <a:rPr lang="de-DE" dirty="0"/>
              <a:t>CMOS </a:t>
            </a:r>
            <a:r>
              <a:rPr lang="de-DE" dirty="0" smtClean="0"/>
              <a:t>Schaltungen</a:t>
            </a:r>
          </a:p>
          <a:p>
            <a:r>
              <a:rPr lang="de-DE" dirty="0" smtClean="0"/>
              <a:t>Schlechte Idee – viele Flip-Flops teilen zwei Taktinvertern</a:t>
            </a:r>
          </a:p>
          <a:p>
            <a:r>
              <a:rPr lang="de-DE" dirty="0" smtClean="0"/>
              <a:t>Layout kleiner aber funktioniert nicht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64</a:t>
            </a:fld>
            <a:endParaRPr lang="de-DE" altLang="de-DE"/>
          </a:p>
        </p:txBody>
      </p:sp>
      <p:grpSp>
        <p:nvGrpSpPr>
          <p:cNvPr id="60" name="Gruppieren 59"/>
          <p:cNvGrpSpPr/>
          <p:nvPr/>
        </p:nvGrpSpPr>
        <p:grpSpPr>
          <a:xfrm>
            <a:off x="1524000" y="3276600"/>
            <a:ext cx="1138621" cy="609600"/>
            <a:chOff x="990600" y="4648200"/>
            <a:chExt cx="1981200" cy="1060704"/>
          </a:xfrm>
        </p:grpSpPr>
        <p:cxnSp>
          <p:nvCxnSpPr>
            <p:cNvPr id="61" name="Gerade Verbindung 60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2" name="Ellipse 61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3" name="Gleichschenkliges Dreieck 62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4" name="Gerade Verbindung 63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66" name="Textfeld 65"/>
          <p:cNvSpPr txBox="1"/>
          <p:nvPr/>
        </p:nvSpPr>
        <p:spPr>
          <a:xfrm>
            <a:off x="1460309" y="3352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endParaRPr lang="de-DE" dirty="0"/>
          </a:p>
        </p:txBody>
      </p:sp>
      <p:sp>
        <p:nvSpPr>
          <p:cNvPr id="110" name="Textfeld 109"/>
          <p:cNvSpPr txBox="1"/>
          <p:nvPr/>
        </p:nvSpPr>
        <p:spPr>
          <a:xfrm>
            <a:off x="2475813" y="33528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CkB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 bwMode="auto">
          <a:xfrm>
            <a:off x="3733800" y="2286000"/>
            <a:ext cx="609600" cy="990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5" name="Rechteck 64"/>
          <p:cNvSpPr/>
          <p:nvPr/>
        </p:nvSpPr>
        <p:spPr bwMode="auto">
          <a:xfrm>
            <a:off x="5562600" y="2286000"/>
            <a:ext cx="609600" cy="990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7" name="Rechteck 66"/>
          <p:cNvSpPr/>
          <p:nvPr/>
        </p:nvSpPr>
        <p:spPr bwMode="auto">
          <a:xfrm>
            <a:off x="7086600" y="2286000"/>
            <a:ext cx="609600" cy="990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3" name="Rechteck 72"/>
          <p:cNvSpPr/>
          <p:nvPr/>
        </p:nvSpPr>
        <p:spPr bwMode="auto">
          <a:xfrm>
            <a:off x="4648200" y="2286000"/>
            <a:ext cx="609600" cy="990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5" name="Gerade Verbindung 14"/>
          <p:cNvCxnSpPr/>
          <p:nvPr/>
        </p:nvCxnSpPr>
        <p:spPr bwMode="auto">
          <a:xfrm>
            <a:off x="3276600" y="3429000"/>
            <a:ext cx="3810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99"/>
          <p:cNvCxnSpPr/>
          <p:nvPr/>
        </p:nvCxnSpPr>
        <p:spPr bwMode="auto">
          <a:xfrm>
            <a:off x="3276600" y="3581400"/>
            <a:ext cx="3810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 flipV="1">
            <a:off x="3505200" y="3048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>
            <a:off x="3505200" y="3048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100"/>
          <p:cNvCxnSpPr/>
          <p:nvPr/>
        </p:nvCxnSpPr>
        <p:spPr bwMode="auto">
          <a:xfrm flipV="1">
            <a:off x="3657600" y="3200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Gerade Verbindung 101"/>
          <p:cNvCxnSpPr/>
          <p:nvPr/>
        </p:nvCxnSpPr>
        <p:spPr bwMode="auto">
          <a:xfrm>
            <a:off x="3657600" y="3200400"/>
            <a:ext cx="76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102"/>
          <p:cNvCxnSpPr/>
          <p:nvPr/>
        </p:nvCxnSpPr>
        <p:spPr bwMode="auto">
          <a:xfrm flipV="1">
            <a:off x="4419600" y="3048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Gerade Verbindung 103"/>
          <p:cNvCxnSpPr/>
          <p:nvPr/>
        </p:nvCxnSpPr>
        <p:spPr bwMode="auto">
          <a:xfrm>
            <a:off x="4419600" y="3048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Gerade Verbindung 104"/>
          <p:cNvCxnSpPr/>
          <p:nvPr/>
        </p:nvCxnSpPr>
        <p:spPr bwMode="auto">
          <a:xfrm flipV="1">
            <a:off x="4572000" y="3200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Gerade Verbindung 105"/>
          <p:cNvCxnSpPr/>
          <p:nvPr/>
        </p:nvCxnSpPr>
        <p:spPr bwMode="auto">
          <a:xfrm>
            <a:off x="4572000" y="3200400"/>
            <a:ext cx="76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Gerade Verbindung 106"/>
          <p:cNvCxnSpPr/>
          <p:nvPr/>
        </p:nvCxnSpPr>
        <p:spPr bwMode="auto">
          <a:xfrm flipV="1">
            <a:off x="5334000" y="3048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Gerade Verbindung 107"/>
          <p:cNvCxnSpPr/>
          <p:nvPr/>
        </p:nvCxnSpPr>
        <p:spPr bwMode="auto">
          <a:xfrm>
            <a:off x="5334000" y="3048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Gerade Verbindung 112"/>
          <p:cNvCxnSpPr/>
          <p:nvPr/>
        </p:nvCxnSpPr>
        <p:spPr bwMode="auto">
          <a:xfrm flipV="1">
            <a:off x="5486400" y="3200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113"/>
          <p:cNvCxnSpPr/>
          <p:nvPr/>
        </p:nvCxnSpPr>
        <p:spPr bwMode="auto">
          <a:xfrm>
            <a:off x="5486400" y="3200400"/>
            <a:ext cx="76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 flipV="1">
            <a:off x="6858000" y="3048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Gerade Verbindung 115"/>
          <p:cNvCxnSpPr/>
          <p:nvPr/>
        </p:nvCxnSpPr>
        <p:spPr bwMode="auto">
          <a:xfrm>
            <a:off x="6858000" y="3048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Gerade Verbindung 116"/>
          <p:cNvCxnSpPr/>
          <p:nvPr/>
        </p:nvCxnSpPr>
        <p:spPr bwMode="auto">
          <a:xfrm flipV="1">
            <a:off x="7010400" y="3200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Gerade Verbindung 117"/>
          <p:cNvCxnSpPr/>
          <p:nvPr/>
        </p:nvCxnSpPr>
        <p:spPr bwMode="auto">
          <a:xfrm>
            <a:off x="7010400" y="3200400"/>
            <a:ext cx="76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9" name="Textfeld 118"/>
          <p:cNvSpPr txBox="1"/>
          <p:nvPr/>
        </p:nvSpPr>
        <p:spPr>
          <a:xfrm>
            <a:off x="3048000" y="35814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CkB</a:t>
            </a:r>
            <a:endParaRPr lang="de-DE" dirty="0"/>
          </a:p>
        </p:txBody>
      </p:sp>
      <p:sp>
        <p:nvSpPr>
          <p:cNvPr id="120" name="Textfeld 119"/>
          <p:cNvSpPr txBox="1"/>
          <p:nvPr/>
        </p:nvSpPr>
        <p:spPr>
          <a:xfrm>
            <a:off x="3124200" y="3200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endParaRPr lang="de-DE" dirty="0"/>
          </a:p>
        </p:txBody>
      </p:sp>
      <p:grpSp>
        <p:nvGrpSpPr>
          <p:cNvPr id="14351" name="Gruppieren 14350"/>
          <p:cNvGrpSpPr/>
          <p:nvPr/>
        </p:nvGrpSpPr>
        <p:grpSpPr>
          <a:xfrm>
            <a:off x="1752600" y="4419600"/>
            <a:ext cx="6781800" cy="1800999"/>
            <a:chOff x="1752600" y="2161401"/>
            <a:chExt cx="6781800" cy="1800999"/>
          </a:xfrm>
        </p:grpSpPr>
        <p:sp>
          <p:nvSpPr>
            <p:cNvPr id="14341" name="Rechteck 14340"/>
            <p:cNvSpPr/>
            <p:nvPr/>
          </p:nvSpPr>
          <p:spPr bwMode="auto">
            <a:xfrm>
              <a:off x="3048000" y="2313801"/>
              <a:ext cx="228600" cy="990600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0" name="Rechteck 139"/>
            <p:cNvSpPr/>
            <p:nvPr/>
          </p:nvSpPr>
          <p:spPr bwMode="auto">
            <a:xfrm>
              <a:off x="4724400" y="2313801"/>
              <a:ext cx="228600" cy="990600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1" name="Rechteck 140"/>
            <p:cNvSpPr/>
            <p:nvPr/>
          </p:nvSpPr>
          <p:spPr bwMode="auto">
            <a:xfrm>
              <a:off x="6400800" y="2313801"/>
              <a:ext cx="228600" cy="990600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2" name="Rechteck 141"/>
            <p:cNvSpPr/>
            <p:nvPr/>
          </p:nvSpPr>
          <p:spPr bwMode="auto">
            <a:xfrm>
              <a:off x="8077200" y="2313801"/>
              <a:ext cx="228600" cy="990600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9" name="Gerade Verbindung 28"/>
            <p:cNvCxnSpPr/>
            <p:nvPr/>
          </p:nvCxnSpPr>
          <p:spPr bwMode="auto">
            <a:xfrm>
              <a:off x="2057400" y="3152001"/>
              <a:ext cx="7620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336" name="Gerade Verbindung 14335"/>
            <p:cNvCxnSpPr/>
            <p:nvPr/>
          </p:nvCxnSpPr>
          <p:spPr bwMode="auto">
            <a:xfrm flipV="1">
              <a:off x="2819400" y="2390001"/>
              <a:ext cx="685800" cy="762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339" name="Gerade Verbindung 14338"/>
            <p:cNvCxnSpPr/>
            <p:nvPr/>
          </p:nvCxnSpPr>
          <p:spPr bwMode="auto">
            <a:xfrm>
              <a:off x="3505200" y="2390001"/>
              <a:ext cx="990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1" name="Gerade Verbindung 120"/>
            <p:cNvCxnSpPr/>
            <p:nvPr/>
          </p:nvCxnSpPr>
          <p:spPr bwMode="auto">
            <a:xfrm flipH="1" flipV="1">
              <a:off x="4495800" y="2390001"/>
              <a:ext cx="685800" cy="762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2" name="Gerade Verbindung 121"/>
            <p:cNvCxnSpPr/>
            <p:nvPr/>
          </p:nvCxnSpPr>
          <p:spPr bwMode="auto">
            <a:xfrm>
              <a:off x="1828800" y="3152001"/>
              <a:ext cx="990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3" name="Gerade Verbindung 122"/>
            <p:cNvCxnSpPr/>
            <p:nvPr/>
          </p:nvCxnSpPr>
          <p:spPr bwMode="auto">
            <a:xfrm>
              <a:off x="5410200" y="3152001"/>
              <a:ext cx="7620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4" name="Gerade Verbindung 123"/>
            <p:cNvCxnSpPr/>
            <p:nvPr/>
          </p:nvCxnSpPr>
          <p:spPr bwMode="auto">
            <a:xfrm flipV="1">
              <a:off x="6172200" y="2390001"/>
              <a:ext cx="685800" cy="762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5" name="Gerade Verbindung 124"/>
            <p:cNvCxnSpPr/>
            <p:nvPr/>
          </p:nvCxnSpPr>
          <p:spPr bwMode="auto">
            <a:xfrm>
              <a:off x="6858000" y="2390001"/>
              <a:ext cx="990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6" name="Gerade Verbindung 125"/>
            <p:cNvCxnSpPr/>
            <p:nvPr/>
          </p:nvCxnSpPr>
          <p:spPr bwMode="auto">
            <a:xfrm flipH="1" flipV="1">
              <a:off x="7848600" y="2390001"/>
              <a:ext cx="685800" cy="762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7" name="Gerade Verbindung 126"/>
            <p:cNvCxnSpPr/>
            <p:nvPr/>
          </p:nvCxnSpPr>
          <p:spPr bwMode="auto">
            <a:xfrm>
              <a:off x="5181600" y="3152001"/>
              <a:ext cx="990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8" name="Textfeld 127"/>
            <p:cNvSpPr txBox="1"/>
            <p:nvPr/>
          </p:nvSpPr>
          <p:spPr>
            <a:xfrm>
              <a:off x="1981200" y="2847201"/>
              <a:ext cx="37221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err="1" smtClean="0"/>
                <a:t>Ck</a:t>
              </a:r>
              <a:endParaRPr lang="de-DE" dirty="0"/>
            </a:p>
          </p:txBody>
        </p:sp>
        <p:grpSp>
          <p:nvGrpSpPr>
            <p:cNvPr id="14340" name="Gruppieren 14339"/>
            <p:cNvGrpSpPr/>
            <p:nvPr/>
          </p:nvGrpSpPr>
          <p:grpSpPr>
            <a:xfrm flipV="1">
              <a:off x="1828800" y="2390001"/>
              <a:ext cx="6705600" cy="762000"/>
              <a:chOff x="1828800" y="2590800"/>
              <a:chExt cx="6705600" cy="762000"/>
            </a:xfrm>
          </p:grpSpPr>
          <p:cxnSp>
            <p:nvCxnSpPr>
              <p:cNvPr id="129" name="Gerade Verbindung 128"/>
              <p:cNvCxnSpPr/>
              <p:nvPr/>
            </p:nvCxnSpPr>
            <p:spPr bwMode="auto">
              <a:xfrm>
                <a:off x="2057400" y="3352800"/>
                <a:ext cx="7620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0" name="Gerade Verbindung 129"/>
              <p:cNvCxnSpPr/>
              <p:nvPr/>
            </p:nvCxnSpPr>
            <p:spPr bwMode="auto">
              <a:xfrm flipV="1">
                <a:off x="2819400" y="2590800"/>
                <a:ext cx="685800" cy="7620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1" name="Gerade Verbindung 130"/>
              <p:cNvCxnSpPr/>
              <p:nvPr/>
            </p:nvCxnSpPr>
            <p:spPr bwMode="auto">
              <a:xfrm>
                <a:off x="3505200" y="2590800"/>
                <a:ext cx="9906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2" name="Gerade Verbindung 131"/>
              <p:cNvCxnSpPr/>
              <p:nvPr/>
            </p:nvCxnSpPr>
            <p:spPr bwMode="auto">
              <a:xfrm flipH="1" flipV="1">
                <a:off x="4495800" y="2590800"/>
                <a:ext cx="685800" cy="7620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3" name="Gerade Verbindung 132"/>
              <p:cNvCxnSpPr/>
              <p:nvPr/>
            </p:nvCxnSpPr>
            <p:spPr bwMode="auto">
              <a:xfrm>
                <a:off x="1828800" y="3352800"/>
                <a:ext cx="9906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4" name="Gerade Verbindung 133"/>
              <p:cNvCxnSpPr/>
              <p:nvPr/>
            </p:nvCxnSpPr>
            <p:spPr bwMode="auto">
              <a:xfrm>
                <a:off x="5410200" y="3352800"/>
                <a:ext cx="7620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5" name="Gerade Verbindung 134"/>
              <p:cNvCxnSpPr/>
              <p:nvPr/>
            </p:nvCxnSpPr>
            <p:spPr bwMode="auto">
              <a:xfrm flipV="1">
                <a:off x="6172200" y="2590800"/>
                <a:ext cx="685800" cy="7620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6" name="Gerade Verbindung 135"/>
              <p:cNvCxnSpPr/>
              <p:nvPr/>
            </p:nvCxnSpPr>
            <p:spPr bwMode="auto">
              <a:xfrm>
                <a:off x="6858000" y="2590800"/>
                <a:ext cx="9906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7" name="Gerade Verbindung 136"/>
              <p:cNvCxnSpPr/>
              <p:nvPr/>
            </p:nvCxnSpPr>
            <p:spPr bwMode="auto">
              <a:xfrm flipH="1" flipV="1">
                <a:off x="7848600" y="2590800"/>
                <a:ext cx="685800" cy="7620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8" name="Gerade Verbindung 137"/>
              <p:cNvCxnSpPr/>
              <p:nvPr/>
            </p:nvCxnSpPr>
            <p:spPr bwMode="auto">
              <a:xfrm>
                <a:off x="5181600" y="3352800"/>
                <a:ext cx="9906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139" name="Textfeld 138"/>
            <p:cNvSpPr txBox="1"/>
            <p:nvPr/>
          </p:nvSpPr>
          <p:spPr>
            <a:xfrm>
              <a:off x="1905000" y="2161401"/>
              <a:ext cx="4748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err="1" smtClean="0"/>
                <a:t>CkB</a:t>
              </a:r>
              <a:endParaRPr lang="de-DE" dirty="0"/>
            </a:p>
          </p:txBody>
        </p:sp>
        <p:sp>
          <p:nvSpPr>
            <p:cNvPr id="14342" name="Textfeld 14341"/>
            <p:cNvSpPr txBox="1"/>
            <p:nvPr/>
          </p:nvSpPr>
          <p:spPr>
            <a:xfrm>
              <a:off x="1752600" y="3685401"/>
              <a:ext cx="24978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Beide </a:t>
              </a:r>
              <a:r>
                <a:rPr lang="de-DE" dirty="0" err="1" smtClean="0"/>
                <a:t>Latches</a:t>
              </a:r>
              <a:r>
                <a:rPr lang="de-DE" dirty="0" smtClean="0"/>
                <a:t> im FF transparent?</a:t>
              </a:r>
              <a:endParaRPr lang="de-DE" dirty="0"/>
            </a:p>
          </p:txBody>
        </p:sp>
        <p:cxnSp>
          <p:nvCxnSpPr>
            <p:cNvPr id="14344" name="Gerade Verbindung mit Pfeil 14343"/>
            <p:cNvCxnSpPr/>
            <p:nvPr/>
          </p:nvCxnSpPr>
          <p:spPr bwMode="auto">
            <a:xfrm flipV="1">
              <a:off x="3200400" y="3380601"/>
              <a:ext cx="1524000" cy="22860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346" name="Gerade Verbindung mit Pfeil 14345"/>
            <p:cNvCxnSpPr/>
            <p:nvPr/>
          </p:nvCxnSpPr>
          <p:spPr bwMode="auto">
            <a:xfrm flipV="1">
              <a:off x="3200400" y="3380601"/>
              <a:ext cx="3200400" cy="22860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350" name="Gerade Verbindung mit Pfeil 14349"/>
            <p:cNvCxnSpPr/>
            <p:nvPr/>
          </p:nvCxnSpPr>
          <p:spPr bwMode="auto">
            <a:xfrm flipV="1">
              <a:off x="3200400" y="3380601"/>
              <a:ext cx="0" cy="22860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69" name="Gruppieren 68"/>
          <p:cNvGrpSpPr/>
          <p:nvPr/>
        </p:nvGrpSpPr>
        <p:grpSpPr>
          <a:xfrm>
            <a:off x="457200" y="3276600"/>
            <a:ext cx="1138621" cy="609600"/>
            <a:chOff x="990600" y="4648200"/>
            <a:chExt cx="1981200" cy="1060704"/>
          </a:xfrm>
        </p:grpSpPr>
        <p:cxnSp>
          <p:nvCxnSpPr>
            <p:cNvPr id="70" name="Gerade Verbindung 69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1" name="Ellipse 70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72" name="Gleichschenkliges Dreieck 71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74" name="Gerade Verbindung 73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764083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Um solche Probleme zu vermeiden, werden die </a:t>
            </a:r>
            <a:r>
              <a:rPr lang="de-DE" dirty="0" smtClean="0"/>
              <a:t>Takt-Inverter </a:t>
            </a:r>
            <a:r>
              <a:rPr lang="de-DE" dirty="0"/>
              <a:t>in der Regel im </a:t>
            </a:r>
            <a:r>
              <a:rPr lang="de-DE" dirty="0" smtClean="0"/>
              <a:t>Flip-Flop </a:t>
            </a:r>
            <a:r>
              <a:rPr lang="de-DE" dirty="0"/>
              <a:t>eingebaut.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65</a:t>
            </a:fld>
            <a:endParaRPr lang="de-DE" altLang="de-DE"/>
          </a:p>
        </p:txBody>
      </p:sp>
      <p:grpSp>
        <p:nvGrpSpPr>
          <p:cNvPr id="60" name="Gruppieren 59"/>
          <p:cNvGrpSpPr/>
          <p:nvPr/>
        </p:nvGrpSpPr>
        <p:grpSpPr>
          <a:xfrm>
            <a:off x="3733800" y="2895600"/>
            <a:ext cx="569309" cy="304800"/>
            <a:chOff x="990600" y="4648200"/>
            <a:chExt cx="1981200" cy="1060704"/>
          </a:xfrm>
        </p:grpSpPr>
        <p:cxnSp>
          <p:nvCxnSpPr>
            <p:cNvPr id="61" name="Gerade Verbindung 60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2" name="Ellipse 61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3" name="Gleichschenkliges Dreieck 62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64" name="Gerade Verbindung 63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10" name="Textfeld 109"/>
          <p:cNvSpPr txBox="1"/>
          <p:nvPr/>
        </p:nvSpPr>
        <p:spPr>
          <a:xfrm>
            <a:off x="3962400" y="27432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CkB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 bwMode="auto">
          <a:xfrm>
            <a:off x="3733800" y="2286000"/>
            <a:ext cx="609600" cy="990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5" name="Rechteck 64"/>
          <p:cNvSpPr/>
          <p:nvPr/>
        </p:nvSpPr>
        <p:spPr bwMode="auto">
          <a:xfrm>
            <a:off x="5562600" y="2286000"/>
            <a:ext cx="609600" cy="990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7" name="Rechteck 66"/>
          <p:cNvSpPr/>
          <p:nvPr/>
        </p:nvSpPr>
        <p:spPr bwMode="auto">
          <a:xfrm>
            <a:off x="7086600" y="2286000"/>
            <a:ext cx="609600" cy="990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3" name="Rechteck 72"/>
          <p:cNvSpPr/>
          <p:nvPr/>
        </p:nvSpPr>
        <p:spPr bwMode="auto">
          <a:xfrm>
            <a:off x="4648200" y="2286000"/>
            <a:ext cx="609600" cy="990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5" name="Gerade Verbindung 14"/>
          <p:cNvCxnSpPr/>
          <p:nvPr/>
        </p:nvCxnSpPr>
        <p:spPr bwMode="auto">
          <a:xfrm>
            <a:off x="3276600" y="3429000"/>
            <a:ext cx="3810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 flipV="1">
            <a:off x="3505200" y="3048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>
            <a:off x="3505200" y="3048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102"/>
          <p:cNvCxnSpPr/>
          <p:nvPr/>
        </p:nvCxnSpPr>
        <p:spPr bwMode="auto">
          <a:xfrm flipV="1">
            <a:off x="4419600" y="3048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Gerade Verbindung 103"/>
          <p:cNvCxnSpPr/>
          <p:nvPr/>
        </p:nvCxnSpPr>
        <p:spPr bwMode="auto">
          <a:xfrm>
            <a:off x="4419600" y="3048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Gerade Verbindung 106"/>
          <p:cNvCxnSpPr/>
          <p:nvPr/>
        </p:nvCxnSpPr>
        <p:spPr bwMode="auto">
          <a:xfrm flipV="1">
            <a:off x="5334000" y="3048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Gerade Verbindung 107"/>
          <p:cNvCxnSpPr/>
          <p:nvPr/>
        </p:nvCxnSpPr>
        <p:spPr bwMode="auto">
          <a:xfrm>
            <a:off x="5334000" y="3048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 flipV="1">
            <a:off x="6858000" y="3048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Gerade Verbindung 115"/>
          <p:cNvCxnSpPr/>
          <p:nvPr/>
        </p:nvCxnSpPr>
        <p:spPr bwMode="auto">
          <a:xfrm>
            <a:off x="6858000" y="3048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0" name="Textfeld 119"/>
          <p:cNvSpPr txBox="1"/>
          <p:nvPr/>
        </p:nvSpPr>
        <p:spPr>
          <a:xfrm>
            <a:off x="3124200" y="3200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endParaRPr lang="de-DE" dirty="0"/>
          </a:p>
        </p:txBody>
      </p:sp>
      <p:cxnSp>
        <p:nvCxnSpPr>
          <p:cNvPr id="29" name="Gerade Verbindung 28"/>
          <p:cNvCxnSpPr/>
          <p:nvPr/>
        </p:nvCxnSpPr>
        <p:spPr bwMode="auto">
          <a:xfrm>
            <a:off x="2057400" y="5410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6" name="Gerade Verbindung 14335"/>
          <p:cNvCxnSpPr/>
          <p:nvPr/>
        </p:nvCxnSpPr>
        <p:spPr bwMode="auto">
          <a:xfrm flipV="1">
            <a:off x="2819400" y="4648200"/>
            <a:ext cx="68580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9" name="Gerade Verbindung 14338"/>
          <p:cNvCxnSpPr/>
          <p:nvPr/>
        </p:nvCxnSpPr>
        <p:spPr bwMode="auto">
          <a:xfrm>
            <a:off x="3505200" y="4648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 flipH="1" flipV="1">
            <a:off x="4495800" y="4648200"/>
            <a:ext cx="68580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121"/>
          <p:cNvCxnSpPr/>
          <p:nvPr/>
        </p:nvCxnSpPr>
        <p:spPr bwMode="auto">
          <a:xfrm>
            <a:off x="1828800" y="5410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Gerade Verbindung 122"/>
          <p:cNvCxnSpPr/>
          <p:nvPr/>
        </p:nvCxnSpPr>
        <p:spPr bwMode="auto">
          <a:xfrm>
            <a:off x="5410200" y="5410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Gerade Verbindung 123"/>
          <p:cNvCxnSpPr/>
          <p:nvPr/>
        </p:nvCxnSpPr>
        <p:spPr bwMode="auto">
          <a:xfrm flipV="1">
            <a:off x="6172200" y="4648200"/>
            <a:ext cx="68580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Gerade Verbindung 124"/>
          <p:cNvCxnSpPr/>
          <p:nvPr/>
        </p:nvCxnSpPr>
        <p:spPr bwMode="auto">
          <a:xfrm>
            <a:off x="6858000" y="4648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 flipH="1" flipV="1">
            <a:off x="7848600" y="4648200"/>
            <a:ext cx="68580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Gerade Verbindung 126"/>
          <p:cNvCxnSpPr/>
          <p:nvPr/>
        </p:nvCxnSpPr>
        <p:spPr bwMode="auto">
          <a:xfrm>
            <a:off x="5181600" y="5410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8" name="Textfeld 127"/>
          <p:cNvSpPr txBox="1"/>
          <p:nvPr/>
        </p:nvSpPr>
        <p:spPr>
          <a:xfrm>
            <a:off x="1981200" y="5105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endParaRPr lang="de-DE" dirty="0"/>
          </a:p>
        </p:txBody>
      </p:sp>
      <p:cxnSp>
        <p:nvCxnSpPr>
          <p:cNvPr id="129" name="Gerade Verbindung 128"/>
          <p:cNvCxnSpPr/>
          <p:nvPr/>
        </p:nvCxnSpPr>
        <p:spPr bwMode="auto">
          <a:xfrm flipV="1">
            <a:off x="2057400" y="4648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Gerade Verbindung 129"/>
          <p:cNvCxnSpPr/>
          <p:nvPr/>
        </p:nvCxnSpPr>
        <p:spPr bwMode="auto">
          <a:xfrm>
            <a:off x="3124200" y="4648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Gerade Verbindung 132"/>
          <p:cNvCxnSpPr/>
          <p:nvPr/>
        </p:nvCxnSpPr>
        <p:spPr bwMode="auto">
          <a:xfrm>
            <a:off x="1828800" y="46482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6" name="Gerade Verbindung 135"/>
          <p:cNvCxnSpPr/>
          <p:nvPr/>
        </p:nvCxnSpPr>
        <p:spPr bwMode="auto">
          <a:xfrm flipV="1">
            <a:off x="6858000" y="5410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9" name="Textfeld 138"/>
          <p:cNvSpPr txBox="1"/>
          <p:nvPr/>
        </p:nvSpPr>
        <p:spPr>
          <a:xfrm>
            <a:off x="1905000" y="44196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CkB</a:t>
            </a:r>
            <a:endParaRPr lang="de-DE" dirty="0"/>
          </a:p>
        </p:txBody>
      </p:sp>
      <p:grpSp>
        <p:nvGrpSpPr>
          <p:cNvPr id="69" name="Gruppieren 68"/>
          <p:cNvGrpSpPr/>
          <p:nvPr/>
        </p:nvGrpSpPr>
        <p:grpSpPr>
          <a:xfrm>
            <a:off x="4648200" y="2895600"/>
            <a:ext cx="569309" cy="304800"/>
            <a:chOff x="990600" y="4648200"/>
            <a:chExt cx="1981200" cy="1060704"/>
          </a:xfrm>
        </p:grpSpPr>
        <p:cxnSp>
          <p:nvCxnSpPr>
            <p:cNvPr id="70" name="Gerade Verbindung 69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1" name="Ellipse 70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72" name="Gleichschenkliges Dreieck 71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74" name="Gerade Verbindung 73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75" name="Gruppieren 74"/>
          <p:cNvGrpSpPr/>
          <p:nvPr/>
        </p:nvGrpSpPr>
        <p:grpSpPr>
          <a:xfrm>
            <a:off x="5562600" y="2895600"/>
            <a:ext cx="569309" cy="304800"/>
            <a:chOff x="990600" y="4648200"/>
            <a:chExt cx="1981200" cy="1060704"/>
          </a:xfrm>
        </p:grpSpPr>
        <p:cxnSp>
          <p:nvCxnSpPr>
            <p:cNvPr id="76" name="Gerade Verbindung 75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7" name="Ellipse 76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78" name="Gleichschenkliges Dreieck 77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79" name="Gerade Verbindung 78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0" name="Gruppieren 79"/>
          <p:cNvGrpSpPr/>
          <p:nvPr/>
        </p:nvGrpSpPr>
        <p:grpSpPr>
          <a:xfrm>
            <a:off x="7086600" y="2895600"/>
            <a:ext cx="569309" cy="304800"/>
            <a:chOff x="990600" y="4648200"/>
            <a:chExt cx="1981200" cy="1060704"/>
          </a:xfrm>
        </p:grpSpPr>
        <p:cxnSp>
          <p:nvCxnSpPr>
            <p:cNvPr id="81" name="Gerade Verbindung 80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2" name="Ellipse 81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83" name="Gleichschenkliges Dreieck 82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4" name="Gerade Verbindung 83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94" name="Gerade Verbindung 93"/>
          <p:cNvCxnSpPr/>
          <p:nvPr/>
        </p:nvCxnSpPr>
        <p:spPr bwMode="auto">
          <a:xfrm>
            <a:off x="6477000" y="54102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4876800" y="4648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 Verbindung 97"/>
          <p:cNvCxnSpPr/>
          <p:nvPr/>
        </p:nvCxnSpPr>
        <p:spPr bwMode="auto">
          <a:xfrm>
            <a:off x="6477000" y="4648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98"/>
          <p:cNvCxnSpPr/>
          <p:nvPr/>
        </p:nvCxnSpPr>
        <p:spPr bwMode="auto">
          <a:xfrm>
            <a:off x="8229600" y="4648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Gerade Verbindung 108"/>
          <p:cNvCxnSpPr/>
          <p:nvPr/>
        </p:nvCxnSpPr>
        <p:spPr bwMode="auto">
          <a:xfrm>
            <a:off x="4876800" y="4648200"/>
            <a:ext cx="1600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Gerade Verbindung 110"/>
          <p:cNvCxnSpPr/>
          <p:nvPr/>
        </p:nvCxnSpPr>
        <p:spPr bwMode="auto">
          <a:xfrm>
            <a:off x="3124200" y="5410200"/>
            <a:ext cx="1752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extfeld 17"/>
          <p:cNvSpPr txBox="1"/>
          <p:nvPr/>
        </p:nvSpPr>
        <p:spPr>
          <a:xfrm>
            <a:off x="2254146" y="4191000"/>
            <a:ext cx="7056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Besser!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90547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Um solche Probleme zu vermeiden, werden die </a:t>
            </a:r>
            <a:r>
              <a:rPr lang="de-DE" dirty="0" smtClean="0"/>
              <a:t>Takt-Invertern </a:t>
            </a:r>
            <a:r>
              <a:rPr lang="de-DE" dirty="0"/>
              <a:t>in der Regel im </a:t>
            </a:r>
            <a:r>
              <a:rPr lang="de-DE" dirty="0" smtClean="0"/>
              <a:t>Flip-Flop </a:t>
            </a:r>
            <a:r>
              <a:rPr lang="de-DE" dirty="0"/>
              <a:t>eingebaut.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66</a:t>
            </a:fld>
            <a:endParaRPr lang="de-DE" altLang="de-DE"/>
          </a:p>
        </p:txBody>
      </p:sp>
      <p:sp>
        <p:nvSpPr>
          <p:cNvPr id="4" name="Rechteck 3"/>
          <p:cNvSpPr/>
          <p:nvPr/>
        </p:nvSpPr>
        <p:spPr bwMode="auto">
          <a:xfrm>
            <a:off x="3733800" y="2286000"/>
            <a:ext cx="609600" cy="990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5" name="Rechteck 64"/>
          <p:cNvSpPr/>
          <p:nvPr/>
        </p:nvSpPr>
        <p:spPr bwMode="auto">
          <a:xfrm>
            <a:off x="5562600" y="2286000"/>
            <a:ext cx="609600" cy="990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7" name="Rechteck 66"/>
          <p:cNvSpPr/>
          <p:nvPr/>
        </p:nvSpPr>
        <p:spPr bwMode="auto">
          <a:xfrm>
            <a:off x="7086600" y="2286000"/>
            <a:ext cx="609600" cy="990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3" name="Rechteck 72"/>
          <p:cNvSpPr/>
          <p:nvPr/>
        </p:nvSpPr>
        <p:spPr bwMode="auto">
          <a:xfrm>
            <a:off x="4648200" y="2286000"/>
            <a:ext cx="609600" cy="990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5" name="Gerade Verbindung 14"/>
          <p:cNvCxnSpPr/>
          <p:nvPr/>
        </p:nvCxnSpPr>
        <p:spPr bwMode="auto">
          <a:xfrm>
            <a:off x="3276600" y="3429000"/>
            <a:ext cx="3810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 flipV="1">
            <a:off x="3505200" y="3048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>
            <a:off x="3505200" y="3048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102"/>
          <p:cNvCxnSpPr/>
          <p:nvPr/>
        </p:nvCxnSpPr>
        <p:spPr bwMode="auto">
          <a:xfrm flipV="1">
            <a:off x="4419600" y="3048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Gerade Verbindung 103"/>
          <p:cNvCxnSpPr/>
          <p:nvPr/>
        </p:nvCxnSpPr>
        <p:spPr bwMode="auto">
          <a:xfrm>
            <a:off x="4419600" y="3048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Gerade Verbindung 106"/>
          <p:cNvCxnSpPr/>
          <p:nvPr/>
        </p:nvCxnSpPr>
        <p:spPr bwMode="auto">
          <a:xfrm flipV="1">
            <a:off x="5334000" y="3048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Gerade Verbindung 107"/>
          <p:cNvCxnSpPr/>
          <p:nvPr/>
        </p:nvCxnSpPr>
        <p:spPr bwMode="auto">
          <a:xfrm>
            <a:off x="5334000" y="3048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 flipV="1">
            <a:off x="6858000" y="3048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Gerade Verbindung 115"/>
          <p:cNvCxnSpPr/>
          <p:nvPr/>
        </p:nvCxnSpPr>
        <p:spPr bwMode="auto">
          <a:xfrm>
            <a:off x="6858000" y="3048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0" name="Textfeld 119"/>
          <p:cNvSpPr txBox="1"/>
          <p:nvPr/>
        </p:nvSpPr>
        <p:spPr>
          <a:xfrm>
            <a:off x="3124200" y="3200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endParaRPr lang="de-DE" dirty="0"/>
          </a:p>
        </p:txBody>
      </p:sp>
      <p:cxnSp>
        <p:nvCxnSpPr>
          <p:cNvPr id="29" name="Gerade Verbindung 28"/>
          <p:cNvCxnSpPr/>
          <p:nvPr/>
        </p:nvCxnSpPr>
        <p:spPr bwMode="auto">
          <a:xfrm>
            <a:off x="2057400" y="5410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6" name="Gerade Verbindung 14335"/>
          <p:cNvCxnSpPr/>
          <p:nvPr/>
        </p:nvCxnSpPr>
        <p:spPr bwMode="auto">
          <a:xfrm flipV="1">
            <a:off x="2819400" y="4648200"/>
            <a:ext cx="68580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9" name="Gerade Verbindung 14338"/>
          <p:cNvCxnSpPr/>
          <p:nvPr/>
        </p:nvCxnSpPr>
        <p:spPr bwMode="auto">
          <a:xfrm>
            <a:off x="3505200" y="4648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 flipH="1" flipV="1">
            <a:off x="4495800" y="4648200"/>
            <a:ext cx="68580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121"/>
          <p:cNvCxnSpPr/>
          <p:nvPr/>
        </p:nvCxnSpPr>
        <p:spPr bwMode="auto">
          <a:xfrm>
            <a:off x="1828800" y="5410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Gerade Verbindung 122"/>
          <p:cNvCxnSpPr/>
          <p:nvPr/>
        </p:nvCxnSpPr>
        <p:spPr bwMode="auto">
          <a:xfrm>
            <a:off x="5410200" y="5410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Gerade Verbindung 123"/>
          <p:cNvCxnSpPr/>
          <p:nvPr/>
        </p:nvCxnSpPr>
        <p:spPr bwMode="auto">
          <a:xfrm flipV="1">
            <a:off x="6172200" y="4648200"/>
            <a:ext cx="68580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Gerade Verbindung 124"/>
          <p:cNvCxnSpPr/>
          <p:nvPr/>
        </p:nvCxnSpPr>
        <p:spPr bwMode="auto">
          <a:xfrm>
            <a:off x="6858000" y="4648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 flipH="1" flipV="1">
            <a:off x="7848600" y="4648200"/>
            <a:ext cx="68580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Gerade Verbindung 126"/>
          <p:cNvCxnSpPr/>
          <p:nvPr/>
        </p:nvCxnSpPr>
        <p:spPr bwMode="auto">
          <a:xfrm>
            <a:off x="5181600" y="5410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8" name="Textfeld 127"/>
          <p:cNvSpPr txBox="1"/>
          <p:nvPr/>
        </p:nvSpPr>
        <p:spPr>
          <a:xfrm>
            <a:off x="1981200" y="5105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endParaRPr lang="de-DE" dirty="0"/>
          </a:p>
        </p:txBody>
      </p:sp>
      <p:cxnSp>
        <p:nvCxnSpPr>
          <p:cNvPr id="136" name="Gerade Verbindung 135"/>
          <p:cNvCxnSpPr/>
          <p:nvPr/>
        </p:nvCxnSpPr>
        <p:spPr bwMode="auto">
          <a:xfrm flipV="1">
            <a:off x="6858000" y="5410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9" name="Textfeld 138"/>
          <p:cNvSpPr txBox="1"/>
          <p:nvPr/>
        </p:nvSpPr>
        <p:spPr>
          <a:xfrm>
            <a:off x="1819241" y="4419600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CkBInt</a:t>
            </a:r>
            <a:endParaRPr lang="de-DE" dirty="0"/>
          </a:p>
        </p:txBody>
      </p:sp>
      <p:grpSp>
        <p:nvGrpSpPr>
          <p:cNvPr id="6" name="Gruppieren 5"/>
          <p:cNvGrpSpPr/>
          <p:nvPr/>
        </p:nvGrpSpPr>
        <p:grpSpPr>
          <a:xfrm>
            <a:off x="1828800" y="4648200"/>
            <a:ext cx="6400800" cy="762000"/>
            <a:chOff x="1828800" y="4648200"/>
            <a:chExt cx="6400800" cy="762000"/>
          </a:xfrm>
        </p:grpSpPr>
        <p:cxnSp>
          <p:nvCxnSpPr>
            <p:cNvPr id="129" name="Gerade Verbindung 128"/>
            <p:cNvCxnSpPr/>
            <p:nvPr/>
          </p:nvCxnSpPr>
          <p:spPr bwMode="auto">
            <a:xfrm flipV="1">
              <a:off x="2057400" y="4648200"/>
              <a:ext cx="7620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0" name="Gerade Verbindung 129"/>
            <p:cNvCxnSpPr/>
            <p:nvPr/>
          </p:nvCxnSpPr>
          <p:spPr bwMode="auto">
            <a:xfrm>
              <a:off x="3124200" y="4648200"/>
              <a:ext cx="0" cy="762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3" name="Gerade Verbindung 132"/>
            <p:cNvCxnSpPr/>
            <p:nvPr/>
          </p:nvCxnSpPr>
          <p:spPr bwMode="auto">
            <a:xfrm>
              <a:off x="1828800" y="4648200"/>
              <a:ext cx="1295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4" name="Gerade Verbindung 93"/>
            <p:cNvCxnSpPr/>
            <p:nvPr/>
          </p:nvCxnSpPr>
          <p:spPr bwMode="auto">
            <a:xfrm>
              <a:off x="6477000" y="5410200"/>
              <a:ext cx="1752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7" name="Gerade Verbindung 96"/>
            <p:cNvCxnSpPr/>
            <p:nvPr/>
          </p:nvCxnSpPr>
          <p:spPr bwMode="auto">
            <a:xfrm>
              <a:off x="4876800" y="4648200"/>
              <a:ext cx="0" cy="762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8" name="Gerade Verbindung 97"/>
            <p:cNvCxnSpPr/>
            <p:nvPr/>
          </p:nvCxnSpPr>
          <p:spPr bwMode="auto">
            <a:xfrm>
              <a:off x="6477000" y="4648200"/>
              <a:ext cx="0" cy="762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9" name="Gerade Verbindung 98"/>
            <p:cNvCxnSpPr/>
            <p:nvPr/>
          </p:nvCxnSpPr>
          <p:spPr bwMode="auto">
            <a:xfrm>
              <a:off x="8229600" y="4648200"/>
              <a:ext cx="0" cy="762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9" name="Gerade Verbindung 108"/>
            <p:cNvCxnSpPr/>
            <p:nvPr/>
          </p:nvCxnSpPr>
          <p:spPr bwMode="auto">
            <a:xfrm>
              <a:off x="4876800" y="4648200"/>
              <a:ext cx="1600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1" name="Gerade Verbindung 110"/>
            <p:cNvCxnSpPr/>
            <p:nvPr/>
          </p:nvCxnSpPr>
          <p:spPr bwMode="auto">
            <a:xfrm>
              <a:off x="3124200" y="5410200"/>
              <a:ext cx="1752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8" name="Textfeld 17"/>
          <p:cNvSpPr txBox="1"/>
          <p:nvPr/>
        </p:nvSpPr>
        <p:spPr>
          <a:xfrm>
            <a:off x="2053772" y="4191000"/>
            <a:ext cx="11063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Noch Besser!</a:t>
            </a:r>
            <a:endParaRPr lang="de-DE" dirty="0"/>
          </a:p>
        </p:txBody>
      </p:sp>
      <p:grpSp>
        <p:nvGrpSpPr>
          <p:cNvPr id="93" name="Gruppieren 92"/>
          <p:cNvGrpSpPr/>
          <p:nvPr/>
        </p:nvGrpSpPr>
        <p:grpSpPr>
          <a:xfrm>
            <a:off x="3733800" y="2971800"/>
            <a:ext cx="284655" cy="152400"/>
            <a:chOff x="990600" y="4648200"/>
            <a:chExt cx="1981200" cy="1060704"/>
          </a:xfrm>
        </p:grpSpPr>
        <p:cxnSp>
          <p:nvCxnSpPr>
            <p:cNvPr id="95" name="Gerade Verbindung 94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6" name="Ellipse 95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0" name="Gleichschenkliges Dreieck 99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01" name="Gerade Verbindung 100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02" name="Gruppieren 101"/>
          <p:cNvGrpSpPr/>
          <p:nvPr/>
        </p:nvGrpSpPr>
        <p:grpSpPr>
          <a:xfrm>
            <a:off x="4038600" y="2971800"/>
            <a:ext cx="284655" cy="152400"/>
            <a:chOff x="990600" y="4648200"/>
            <a:chExt cx="1981200" cy="1060704"/>
          </a:xfrm>
        </p:grpSpPr>
        <p:cxnSp>
          <p:nvCxnSpPr>
            <p:cNvPr id="105" name="Gerade Verbindung 104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6" name="Ellipse 105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2" name="Gleichschenkliges Dreieck 111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13" name="Gerade Verbindung 112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14" name="Gerade Verbindung 113"/>
          <p:cNvCxnSpPr/>
          <p:nvPr/>
        </p:nvCxnSpPr>
        <p:spPr bwMode="auto">
          <a:xfrm>
            <a:off x="4419600" y="3048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17" name="Gruppieren 116"/>
          <p:cNvGrpSpPr/>
          <p:nvPr/>
        </p:nvGrpSpPr>
        <p:grpSpPr>
          <a:xfrm>
            <a:off x="4648200" y="2971800"/>
            <a:ext cx="284655" cy="152400"/>
            <a:chOff x="990600" y="4648200"/>
            <a:chExt cx="1981200" cy="1060704"/>
          </a:xfrm>
        </p:grpSpPr>
        <p:cxnSp>
          <p:nvCxnSpPr>
            <p:cNvPr id="118" name="Gerade Verbindung 117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9" name="Ellipse 118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1" name="Gleichschenkliges Dreieck 130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2" name="Gerade Verbindung 131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34" name="Gruppieren 133"/>
          <p:cNvGrpSpPr/>
          <p:nvPr/>
        </p:nvGrpSpPr>
        <p:grpSpPr>
          <a:xfrm>
            <a:off x="4953000" y="2971800"/>
            <a:ext cx="284655" cy="152400"/>
            <a:chOff x="990600" y="4648200"/>
            <a:chExt cx="1981200" cy="1060704"/>
          </a:xfrm>
        </p:grpSpPr>
        <p:cxnSp>
          <p:nvCxnSpPr>
            <p:cNvPr id="135" name="Gerade Verbindung 134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7" name="Ellipse 136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8" name="Gleichschenkliges Dreieck 137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40" name="Gerade Verbindung 139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41" name="Gerade Verbindung 140"/>
          <p:cNvCxnSpPr/>
          <p:nvPr/>
        </p:nvCxnSpPr>
        <p:spPr bwMode="auto">
          <a:xfrm>
            <a:off x="5334000" y="3048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42" name="Gruppieren 141"/>
          <p:cNvGrpSpPr/>
          <p:nvPr/>
        </p:nvGrpSpPr>
        <p:grpSpPr>
          <a:xfrm>
            <a:off x="5562600" y="2971800"/>
            <a:ext cx="284655" cy="152400"/>
            <a:chOff x="990600" y="4648200"/>
            <a:chExt cx="1981200" cy="1060704"/>
          </a:xfrm>
        </p:grpSpPr>
        <p:cxnSp>
          <p:nvCxnSpPr>
            <p:cNvPr id="143" name="Gerade Verbindung 142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4" name="Ellipse 143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5" name="Gleichschenkliges Dreieck 144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46" name="Gerade Verbindung 145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47" name="Gruppieren 146"/>
          <p:cNvGrpSpPr/>
          <p:nvPr/>
        </p:nvGrpSpPr>
        <p:grpSpPr>
          <a:xfrm>
            <a:off x="5867400" y="2971800"/>
            <a:ext cx="284655" cy="152400"/>
            <a:chOff x="990600" y="4648200"/>
            <a:chExt cx="1981200" cy="1060704"/>
          </a:xfrm>
        </p:grpSpPr>
        <p:cxnSp>
          <p:nvCxnSpPr>
            <p:cNvPr id="148" name="Gerade Verbindung 147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9" name="Ellipse 148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50" name="Gleichschenkliges Dreieck 149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51" name="Gerade Verbindung 150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52" name="Gerade Verbindung 151"/>
          <p:cNvCxnSpPr/>
          <p:nvPr/>
        </p:nvCxnSpPr>
        <p:spPr bwMode="auto">
          <a:xfrm>
            <a:off x="6858000" y="30480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53" name="Gruppieren 152"/>
          <p:cNvGrpSpPr/>
          <p:nvPr/>
        </p:nvGrpSpPr>
        <p:grpSpPr>
          <a:xfrm>
            <a:off x="7086600" y="2971800"/>
            <a:ext cx="284655" cy="152400"/>
            <a:chOff x="990600" y="4648200"/>
            <a:chExt cx="1981200" cy="1060704"/>
          </a:xfrm>
        </p:grpSpPr>
        <p:cxnSp>
          <p:nvCxnSpPr>
            <p:cNvPr id="154" name="Gerade Verbindung 153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5" name="Ellipse 154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56" name="Gleichschenkliges Dreieck 155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57" name="Gerade Verbindung 156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58" name="Gruppieren 157"/>
          <p:cNvGrpSpPr/>
          <p:nvPr/>
        </p:nvGrpSpPr>
        <p:grpSpPr>
          <a:xfrm>
            <a:off x="7391400" y="2971800"/>
            <a:ext cx="284655" cy="152400"/>
            <a:chOff x="990600" y="4648200"/>
            <a:chExt cx="1981200" cy="1060704"/>
          </a:xfrm>
        </p:grpSpPr>
        <p:cxnSp>
          <p:nvCxnSpPr>
            <p:cNvPr id="159" name="Gerade Verbindung 158"/>
            <p:cNvCxnSpPr/>
            <p:nvPr/>
          </p:nvCxnSpPr>
          <p:spPr bwMode="auto">
            <a:xfrm>
              <a:off x="24384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60" name="Ellipse 159"/>
            <p:cNvSpPr/>
            <p:nvPr/>
          </p:nvSpPr>
          <p:spPr bwMode="auto">
            <a:xfrm>
              <a:off x="2438400" y="5029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61" name="Gleichschenkliges Dreieck 160"/>
            <p:cNvSpPr/>
            <p:nvPr/>
          </p:nvSpPr>
          <p:spPr bwMode="auto">
            <a:xfrm rot="5400000">
              <a:off x="1450848" y="4721352"/>
              <a:ext cx="1060704" cy="914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62" name="Gerade Verbindung 161"/>
            <p:cNvCxnSpPr/>
            <p:nvPr/>
          </p:nvCxnSpPr>
          <p:spPr bwMode="auto">
            <a:xfrm>
              <a:off x="990600" y="51816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63" name="Gruppieren 162"/>
          <p:cNvGrpSpPr/>
          <p:nvPr/>
        </p:nvGrpSpPr>
        <p:grpSpPr>
          <a:xfrm flipV="1">
            <a:off x="1828800" y="5562600"/>
            <a:ext cx="6400800" cy="762000"/>
            <a:chOff x="1828800" y="4648200"/>
            <a:chExt cx="6400800" cy="762000"/>
          </a:xfrm>
        </p:grpSpPr>
        <p:cxnSp>
          <p:nvCxnSpPr>
            <p:cNvPr id="164" name="Gerade Verbindung 163"/>
            <p:cNvCxnSpPr/>
            <p:nvPr/>
          </p:nvCxnSpPr>
          <p:spPr bwMode="auto">
            <a:xfrm flipV="1">
              <a:off x="2057400" y="4648200"/>
              <a:ext cx="7620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5" name="Gerade Verbindung 164"/>
            <p:cNvCxnSpPr/>
            <p:nvPr/>
          </p:nvCxnSpPr>
          <p:spPr bwMode="auto">
            <a:xfrm>
              <a:off x="3124200" y="4648200"/>
              <a:ext cx="0" cy="762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6" name="Gerade Verbindung 165"/>
            <p:cNvCxnSpPr/>
            <p:nvPr/>
          </p:nvCxnSpPr>
          <p:spPr bwMode="auto">
            <a:xfrm>
              <a:off x="1828800" y="4648200"/>
              <a:ext cx="1295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7" name="Gerade Verbindung 166"/>
            <p:cNvCxnSpPr/>
            <p:nvPr/>
          </p:nvCxnSpPr>
          <p:spPr bwMode="auto">
            <a:xfrm>
              <a:off x="6477000" y="5410200"/>
              <a:ext cx="1752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8" name="Gerade Verbindung 167"/>
            <p:cNvCxnSpPr/>
            <p:nvPr/>
          </p:nvCxnSpPr>
          <p:spPr bwMode="auto">
            <a:xfrm>
              <a:off x="4876800" y="4648200"/>
              <a:ext cx="0" cy="762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9" name="Gerade Verbindung 168"/>
            <p:cNvCxnSpPr/>
            <p:nvPr/>
          </p:nvCxnSpPr>
          <p:spPr bwMode="auto">
            <a:xfrm>
              <a:off x="6477000" y="4648200"/>
              <a:ext cx="0" cy="762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0" name="Gerade Verbindung 169"/>
            <p:cNvCxnSpPr/>
            <p:nvPr/>
          </p:nvCxnSpPr>
          <p:spPr bwMode="auto">
            <a:xfrm>
              <a:off x="8229600" y="4648200"/>
              <a:ext cx="0" cy="762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1" name="Gerade Verbindung 170"/>
            <p:cNvCxnSpPr/>
            <p:nvPr/>
          </p:nvCxnSpPr>
          <p:spPr bwMode="auto">
            <a:xfrm>
              <a:off x="4876800" y="4648200"/>
              <a:ext cx="1600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2" name="Gerade Verbindung 171"/>
            <p:cNvCxnSpPr/>
            <p:nvPr/>
          </p:nvCxnSpPr>
          <p:spPr bwMode="auto">
            <a:xfrm>
              <a:off x="3124200" y="5410200"/>
              <a:ext cx="1752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73" name="Textfeld 172"/>
          <p:cNvSpPr txBox="1"/>
          <p:nvPr/>
        </p:nvSpPr>
        <p:spPr>
          <a:xfrm>
            <a:off x="1905000" y="6019800"/>
            <a:ext cx="543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CkInt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9254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Nach dem Einschalten der Spannungsversorgung befindet sich ein </a:t>
            </a:r>
            <a:r>
              <a:rPr lang="de-DE" dirty="0" smtClean="0"/>
              <a:t>Flip-Flop, </a:t>
            </a:r>
            <a:r>
              <a:rPr lang="de-DE" dirty="0"/>
              <a:t>genauso wie eine RAM Zelle, in einem unbekannten logischen Zustand</a:t>
            </a:r>
            <a:r>
              <a:rPr lang="de-DE" dirty="0" smtClean="0"/>
              <a:t>.</a:t>
            </a:r>
          </a:p>
          <a:p>
            <a:r>
              <a:rPr lang="de-DE" dirty="0"/>
              <a:t>Wir </a:t>
            </a:r>
            <a:r>
              <a:rPr lang="de-DE" dirty="0" smtClean="0"/>
              <a:t>können </a:t>
            </a:r>
            <a:r>
              <a:rPr lang="de-DE" dirty="0"/>
              <a:t>uns </a:t>
            </a:r>
            <a:r>
              <a:rPr lang="de-DE" dirty="0" smtClean="0"/>
              <a:t>vorstellen, </a:t>
            </a:r>
            <a:r>
              <a:rPr lang="de-DE" dirty="0"/>
              <a:t>dass </a:t>
            </a:r>
            <a:r>
              <a:rPr lang="de-DE" dirty="0" smtClean="0"/>
              <a:t>sich </a:t>
            </a:r>
            <a:r>
              <a:rPr lang="de-DE" dirty="0"/>
              <a:t>zuerst </a:t>
            </a:r>
            <a:r>
              <a:rPr lang="de-DE" dirty="0" smtClean="0"/>
              <a:t>alle Flip-Flops in </a:t>
            </a:r>
            <a:r>
              <a:rPr lang="de-DE" dirty="0"/>
              <a:t>den astabilen Zustand </a:t>
            </a:r>
            <a:r>
              <a:rPr lang="de-DE" dirty="0" smtClean="0"/>
              <a:t>befinden </a:t>
            </a:r>
            <a:r>
              <a:rPr lang="de-DE" dirty="0"/>
              <a:t>und dann </a:t>
            </a:r>
            <a:r>
              <a:rPr lang="de-DE" dirty="0" smtClean="0"/>
              <a:t>in logisch </a:t>
            </a:r>
            <a:r>
              <a:rPr lang="de-DE" dirty="0"/>
              <a:t>E</a:t>
            </a:r>
            <a:r>
              <a:rPr lang="de-DE" dirty="0" smtClean="0"/>
              <a:t>ins </a:t>
            </a:r>
            <a:r>
              <a:rPr lang="de-DE" dirty="0"/>
              <a:t>oder </a:t>
            </a:r>
            <a:r>
              <a:rPr lang="de-DE" dirty="0" smtClean="0"/>
              <a:t>Null Zustand </a:t>
            </a:r>
            <a:r>
              <a:rPr lang="de-DE" dirty="0"/>
              <a:t>kommen</a:t>
            </a:r>
            <a:r>
              <a:rPr lang="de-DE" dirty="0" smtClean="0"/>
              <a:t>.</a:t>
            </a:r>
          </a:p>
          <a:p>
            <a:r>
              <a:rPr lang="de-DE" dirty="0"/>
              <a:t>Um einen unbekannten Anfangszustand zu vermeiden, werden die </a:t>
            </a:r>
            <a:r>
              <a:rPr lang="de-DE" dirty="0" smtClean="0"/>
              <a:t>Flip-Flops </a:t>
            </a:r>
            <a:r>
              <a:rPr lang="de-DE" dirty="0"/>
              <a:t>oft </a:t>
            </a:r>
            <a:r>
              <a:rPr lang="de-DE" dirty="0" smtClean="0"/>
              <a:t>so erweitert, </a:t>
            </a:r>
            <a:r>
              <a:rPr lang="de-DE" dirty="0"/>
              <a:t>dass sie ein asynchrones </a:t>
            </a:r>
            <a:r>
              <a:rPr lang="de-DE" dirty="0" err="1"/>
              <a:t>Reset</a:t>
            </a:r>
            <a:r>
              <a:rPr lang="de-DE" dirty="0"/>
              <a:t> Signal haben.</a:t>
            </a:r>
          </a:p>
          <a:p>
            <a:endParaRPr lang="de-DE" dirty="0"/>
          </a:p>
          <a:p>
            <a:endParaRPr lang="de-DE" dirty="0" smtClean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67</a:t>
            </a:fld>
            <a:endParaRPr lang="de-DE" altLang="de-DE"/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21336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Ellipse 25"/>
          <p:cNvSpPr/>
          <p:nvPr/>
        </p:nvSpPr>
        <p:spPr bwMode="auto">
          <a:xfrm>
            <a:off x="2133600" y="3962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7" name="Gerade Verbindung 26"/>
          <p:cNvCxnSpPr/>
          <p:nvPr/>
        </p:nvCxnSpPr>
        <p:spPr bwMode="auto">
          <a:xfrm>
            <a:off x="21336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Ellipse 27"/>
          <p:cNvSpPr/>
          <p:nvPr/>
        </p:nvSpPr>
        <p:spPr bwMode="auto">
          <a:xfrm>
            <a:off x="21336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0" name="Gerade Verbindung 29"/>
          <p:cNvCxnSpPr/>
          <p:nvPr/>
        </p:nvCxnSpPr>
        <p:spPr bwMode="auto">
          <a:xfrm>
            <a:off x="2667000" y="41148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Gleichschenkliges Dreieck 32"/>
          <p:cNvSpPr/>
          <p:nvPr/>
        </p:nvSpPr>
        <p:spPr bwMode="auto">
          <a:xfrm rot="5400000">
            <a:off x="1146048" y="3654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4" name="Gleichschenkliges Dreieck 33"/>
          <p:cNvSpPr/>
          <p:nvPr/>
        </p:nvSpPr>
        <p:spPr bwMode="auto">
          <a:xfrm rot="5400000">
            <a:off x="1146048" y="5102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5" name="Gerade Verbindung mit Pfeil 34"/>
          <p:cNvCxnSpPr/>
          <p:nvPr/>
        </p:nvCxnSpPr>
        <p:spPr bwMode="auto">
          <a:xfrm>
            <a:off x="1676400" y="33528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mit Pfeil 35"/>
          <p:cNvCxnSpPr/>
          <p:nvPr/>
        </p:nvCxnSpPr>
        <p:spPr bwMode="auto">
          <a:xfrm>
            <a:off x="1676400" y="48006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Textfeld 36"/>
          <p:cNvSpPr txBox="1"/>
          <p:nvPr/>
        </p:nvSpPr>
        <p:spPr>
          <a:xfrm>
            <a:off x="1469617" y="3276600"/>
            <a:ext cx="7857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SelB</a:t>
            </a:r>
            <a:r>
              <a:rPr lang="de-DE" dirty="0" smtClean="0"/>
              <a:t>=</a:t>
            </a:r>
            <a:r>
              <a:rPr lang="de-DE" dirty="0" err="1" smtClean="0"/>
              <a:t>Ck</a:t>
            </a:r>
            <a:endParaRPr lang="de-DE" dirty="0"/>
          </a:p>
        </p:txBody>
      </p:sp>
      <p:sp>
        <p:nvSpPr>
          <p:cNvPr id="38" name="Textfeld 37"/>
          <p:cNvSpPr txBox="1"/>
          <p:nvPr/>
        </p:nvSpPr>
        <p:spPr>
          <a:xfrm>
            <a:off x="1469615" y="4724400"/>
            <a:ext cx="7857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=</a:t>
            </a:r>
            <a:r>
              <a:rPr lang="de-DE" dirty="0" err="1" smtClean="0"/>
              <a:t>CkB</a:t>
            </a:r>
            <a:endParaRPr lang="de-DE" dirty="0"/>
          </a:p>
        </p:txBody>
      </p:sp>
      <p:sp>
        <p:nvSpPr>
          <p:cNvPr id="39" name="Textfeld 38"/>
          <p:cNvSpPr txBox="1"/>
          <p:nvPr/>
        </p:nvSpPr>
        <p:spPr>
          <a:xfrm>
            <a:off x="609600" y="4114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sp>
        <p:nvSpPr>
          <p:cNvPr id="43" name="Textfeld 42"/>
          <p:cNvSpPr txBox="1"/>
          <p:nvPr/>
        </p:nvSpPr>
        <p:spPr>
          <a:xfrm>
            <a:off x="609600" y="5257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cxnSp>
        <p:nvCxnSpPr>
          <p:cNvPr id="44" name="Gerade Verbindung 43"/>
          <p:cNvCxnSpPr/>
          <p:nvPr/>
        </p:nvCxnSpPr>
        <p:spPr bwMode="auto">
          <a:xfrm>
            <a:off x="228600" y="55626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Ellipse 55"/>
          <p:cNvSpPr/>
          <p:nvPr/>
        </p:nvSpPr>
        <p:spPr bwMode="auto">
          <a:xfrm>
            <a:off x="3962400" y="4648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8" name="Gerade Verbindung 57"/>
          <p:cNvCxnSpPr/>
          <p:nvPr/>
        </p:nvCxnSpPr>
        <p:spPr bwMode="auto">
          <a:xfrm>
            <a:off x="4267200" y="4800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Abgerundetes Rechteck 58"/>
          <p:cNvSpPr/>
          <p:nvPr/>
        </p:nvSpPr>
        <p:spPr bwMode="auto">
          <a:xfrm>
            <a:off x="533400" y="3276600"/>
            <a:ext cx="38862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97129" y="52578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</a:t>
            </a:r>
            <a:endParaRPr lang="de-DE" dirty="0"/>
          </a:p>
        </p:txBody>
      </p:sp>
      <p:cxnSp>
        <p:nvCxnSpPr>
          <p:cNvPr id="68" name="Gerade Verbindung 67"/>
          <p:cNvCxnSpPr>
            <a:endCxn id="33" idx="3"/>
          </p:cNvCxnSpPr>
          <p:nvPr/>
        </p:nvCxnSpPr>
        <p:spPr bwMode="auto">
          <a:xfrm flipV="1">
            <a:off x="762000" y="4111752"/>
            <a:ext cx="457200" cy="304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13"/>
          <p:cNvCxnSpPr/>
          <p:nvPr/>
        </p:nvCxnSpPr>
        <p:spPr bwMode="auto">
          <a:xfrm>
            <a:off x="4343400" y="4800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/>
          <p:nvPr/>
        </p:nvCxnSpPr>
        <p:spPr bwMode="auto">
          <a:xfrm flipV="1">
            <a:off x="4343400" y="36576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 flipH="1">
            <a:off x="762000" y="36576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>
            <a:off x="762000" y="3657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>
            <a:off x="63246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Ellipse 76"/>
          <p:cNvSpPr/>
          <p:nvPr/>
        </p:nvSpPr>
        <p:spPr bwMode="auto">
          <a:xfrm>
            <a:off x="6324600" y="3962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8" name="Gerade Verbindung 77"/>
          <p:cNvCxnSpPr/>
          <p:nvPr/>
        </p:nvCxnSpPr>
        <p:spPr bwMode="auto">
          <a:xfrm>
            <a:off x="63246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Ellipse 78"/>
          <p:cNvSpPr/>
          <p:nvPr/>
        </p:nvSpPr>
        <p:spPr bwMode="auto">
          <a:xfrm>
            <a:off x="63246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0" name="Gerade Verbindung 79"/>
          <p:cNvCxnSpPr/>
          <p:nvPr/>
        </p:nvCxnSpPr>
        <p:spPr bwMode="auto">
          <a:xfrm>
            <a:off x="6858000" y="41148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80"/>
          <p:cNvCxnSpPr/>
          <p:nvPr/>
        </p:nvCxnSpPr>
        <p:spPr bwMode="auto">
          <a:xfrm>
            <a:off x="6858000" y="4572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Gleichschenkliges Dreieck 81"/>
          <p:cNvSpPr/>
          <p:nvPr/>
        </p:nvSpPr>
        <p:spPr bwMode="auto">
          <a:xfrm rot="5400000">
            <a:off x="5337048" y="3654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3" name="Gleichschenkliges Dreieck 82"/>
          <p:cNvSpPr/>
          <p:nvPr/>
        </p:nvSpPr>
        <p:spPr bwMode="auto">
          <a:xfrm rot="5400000">
            <a:off x="5337048" y="5102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4" name="Gerade Verbindung mit Pfeil 83"/>
          <p:cNvCxnSpPr/>
          <p:nvPr/>
        </p:nvCxnSpPr>
        <p:spPr bwMode="auto">
          <a:xfrm>
            <a:off x="5867400" y="33528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Gerade Verbindung mit Pfeil 84"/>
          <p:cNvCxnSpPr/>
          <p:nvPr/>
        </p:nvCxnSpPr>
        <p:spPr bwMode="auto">
          <a:xfrm>
            <a:off x="5867400" y="48006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" name="Textfeld 85"/>
          <p:cNvSpPr txBox="1"/>
          <p:nvPr/>
        </p:nvSpPr>
        <p:spPr>
          <a:xfrm>
            <a:off x="5609321" y="3276600"/>
            <a:ext cx="8883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SelB</a:t>
            </a:r>
            <a:r>
              <a:rPr lang="de-DE" dirty="0" smtClean="0"/>
              <a:t>=</a:t>
            </a:r>
            <a:r>
              <a:rPr lang="de-DE" dirty="0" err="1" smtClean="0"/>
              <a:t>CkB</a:t>
            </a:r>
            <a:endParaRPr lang="de-DE" dirty="0"/>
          </a:p>
        </p:txBody>
      </p:sp>
      <p:sp>
        <p:nvSpPr>
          <p:cNvPr id="87" name="Textfeld 86"/>
          <p:cNvSpPr txBox="1"/>
          <p:nvPr/>
        </p:nvSpPr>
        <p:spPr>
          <a:xfrm>
            <a:off x="5711911" y="4724400"/>
            <a:ext cx="6832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=</a:t>
            </a:r>
            <a:r>
              <a:rPr lang="de-DE" dirty="0" err="1" smtClean="0"/>
              <a:t>Ck</a:t>
            </a:r>
            <a:endParaRPr lang="de-DE" dirty="0"/>
          </a:p>
        </p:txBody>
      </p:sp>
      <p:sp>
        <p:nvSpPr>
          <p:cNvPr id="88" name="Textfeld 87"/>
          <p:cNvSpPr txBox="1"/>
          <p:nvPr/>
        </p:nvSpPr>
        <p:spPr>
          <a:xfrm>
            <a:off x="4800600" y="4114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sp>
        <p:nvSpPr>
          <p:cNvPr id="89" name="Textfeld 88"/>
          <p:cNvSpPr txBox="1"/>
          <p:nvPr/>
        </p:nvSpPr>
        <p:spPr>
          <a:xfrm>
            <a:off x="4800600" y="5257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cxnSp>
        <p:nvCxnSpPr>
          <p:cNvPr id="92" name="Gerade Verbindung 91"/>
          <p:cNvCxnSpPr/>
          <p:nvPr/>
        </p:nvCxnSpPr>
        <p:spPr bwMode="auto">
          <a:xfrm>
            <a:off x="8458200" y="4800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3" name="Abgerundetes Rechteck 92"/>
          <p:cNvSpPr/>
          <p:nvPr/>
        </p:nvSpPr>
        <p:spPr bwMode="auto">
          <a:xfrm>
            <a:off x="4724400" y="3200400"/>
            <a:ext cx="38862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4" name="Gerade Verbindung 93"/>
          <p:cNvCxnSpPr>
            <a:endCxn id="82" idx="3"/>
          </p:cNvCxnSpPr>
          <p:nvPr/>
        </p:nvCxnSpPr>
        <p:spPr bwMode="auto">
          <a:xfrm flipV="1">
            <a:off x="4953000" y="4111752"/>
            <a:ext cx="457200" cy="304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Gerade Verbindung 94"/>
          <p:cNvCxnSpPr/>
          <p:nvPr/>
        </p:nvCxnSpPr>
        <p:spPr bwMode="auto">
          <a:xfrm flipV="1">
            <a:off x="8534400" y="36576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95"/>
          <p:cNvCxnSpPr/>
          <p:nvPr/>
        </p:nvCxnSpPr>
        <p:spPr bwMode="auto">
          <a:xfrm flipH="1">
            <a:off x="4953000" y="36576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4953000" y="3657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 Verbindung 97"/>
          <p:cNvCxnSpPr/>
          <p:nvPr/>
        </p:nvCxnSpPr>
        <p:spPr bwMode="auto">
          <a:xfrm flipH="1" flipV="1">
            <a:off x="4572000" y="4800600"/>
            <a:ext cx="15240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98"/>
          <p:cNvCxnSpPr/>
          <p:nvPr/>
        </p:nvCxnSpPr>
        <p:spPr bwMode="auto">
          <a:xfrm>
            <a:off x="4724400" y="5562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9" name="Textfeld 108"/>
          <p:cNvSpPr txBox="1"/>
          <p:nvPr/>
        </p:nvSpPr>
        <p:spPr>
          <a:xfrm>
            <a:off x="8681991" y="44958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</a:t>
            </a:r>
            <a:endParaRPr lang="de-DE" dirty="0"/>
          </a:p>
        </p:txBody>
      </p:sp>
      <p:cxnSp>
        <p:nvCxnSpPr>
          <p:cNvPr id="65" name="Gerade Verbindung 64"/>
          <p:cNvCxnSpPr/>
          <p:nvPr/>
        </p:nvCxnSpPr>
        <p:spPr bwMode="auto">
          <a:xfrm>
            <a:off x="2819400" y="5029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99"/>
          <p:cNvCxnSpPr/>
          <p:nvPr/>
        </p:nvCxnSpPr>
        <p:spPr bwMode="auto">
          <a:xfrm>
            <a:off x="2667000" y="46482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2819400" y="50292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feld 12"/>
          <p:cNvSpPr txBox="1"/>
          <p:nvPr/>
        </p:nvSpPr>
        <p:spPr>
          <a:xfrm>
            <a:off x="2870696" y="6096000"/>
            <a:ext cx="5854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Reset</a:t>
            </a:r>
            <a:endParaRPr lang="de-DE" dirty="0"/>
          </a:p>
        </p:txBody>
      </p:sp>
      <p:sp>
        <p:nvSpPr>
          <p:cNvPr id="101" name="Ellipse 100"/>
          <p:cNvSpPr/>
          <p:nvPr/>
        </p:nvSpPr>
        <p:spPr bwMode="auto">
          <a:xfrm>
            <a:off x="8153400" y="4648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2" name="Gerade Verbindung 101"/>
          <p:cNvCxnSpPr/>
          <p:nvPr/>
        </p:nvCxnSpPr>
        <p:spPr bwMode="auto">
          <a:xfrm>
            <a:off x="7010400" y="5029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Gerade Verbindung 106"/>
          <p:cNvCxnSpPr/>
          <p:nvPr/>
        </p:nvCxnSpPr>
        <p:spPr bwMode="auto">
          <a:xfrm>
            <a:off x="7010400" y="50292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8" name="Textfeld 107"/>
          <p:cNvSpPr txBox="1"/>
          <p:nvPr/>
        </p:nvSpPr>
        <p:spPr>
          <a:xfrm>
            <a:off x="7061696" y="6096000"/>
            <a:ext cx="5854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Reset</a:t>
            </a:r>
            <a:endParaRPr lang="de-DE" dirty="0"/>
          </a:p>
        </p:txBody>
      </p:sp>
      <p:grpSp>
        <p:nvGrpSpPr>
          <p:cNvPr id="4" name="Gruppieren 3"/>
          <p:cNvGrpSpPr/>
          <p:nvPr/>
        </p:nvGrpSpPr>
        <p:grpSpPr>
          <a:xfrm>
            <a:off x="2667000" y="3810000"/>
            <a:ext cx="1600200" cy="1981200"/>
            <a:chOff x="1447800" y="4419600"/>
            <a:chExt cx="1600200" cy="1981200"/>
          </a:xfrm>
        </p:grpSpPr>
        <p:sp>
          <p:nvSpPr>
            <p:cNvPr id="90" name="Bogen 89"/>
            <p:cNvSpPr/>
            <p:nvPr/>
          </p:nvSpPr>
          <p:spPr bwMode="auto">
            <a:xfrm>
              <a:off x="1524000" y="48768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1" name="Bogen 90"/>
            <p:cNvSpPr/>
            <p:nvPr/>
          </p:nvSpPr>
          <p:spPr bwMode="auto">
            <a:xfrm>
              <a:off x="1447800" y="48768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0" name="Bogen 109"/>
            <p:cNvSpPr/>
            <p:nvPr/>
          </p:nvSpPr>
          <p:spPr bwMode="auto">
            <a:xfrm flipV="1">
              <a:off x="1447800" y="44196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11" name="Gerade Verbindung 110"/>
            <p:cNvCxnSpPr>
              <a:endCxn id="90" idx="0"/>
            </p:cNvCxnSpPr>
            <p:nvPr/>
          </p:nvCxnSpPr>
          <p:spPr bwMode="auto">
            <a:xfrm flipH="1">
              <a:off x="1714500" y="48768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" name="Gerade Verbindung 111"/>
            <p:cNvCxnSpPr/>
            <p:nvPr/>
          </p:nvCxnSpPr>
          <p:spPr bwMode="auto">
            <a:xfrm flipH="1">
              <a:off x="1676400" y="59436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3" name="Ellipse 112"/>
            <p:cNvSpPr/>
            <p:nvPr/>
          </p:nvSpPr>
          <p:spPr bwMode="auto">
            <a:xfrm>
              <a:off x="2743200" y="52578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14" name="Gruppieren 113"/>
          <p:cNvGrpSpPr/>
          <p:nvPr/>
        </p:nvGrpSpPr>
        <p:grpSpPr>
          <a:xfrm>
            <a:off x="6858000" y="3810000"/>
            <a:ext cx="1600200" cy="1981200"/>
            <a:chOff x="1447800" y="4419600"/>
            <a:chExt cx="1600200" cy="1981200"/>
          </a:xfrm>
        </p:grpSpPr>
        <p:sp>
          <p:nvSpPr>
            <p:cNvPr id="115" name="Bogen 114"/>
            <p:cNvSpPr/>
            <p:nvPr/>
          </p:nvSpPr>
          <p:spPr bwMode="auto">
            <a:xfrm>
              <a:off x="1524000" y="48768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6" name="Bogen 115"/>
            <p:cNvSpPr/>
            <p:nvPr/>
          </p:nvSpPr>
          <p:spPr bwMode="auto">
            <a:xfrm>
              <a:off x="1447800" y="48768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7" name="Bogen 116"/>
            <p:cNvSpPr/>
            <p:nvPr/>
          </p:nvSpPr>
          <p:spPr bwMode="auto">
            <a:xfrm flipV="1">
              <a:off x="1447800" y="44196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18" name="Gerade Verbindung 117"/>
            <p:cNvCxnSpPr>
              <a:endCxn id="115" idx="0"/>
            </p:cNvCxnSpPr>
            <p:nvPr/>
          </p:nvCxnSpPr>
          <p:spPr bwMode="auto">
            <a:xfrm flipH="1">
              <a:off x="1714500" y="48768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9" name="Gerade Verbindung 118"/>
            <p:cNvCxnSpPr/>
            <p:nvPr/>
          </p:nvCxnSpPr>
          <p:spPr bwMode="auto">
            <a:xfrm flipH="1">
              <a:off x="1676400" y="59436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0" name="Ellipse 119"/>
            <p:cNvSpPr/>
            <p:nvPr/>
          </p:nvSpPr>
          <p:spPr bwMode="auto">
            <a:xfrm>
              <a:off x="2743200" y="52578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35965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Betrachten wir </a:t>
            </a:r>
            <a:r>
              <a:rPr lang="de-DE" dirty="0" smtClean="0"/>
              <a:t>einen </a:t>
            </a:r>
            <a:r>
              <a:rPr lang="de-DE" dirty="0"/>
              <a:t>solch </a:t>
            </a:r>
            <a:r>
              <a:rPr lang="de-DE" dirty="0" smtClean="0"/>
              <a:t>erweiterten FF </a:t>
            </a:r>
            <a:r>
              <a:rPr lang="de-DE" dirty="0"/>
              <a:t>im </a:t>
            </a:r>
            <a:r>
              <a:rPr lang="de-DE" dirty="0" err="1" smtClean="0"/>
              <a:t>Ck</a:t>
            </a:r>
            <a:r>
              <a:rPr lang="de-DE" dirty="0" smtClean="0"/>
              <a:t>=0 Zustand</a:t>
            </a:r>
          </a:p>
          <a:p>
            <a:r>
              <a:rPr lang="de-DE" dirty="0" smtClean="0"/>
              <a:t>In dem fall ist das erste </a:t>
            </a:r>
            <a:r>
              <a:rPr lang="de-DE" dirty="0" err="1" smtClean="0"/>
              <a:t>Latch</a:t>
            </a:r>
            <a:r>
              <a:rPr lang="de-DE" dirty="0" smtClean="0"/>
              <a:t> im Speichermodus</a:t>
            </a:r>
          </a:p>
          <a:p>
            <a:r>
              <a:rPr lang="de-DE" dirty="0" err="1" smtClean="0"/>
              <a:t>Reset</a:t>
            </a:r>
            <a:r>
              <a:rPr lang="de-DE" dirty="0" smtClean="0"/>
              <a:t> </a:t>
            </a:r>
            <a:r>
              <a:rPr lang="de-DE" dirty="0"/>
              <a:t>= </a:t>
            </a:r>
            <a:r>
              <a:rPr lang="de-DE" dirty="0" smtClean="0"/>
              <a:t>1 </a:t>
            </a:r>
            <a:r>
              <a:rPr lang="de-DE" dirty="0"/>
              <a:t>(aktiv </a:t>
            </a:r>
            <a:r>
              <a:rPr lang="de-DE" dirty="0" smtClean="0"/>
              <a:t>high) </a:t>
            </a:r>
            <a:r>
              <a:rPr lang="de-DE" dirty="0"/>
              <a:t>erzwingt logische Null am Ausgang, </a:t>
            </a:r>
            <a:r>
              <a:rPr lang="de-DE" dirty="0" smtClean="0"/>
              <a:t>sie wird </a:t>
            </a:r>
            <a:r>
              <a:rPr lang="de-DE" dirty="0"/>
              <a:t>r</a:t>
            </a:r>
            <a:r>
              <a:rPr lang="de-DE" dirty="0" smtClean="0"/>
              <a:t>ückgekoppelt</a:t>
            </a:r>
            <a:r>
              <a:rPr lang="de-DE" dirty="0"/>
              <a:t>. </a:t>
            </a:r>
            <a:r>
              <a:rPr lang="de-DE" dirty="0" smtClean="0"/>
              <a:t>(Eins kommt an den zweiten NOR Eingang)</a:t>
            </a:r>
          </a:p>
          <a:p>
            <a:r>
              <a:rPr lang="de-DE" dirty="0" smtClean="0"/>
              <a:t>Auf </a:t>
            </a:r>
            <a:r>
              <a:rPr lang="de-DE" dirty="0"/>
              <a:t>diese Weise bleibt Null gespeichert auch wenn </a:t>
            </a:r>
            <a:r>
              <a:rPr lang="de-DE" dirty="0" err="1" smtClean="0"/>
              <a:t>Reset</a:t>
            </a:r>
            <a:r>
              <a:rPr lang="de-DE" dirty="0" smtClean="0"/>
              <a:t> </a:t>
            </a:r>
            <a:r>
              <a:rPr lang="de-DE" dirty="0"/>
              <a:t>wieder </a:t>
            </a:r>
            <a:r>
              <a:rPr lang="de-DE" dirty="0" smtClean="0"/>
              <a:t>inaktiv (null) </a:t>
            </a:r>
            <a:r>
              <a:rPr lang="de-DE" dirty="0"/>
              <a:t>wird. </a:t>
            </a:r>
            <a:endParaRPr lang="de-DE" dirty="0" smtClean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68</a:t>
            </a:fld>
            <a:endParaRPr lang="de-DE" altLang="de-DE"/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21336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Ellipse 25"/>
          <p:cNvSpPr/>
          <p:nvPr/>
        </p:nvSpPr>
        <p:spPr bwMode="auto">
          <a:xfrm>
            <a:off x="2133600" y="3962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7" name="Gerade Verbindung 26"/>
          <p:cNvCxnSpPr/>
          <p:nvPr/>
        </p:nvCxnSpPr>
        <p:spPr bwMode="auto">
          <a:xfrm>
            <a:off x="21336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29"/>
          <p:cNvCxnSpPr/>
          <p:nvPr/>
        </p:nvCxnSpPr>
        <p:spPr bwMode="auto">
          <a:xfrm>
            <a:off x="2667000" y="41148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Gleichschenkliges Dreieck 32"/>
          <p:cNvSpPr/>
          <p:nvPr/>
        </p:nvSpPr>
        <p:spPr bwMode="auto">
          <a:xfrm rot="5400000">
            <a:off x="1146048" y="3654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5" name="Gerade Verbindung mit Pfeil 34"/>
          <p:cNvCxnSpPr/>
          <p:nvPr/>
        </p:nvCxnSpPr>
        <p:spPr bwMode="auto">
          <a:xfrm>
            <a:off x="1676400" y="33528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mit Pfeil 35"/>
          <p:cNvCxnSpPr/>
          <p:nvPr/>
        </p:nvCxnSpPr>
        <p:spPr bwMode="auto">
          <a:xfrm>
            <a:off x="1676400" y="48006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Textfeld 36"/>
          <p:cNvSpPr txBox="1"/>
          <p:nvPr/>
        </p:nvSpPr>
        <p:spPr>
          <a:xfrm>
            <a:off x="1469617" y="3276600"/>
            <a:ext cx="7857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SelB</a:t>
            </a:r>
            <a:r>
              <a:rPr lang="de-DE" dirty="0" smtClean="0"/>
              <a:t>=</a:t>
            </a:r>
            <a:r>
              <a:rPr lang="de-DE" dirty="0" err="1" smtClean="0"/>
              <a:t>Ck</a:t>
            </a:r>
            <a:endParaRPr lang="de-DE" dirty="0"/>
          </a:p>
        </p:txBody>
      </p:sp>
      <p:sp>
        <p:nvSpPr>
          <p:cNvPr id="38" name="Textfeld 37"/>
          <p:cNvSpPr txBox="1"/>
          <p:nvPr/>
        </p:nvSpPr>
        <p:spPr>
          <a:xfrm>
            <a:off x="1469615" y="4724400"/>
            <a:ext cx="7857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=</a:t>
            </a:r>
            <a:r>
              <a:rPr lang="de-DE" dirty="0" err="1" smtClean="0"/>
              <a:t>CkB</a:t>
            </a:r>
            <a:endParaRPr lang="de-DE" dirty="0"/>
          </a:p>
        </p:txBody>
      </p:sp>
      <p:sp>
        <p:nvSpPr>
          <p:cNvPr id="39" name="Textfeld 38"/>
          <p:cNvSpPr txBox="1"/>
          <p:nvPr/>
        </p:nvSpPr>
        <p:spPr>
          <a:xfrm>
            <a:off x="609600" y="4114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sp>
        <p:nvSpPr>
          <p:cNvPr id="43" name="Textfeld 42"/>
          <p:cNvSpPr txBox="1"/>
          <p:nvPr/>
        </p:nvSpPr>
        <p:spPr>
          <a:xfrm>
            <a:off x="609600" y="5257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cxnSp>
        <p:nvCxnSpPr>
          <p:cNvPr id="44" name="Gerade Verbindung 43"/>
          <p:cNvCxnSpPr/>
          <p:nvPr/>
        </p:nvCxnSpPr>
        <p:spPr bwMode="auto">
          <a:xfrm>
            <a:off x="228600" y="55626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Ellipse 55"/>
          <p:cNvSpPr/>
          <p:nvPr/>
        </p:nvSpPr>
        <p:spPr bwMode="auto">
          <a:xfrm>
            <a:off x="3962400" y="4648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8" name="Gerade Verbindung 57"/>
          <p:cNvCxnSpPr/>
          <p:nvPr/>
        </p:nvCxnSpPr>
        <p:spPr bwMode="auto">
          <a:xfrm>
            <a:off x="4267200" y="4800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Abgerundetes Rechteck 58"/>
          <p:cNvSpPr/>
          <p:nvPr/>
        </p:nvSpPr>
        <p:spPr bwMode="auto">
          <a:xfrm>
            <a:off x="533400" y="3276600"/>
            <a:ext cx="38862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97129" y="52578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</a:t>
            </a:r>
            <a:endParaRPr lang="de-DE" dirty="0"/>
          </a:p>
        </p:txBody>
      </p:sp>
      <p:cxnSp>
        <p:nvCxnSpPr>
          <p:cNvPr id="68" name="Gerade Verbindung 67"/>
          <p:cNvCxnSpPr>
            <a:endCxn id="33" idx="3"/>
          </p:cNvCxnSpPr>
          <p:nvPr/>
        </p:nvCxnSpPr>
        <p:spPr bwMode="auto">
          <a:xfrm flipV="1">
            <a:off x="762000" y="4111752"/>
            <a:ext cx="457200" cy="304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13"/>
          <p:cNvCxnSpPr/>
          <p:nvPr/>
        </p:nvCxnSpPr>
        <p:spPr bwMode="auto">
          <a:xfrm>
            <a:off x="4343400" y="4800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/>
          <p:nvPr/>
        </p:nvCxnSpPr>
        <p:spPr bwMode="auto">
          <a:xfrm flipV="1">
            <a:off x="4343400" y="36576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 flipH="1">
            <a:off x="762000" y="36576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>
            <a:off x="762000" y="3657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>
            <a:off x="63246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>
            <a:off x="63246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Ellipse 78"/>
          <p:cNvSpPr/>
          <p:nvPr/>
        </p:nvSpPr>
        <p:spPr bwMode="auto">
          <a:xfrm>
            <a:off x="63246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0" name="Gerade Verbindung 79"/>
          <p:cNvCxnSpPr/>
          <p:nvPr/>
        </p:nvCxnSpPr>
        <p:spPr bwMode="auto">
          <a:xfrm>
            <a:off x="6858000" y="41148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80"/>
          <p:cNvCxnSpPr/>
          <p:nvPr/>
        </p:nvCxnSpPr>
        <p:spPr bwMode="auto">
          <a:xfrm>
            <a:off x="6858000" y="4572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Gleichschenkliges Dreieck 82"/>
          <p:cNvSpPr/>
          <p:nvPr/>
        </p:nvSpPr>
        <p:spPr bwMode="auto">
          <a:xfrm rot="5400000">
            <a:off x="5337048" y="5102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4" name="Gerade Verbindung mit Pfeil 83"/>
          <p:cNvCxnSpPr/>
          <p:nvPr/>
        </p:nvCxnSpPr>
        <p:spPr bwMode="auto">
          <a:xfrm>
            <a:off x="5867400" y="33528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Gerade Verbindung mit Pfeil 84"/>
          <p:cNvCxnSpPr/>
          <p:nvPr/>
        </p:nvCxnSpPr>
        <p:spPr bwMode="auto">
          <a:xfrm>
            <a:off x="5867400" y="48006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" name="Textfeld 85"/>
          <p:cNvSpPr txBox="1"/>
          <p:nvPr/>
        </p:nvSpPr>
        <p:spPr>
          <a:xfrm>
            <a:off x="5609321" y="3276600"/>
            <a:ext cx="8883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SelB</a:t>
            </a:r>
            <a:r>
              <a:rPr lang="de-DE" dirty="0" smtClean="0"/>
              <a:t>=</a:t>
            </a:r>
            <a:r>
              <a:rPr lang="de-DE" dirty="0" err="1" smtClean="0"/>
              <a:t>CkB</a:t>
            </a:r>
            <a:endParaRPr lang="de-DE" dirty="0"/>
          </a:p>
        </p:txBody>
      </p:sp>
      <p:sp>
        <p:nvSpPr>
          <p:cNvPr id="87" name="Textfeld 86"/>
          <p:cNvSpPr txBox="1"/>
          <p:nvPr/>
        </p:nvSpPr>
        <p:spPr>
          <a:xfrm>
            <a:off x="5711911" y="4724400"/>
            <a:ext cx="6832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=</a:t>
            </a:r>
            <a:r>
              <a:rPr lang="de-DE" dirty="0" err="1" smtClean="0"/>
              <a:t>Ck</a:t>
            </a:r>
            <a:endParaRPr lang="de-DE" dirty="0"/>
          </a:p>
        </p:txBody>
      </p:sp>
      <p:sp>
        <p:nvSpPr>
          <p:cNvPr id="88" name="Textfeld 87"/>
          <p:cNvSpPr txBox="1"/>
          <p:nvPr/>
        </p:nvSpPr>
        <p:spPr>
          <a:xfrm>
            <a:off x="4800600" y="4114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sp>
        <p:nvSpPr>
          <p:cNvPr id="89" name="Textfeld 88"/>
          <p:cNvSpPr txBox="1"/>
          <p:nvPr/>
        </p:nvSpPr>
        <p:spPr>
          <a:xfrm>
            <a:off x="4800600" y="5257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cxnSp>
        <p:nvCxnSpPr>
          <p:cNvPr id="92" name="Gerade Verbindung 91"/>
          <p:cNvCxnSpPr/>
          <p:nvPr/>
        </p:nvCxnSpPr>
        <p:spPr bwMode="auto">
          <a:xfrm>
            <a:off x="8458200" y="4800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3" name="Abgerundetes Rechteck 92"/>
          <p:cNvSpPr/>
          <p:nvPr/>
        </p:nvSpPr>
        <p:spPr bwMode="auto">
          <a:xfrm>
            <a:off x="4724400" y="3200400"/>
            <a:ext cx="38862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4" name="Gerade Verbindung 93"/>
          <p:cNvCxnSpPr/>
          <p:nvPr/>
        </p:nvCxnSpPr>
        <p:spPr bwMode="auto">
          <a:xfrm flipV="1">
            <a:off x="4953000" y="4111752"/>
            <a:ext cx="457200" cy="304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Gerade Verbindung 94"/>
          <p:cNvCxnSpPr/>
          <p:nvPr/>
        </p:nvCxnSpPr>
        <p:spPr bwMode="auto">
          <a:xfrm flipV="1">
            <a:off x="8534400" y="36576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95"/>
          <p:cNvCxnSpPr/>
          <p:nvPr/>
        </p:nvCxnSpPr>
        <p:spPr bwMode="auto">
          <a:xfrm flipH="1">
            <a:off x="4953000" y="36576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4953000" y="3657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 Verbindung 97"/>
          <p:cNvCxnSpPr/>
          <p:nvPr/>
        </p:nvCxnSpPr>
        <p:spPr bwMode="auto">
          <a:xfrm flipH="1" flipV="1">
            <a:off x="4572000" y="4800600"/>
            <a:ext cx="15240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98"/>
          <p:cNvCxnSpPr/>
          <p:nvPr/>
        </p:nvCxnSpPr>
        <p:spPr bwMode="auto">
          <a:xfrm>
            <a:off x="4724400" y="5562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9" name="Textfeld 108"/>
          <p:cNvSpPr txBox="1"/>
          <p:nvPr/>
        </p:nvSpPr>
        <p:spPr>
          <a:xfrm>
            <a:off x="8681991" y="44958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</a:t>
            </a:r>
            <a:endParaRPr lang="de-DE" dirty="0"/>
          </a:p>
        </p:txBody>
      </p:sp>
      <p:cxnSp>
        <p:nvCxnSpPr>
          <p:cNvPr id="65" name="Gerade Verbindung 64"/>
          <p:cNvCxnSpPr/>
          <p:nvPr/>
        </p:nvCxnSpPr>
        <p:spPr bwMode="auto">
          <a:xfrm>
            <a:off x="2819400" y="5029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99"/>
          <p:cNvCxnSpPr/>
          <p:nvPr/>
        </p:nvCxnSpPr>
        <p:spPr bwMode="auto">
          <a:xfrm>
            <a:off x="2667000" y="46482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2819400" y="50292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feld 12"/>
          <p:cNvSpPr txBox="1"/>
          <p:nvPr/>
        </p:nvSpPr>
        <p:spPr>
          <a:xfrm>
            <a:off x="2870696" y="6096000"/>
            <a:ext cx="5854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Reset</a:t>
            </a:r>
            <a:endParaRPr lang="de-DE" dirty="0"/>
          </a:p>
        </p:txBody>
      </p:sp>
      <p:sp>
        <p:nvSpPr>
          <p:cNvPr id="101" name="Ellipse 100"/>
          <p:cNvSpPr/>
          <p:nvPr/>
        </p:nvSpPr>
        <p:spPr bwMode="auto">
          <a:xfrm>
            <a:off x="8153400" y="4648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2" name="Gerade Verbindung 101"/>
          <p:cNvCxnSpPr/>
          <p:nvPr/>
        </p:nvCxnSpPr>
        <p:spPr bwMode="auto">
          <a:xfrm>
            <a:off x="7010400" y="5029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Gerade Verbindung 106"/>
          <p:cNvCxnSpPr/>
          <p:nvPr/>
        </p:nvCxnSpPr>
        <p:spPr bwMode="auto">
          <a:xfrm>
            <a:off x="7010400" y="50292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8" name="Textfeld 107"/>
          <p:cNvSpPr txBox="1"/>
          <p:nvPr/>
        </p:nvSpPr>
        <p:spPr>
          <a:xfrm>
            <a:off x="7061696" y="6096000"/>
            <a:ext cx="5854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Reset</a:t>
            </a:r>
            <a:endParaRPr lang="de-DE" dirty="0"/>
          </a:p>
        </p:txBody>
      </p:sp>
      <p:grpSp>
        <p:nvGrpSpPr>
          <p:cNvPr id="72" name="Gruppieren 71"/>
          <p:cNvGrpSpPr/>
          <p:nvPr/>
        </p:nvGrpSpPr>
        <p:grpSpPr>
          <a:xfrm>
            <a:off x="2667000" y="3810000"/>
            <a:ext cx="1600200" cy="1981200"/>
            <a:chOff x="1447800" y="4419600"/>
            <a:chExt cx="1600200" cy="1981200"/>
          </a:xfrm>
        </p:grpSpPr>
        <p:sp>
          <p:nvSpPr>
            <p:cNvPr id="73" name="Bogen 72"/>
            <p:cNvSpPr/>
            <p:nvPr/>
          </p:nvSpPr>
          <p:spPr bwMode="auto">
            <a:xfrm>
              <a:off x="1524000" y="48768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74" name="Bogen 73"/>
            <p:cNvSpPr/>
            <p:nvPr/>
          </p:nvSpPr>
          <p:spPr bwMode="auto">
            <a:xfrm>
              <a:off x="1447800" y="48768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75" name="Bogen 74"/>
            <p:cNvSpPr/>
            <p:nvPr/>
          </p:nvSpPr>
          <p:spPr bwMode="auto">
            <a:xfrm flipV="1">
              <a:off x="1447800" y="44196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0" name="Gerade Verbindung 89"/>
            <p:cNvCxnSpPr>
              <a:endCxn id="73" idx="0"/>
            </p:cNvCxnSpPr>
            <p:nvPr/>
          </p:nvCxnSpPr>
          <p:spPr bwMode="auto">
            <a:xfrm flipH="1">
              <a:off x="1714500" y="48768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1" name="Gerade Verbindung 90"/>
            <p:cNvCxnSpPr/>
            <p:nvPr/>
          </p:nvCxnSpPr>
          <p:spPr bwMode="auto">
            <a:xfrm flipH="1">
              <a:off x="1676400" y="59436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0" name="Ellipse 109"/>
            <p:cNvSpPr/>
            <p:nvPr/>
          </p:nvSpPr>
          <p:spPr bwMode="auto">
            <a:xfrm>
              <a:off x="2743200" y="52578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11" name="Gruppieren 110"/>
          <p:cNvGrpSpPr/>
          <p:nvPr/>
        </p:nvGrpSpPr>
        <p:grpSpPr>
          <a:xfrm>
            <a:off x="6858000" y="3810000"/>
            <a:ext cx="1600200" cy="1981200"/>
            <a:chOff x="1447800" y="4419600"/>
            <a:chExt cx="1600200" cy="1981200"/>
          </a:xfrm>
        </p:grpSpPr>
        <p:sp>
          <p:nvSpPr>
            <p:cNvPr id="112" name="Bogen 111"/>
            <p:cNvSpPr/>
            <p:nvPr/>
          </p:nvSpPr>
          <p:spPr bwMode="auto">
            <a:xfrm>
              <a:off x="1524000" y="48768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3" name="Bogen 112"/>
            <p:cNvSpPr/>
            <p:nvPr/>
          </p:nvSpPr>
          <p:spPr bwMode="auto">
            <a:xfrm>
              <a:off x="1447800" y="48768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4" name="Bogen 113"/>
            <p:cNvSpPr/>
            <p:nvPr/>
          </p:nvSpPr>
          <p:spPr bwMode="auto">
            <a:xfrm flipV="1">
              <a:off x="1447800" y="44196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15" name="Gerade Verbindung 114"/>
            <p:cNvCxnSpPr>
              <a:endCxn id="112" idx="0"/>
            </p:cNvCxnSpPr>
            <p:nvPr/>
          </p:nvCxnSpPr>
          <p:spPr bwMode="auto">
            <a:xfrm flipH="1">
              <a:off x="1714500" y="48768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6" name="Gerade Verbindung 115"/>
            <p:cNvCxnSpPr/>
            <p:nvPr/>
          </p:nvCxnSpPr>
          <p:spPr bwMode="auto">
            <a:xfrm flipH="1">
              <a:off x="1676400" y="59436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7" name="Ellipse 116"/>
            <p:cNvSpPr/>
            <p:nvPr/>
          </p:nvSpPr>
          <p:spPr bwMode="auto">
            <a:xfrm>
              <a:off x="2743200" y="52578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4" name="Freihandform 3"/>
          <p:cNvSpPr/>
          <p:nvPr/>
        </p:nvSpPr>
        <p:spPr bwMode="auto">
          <a:xfrm>
            <a:off x="184205" y="2887796"/>
            <a:ext cx="4739714" cy="2310043"/>
          </a:xfrm>
          <a:custGeom>
            <a:avLst/>
            <a:gdLst>
              <a:gd name="connsiteX0" fmla="*/ 3187645 w 4739714"/>
              <a:gd name="connsiteY0" fmla="*/ 2046154 h 2310043"/>
              <a:gd name="connsiteX1" fmla="*/ 4302070 w 4739714"/>
              <a:gd name="connsiteY1" fmla="*/ 2198554 h 2310043"/>
              <a:gd name="connsiteX2" fmla="*/ 4425895 w 4739714"/>
              <a:gd name="connsiteY2" fmla="*/ 598354 h 2310043"/>
              <a:gd name="connsiteX3" fmla="*/ 253945 w 4739714"/>
              <a:gd name="connsiteY3" fmla="*/ 45904 h 2310043"/>
              <a:gd name="connsiteX4" fmla="*/ 701620 w 4739714"/>
              <a:gd name="connsiteY4" fmla="*/ 1665154 h 2310043"/>
              <a:gd name="connsiteX5" fmla="*/ 2692345 w 4739714"/>
              <a:gd name="connsiteY5" fmla="*/ 1617529 h 2310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39714" h="2310043">
                <a:moveTo>
                  <a:pt x="3187645" y="2046154"/>
                </a:moveTo>
                <a:cubicBezTo>
                  <a:pt x="3641670" y="2243004"/>
                  <a:pt x="4095695" y="2439854"/>
                  <a:pt x="4302070" y="2198554"/>
                </a:cubicBezTo>
                <a:cubicBezTo>
                  <a:pt x="4508445" y="1957254"/>
                  <a:pt x="5100582" y="957129"/>
                  <a:pt x="4425895" y="598354"/>
                </a:cubicBezTo>
                <a:cubicBezTo>
                  <a:pt x="3751208" y="239579"/>
                  <a:pt x="874657" y="-131896"/>
                  <a:pt x="253945" y="45904"/>
                </a:cubicBezTo>
                <a:cubicBezTo>
                  <a:pt x="-366767" y="223704"/>
                  <a:pt x="295220" y="1403216"/>
                  <a:pt x="701620" y="1665154"/>
                </a:cubicBezTo>
                <a:cubicBezTo>
                  <a:pt x="1108020" y="1927092"/>
                  <a:pt x="1900182" y="1772310"/>
                  <a:pt x="2692345" y="1617529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2362200" y="4343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118" name="Textfeld 117"/>
          <p:cNvSpPr txBox="1"/>
          <p:nvPr/>
        </p:nvSpPr>
        <p:spPr>
          <a:xfrm>
            <a:off x="4495800" y="44958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119" name="Textfeld 118"/>
          <p:cNvSpPr txBox="1"/>
          <p:nvPr/>
        </p:nvSpPr>
        <p:spPr>
          <a:xfrm>
            <a:off x="2743200" y="48006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07690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Betrachten wir einen solch erweiterten FF im </a:t>
            </a:r>
            <a:r>
              <a:rPr lang="de-DE" dirty="0" err="1"/>
              <a:t>Ck</a:t>
            </a:r>
            <a:r>
              <a:rPr lang="de-DE" dirty="0"/>
              <a:t>=0 Zustand</a:t>
            </a:r>
          </a:p>
          <a:p>
            <a:r>
              <a:rPr lang="de-DE" dirty="0"/>
              <a:t>In dem fall ist das erste </a:t>
            </a:r>
            <a:r>
              <a:rPr lang="de-DE" dirty="0" err="1"/>
              <a:t>Latch</a:t>
            </a:r>
            <a:r>
              <a:rPr lang="de-DE" dirty="0"/>
              <a:t> im Speichermodus</a:t>
            </a:r>
          </a:p>
          <a:p>
            <a:r>
              <a:rPr lang="de-DE" dirty="0" err="1"/>
              <a:t>Reset</a:t>
            </a:r>
            <a:r>
              <a:rPr lang="de-DE" dirty="0"/>
              <a:t> = 1 (aktiv high) erzwingt logische Null am Ausgang, sie wird rückgekoppelt. (Eins kommt an den zweiten NOR Eingang)</a:t>
            </a:r>
          </a:p>
          <a:p>
            <a:r>
              <a:rPr lang="de-DE" dirty="0"/>
              <a:t>Auf diese Weise bleibt Null gespeichert auch wenn </a:t>
            </a:r>
            <a:r>
              <a:rPr lang="de-DE" dirty="0" err="1"/>
              <a:t>Reset</a:t>
            </a:r>
            <a:r>
              <a:rPr lang="de-DE" dirty="0"/>
              <a:t> wieder inaktiv (null) wird.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69</a:t>
            </a:fld>
            <a:endParaRPr lang="de-DE" altLang="de-DE"/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21336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Ellipse 25"/>
          <p:cNvSpPr/>
          <p:nvPr/>
        </p:nvSpPr>
        <p:spPr bwMode="auto">
          <a:xfrm>
            <a:off x="2133600" y="3962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7" name="Gerade Verbindung 26"/>
          <p:cNvCxnSpPr/>
          <p:nvPr/>
        </p:nvCxnSpPr>
        <p:spPr bwMode="auto">
          <a:xfrm>
            <a:off x="21336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29"/>
          <p:cNvCxnSpPr/>
          <p:nvPr/>
        </p:nvCxnSpPr>
        <p:spPr bwMode="auto">
          <a:xfrm>
            <a:off x="2667000" y="41148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Gleichschenkliges Dreieck 32"/>
          <p:cNvSpPr/>
          <p:nvPr/>
        </p:nvSpPr>
        <p:spPr bwMode="auto">
          <a:xfrm rot="5400000">
            <a:off x="1146048" y="3654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5" name="Gerade Verbindung mit Pfeil 34"/>
          <p:cNvCxnSpPr/>
          <p:nvPr/>
        </p:nvCxnSpPr>
        <p:spPr bwMode="auto">
          <a:xfrm>
            <a:off x="1676400" y="33528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mit Pfeil 35"/>
          <p:cNvCxnSpPr/>
          <p:nvPr/>
        </p:nvCxnSpPr>
        <p:spPr bwMode="auto">
          <a:xfrm>
            <a:off x="1676400" y="48006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Textfeld 36"/>
          <p:cNvSpPr txBox="1"/>
          <p:nvPr/>
        </p:nvSpPr>
        <p:spPr>
          <a:xfrm>
            <a:off x="1469617" y="3276600"/>
            <a:ext cx="7857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SelB</a:t>
            </a:r>
            <a:r>
              <a:rPr lang="de-DE" dirty="0" smtClean="0"/>
              <a:t>=</a:t>
            </a:r>
            <a:r>
              <a:rPr lang="de-DE" dirty="0" err="1" smtClean="0"/>
              <a:t>Ck</a:t>
            </a:r>
            <a:endParaRPr lang="de-DE" dirty="0"/>
          </a:p>
        </p:txBody>
      </p:sp>
      <p:sp>
        <p:nvSpPr>
          <p:cNvPr id="38" name="Textfeld 37"/>
          <p:cNvSpPr txBox="1"/>
          <p:nvPr/>
        </p:nvSpPr>
        <p:spPr>
          <a:xfrm>
            <a:off x="1469615" y="4724400"/>
            <a:ext cx="7857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=</a:t>
            </a:r>
            <a:r>
              <a:rPr lang="de-DE" dirty="0" err="1" smtClean="0"/>
              <a:t>CkB</a:t>
            </a:r>
            <a:endParaRPr lang="de-DE" dirty="0"/>
          </a:p>
        </p:txBody>
      </p:sp>
      <p:sp>
        <p:nvSpPr>
          <p:cNvPr id="39" name="Textfeld 38"/>
          <p:cNvSpPr txBox="1"/>
          <p:nvPr/>
        </p:nvSpPr>
        <p:spPr>
          <a:xfrm>
            <a:off x="609600" y="4114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sp>
        <p:nvSpPr>
          <p:cNvPr id="43" name="Textfeld 42"/>
          <p:cNvSpPr txBox="1"/>
          <p:nvPr/>
        </p:nvSpPr>
        <p:spPr>
          <a:xfrm>
            <a:off x="609600" y="5257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cxnSp>
        <p:nvCxnSpPr>
          <p:cNvPr id="44" name="Gerade Verbindung 43"/>
          <p:cNvCxnSpPr/>
          <p:nvPr/>
        </p:nvCxnSpPr>
        <p:spPr bwMode="auto">
          <a:xfrm>
            <a:off x="228600" y="55626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Ellipse 55"/>
          <p:cNvSpPr/>
          <p:nvPr/>
        </p:nvSpPr>
        <p:spPr bwMode="auto">
          <a:xfrm>
            <a:off x="3962400" y="4648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8" name="Gerade Verbindung 57"/>
          <p:cNvCxnSpPr/>
          <p:nvPr/>
        </p:nvCxnSpPr>
        <p:spPr bwMode="auto">
          <a:xfrm>
            <a:off x="4267200" y="4800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Abgerundetes Rechteck 58"/>
          <p:cNvSpPr/>
          <p:nvPr/>
        </p:nvSpPr>
        <p:spPr bwMode="auto">
          <a:xfrm>
            <a:off x="533400" y="3276600"/>
            <a:ext cx="38862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97129" y="52578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</a:t>
            </a:r>
            <a:endParaRPr lang="de-DE" dirty="0"/>
          </a:p>
        </p:txBody>
      </p:sp>
      <p:cxnSp>
        <p:nvCxnSpPr>
          <p:cNvPr id="68" name="Gerade Verbindung 67"/>
          <p:cNvCxnSpPr>
            <a:endCxn id="33" idx="3"/>
          </p:cNvCxnSpPr>
          <p:nvPr/>
        </p:nvCxnSpPr>
        <p:spPr bwMode="auto">
          <a:xfrm flipV="1">
            <a:off x="762000" y="4111752"/>
            <a:ext cx="457200" cy="304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13"/>
          <p:cNvCxnSpPr/>
          <p:nvPr/>
        </p:nvCxnSpPr>
        <p:spPr bwMode="auto">
          <a:xfrm>
            <a:off x="4343400" y="4800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/>
          <p:nvPr/>
        </p:nvCxnSpPr>
        <p:spPr bwMode="auto">
          <a:xfrm flipV="1">
            <a:off x="4343400" y="36576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 flipH="1">
            <a:off x="762000" y="36576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>
            <a:off x="762000" y="3657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>
            <a:off x="63246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>
            <a:off x="63246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Ellipse 78"/>
          <p:cNvSpPr/>
          <p:nvPr/>
        </p:nvSpPr>
        <p:spPr bwMode="auto">
          <a:xfrm>
            <a:off x="63246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0" name="Gerade Verbindung 79"/>
          <p:cNvCxnSpPr/>
          <p:nvPr/>
        </p:nvCxnSpPr>
        <p:spPr bwMode="auto">
          <a:xfrm>
            <a:off x="6858000" y="41148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80"/>
          <p:cNvCxnSpPr/>
          <p:nvPr/>
        </p:nvCxnSpPr>
        <p:spPr bwMode="auto">
          <a:xfrm>
            <a:off x="6858000" y="4572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Gleichschenkliges Dreieck 82"/>
          <p:cNvSpPr/>
          <p:nvPr/>
        </p:nvSpPr>
        <p:spPr bwMode="auto">
          <a:xfrm rot="5400000">
            <a:off x="5337048" y="5102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4" name="Gerade Verbindung mit Pfeil 83"/>
          <p:cNvCxnSpPr/>
          <p:nvPr/>
        </p:nvCxnSpPr>
        <p:spPr bwMode="auto">
          <a:xfrm>
            <a:off x="5867400" y="33528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Gerade Verbindung mit Pfeil 84"/>
          <p:cNvCxnSpPr/>
          <p:nvPr/>
        </p:nvCxnSpPr>
        <p:spPr bwMode="auto">
          <a:xfrm>
            <a:off x="5867400" y="48006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" name="Textfeld 85"/>
          <p:cNvSpPr txBox="1"/>
          <p:nvPr/>
        </p:nvSpPr>
        <p:spPr>
          <a:xfrm>
            <a:off x="5609321" y="3276600"/>
            <a:ext cx="8883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SelB</a:t>
            </a:r>
            <a:r>
              <a:rPr lang="de-DE" dirty="0" smtClean="0"/>
              <a:t>=</a:t>
            </a:r>
            <a:r>
              <a:rPr lang="de-DE" dirty="0" err="1" smtClean="0"/>
              <a:t>CkB</a:t>
            </a:r>
            <a:endParaRPr lang="de-DE" dirty="0"/>
          </a:p>
        </p:txBody>
      </p:sp>
      <p:sp>
        <p:nvSpPr>
          <p:cNvPr id="87" name="Textfeld 86"/>
          <p:cNvSpPr txBox="1"/>
          <p:nvPr/>
        </p:nvSpPr>
        <p:spPr>
          <a:xfrm>
            <a:off x="5711911" y="4724400"/>
            <a:ext cx="6832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=</a:t>
            </a:r>
            <a:r>
              <a:rPr lang="de-DE" dirty="0" err="1" smtClean="0"/>
              <a:t>Ck</a:t>
            </a:r>
            <a:endParaRPr lang="de-DE" dirty="0"/>
          </a:p>
        </p:txBody>
      </p:sp>
      <p:sp>
        <p:nvSpPr>
          <p:cNvPr id="88" name="Textfeld 87"/>
          <p:cNvSpPr txBox="1"/>
          <p:nvPr/>
        </p:nvSpPr>
        <p:spPr>
          <a:xfrm>
            <a:off x="4800600" y="4114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sp>
        <p:nvSpPr>
          <p:cNvPr id="89" name="Textfeld 88"/>
          <p:cNvSpPr txBox="1"/>
          <p:nvPr/>
        </p:nvSpPr>
        <p:spPr>
          <a:xfrm>
            <a:off x="4800600" y="5257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cxnSp>
        <p:nvCxnSpPr>
          <p:cNvPr id="92" name="Gerade Verbindung 91"/>
          <p:cNvCxnSpPr/>
          <p:nvPr/>
        </p:nvCxnSpPr>
        <p:spPr bwMode="auto">
          <a:xfrm>
            <a:off x="8458200" y="4800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3" name="Abgerundetes Rechteck 92"/>
          <p:cNvSpPr/>
          <p:nvPr/>
        </p:nvSpPr>
        <p:spPr bwMode="auto">
          <a:xfrm>
            <a:off x="4724400" y="3200400"/>
            <a:ext cx="38862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4" name="Gerade Verbindung 93"/>
          <p:cNvCxnSpPr/>
          <p:nvPr/>
        </p:nvCxnSpPr>
        <p:spPr bwMode="auto">
          <a:xfrm flipV="1">
            <a:off x="4953000" y="4111752"/>
            <a:ext cx="457200" cy="304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Gerade Verbindung 94"/>
          <p:cNvCxnSpPr/>
          <p:nvPr/>
        </p:nvCxnSpPr>
        <p:spPr bwMode="auto">
          <a:xfrm flipV="1">
            <a:off x="8534400" y="36576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95"/>
          <p:cNvCxnSpPr/>
          <p:nvPr/>
        </p:nvCxnSpPr>
        <p:spPr bwMode="auto">
          <a:xfrm flipH="1">
            <a:off x="4953000" y="36576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4953000" y="3657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 Verbindung 97"/>
          <p:cNvCxnSpPr/>
          <p:nvPr/>
        </p:nvCxnSpPr>
        <p:spPr bwMode="auto">
          <a:xfrm flipH="1" flipV="1">
            <a:off x="4572000" y="4800600"/>
            <a:ext cx="15240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98"/>
          <p:cNvCxnSpPr/>
          <p:nvPr/>
        </p:nvCxnSpPr>
        <p:spPr bwMode="auto">
          <a:xfrm>
            <a:off x="4724400" y="5562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9" name="Textfeld 108"/>
          <p:cNvSpPr txBox="1"/>
          <p:nvPr/>
        </p:nvSpPr>
        <p:spPr>
          <a:xfrm>
            <a:off x="8681991" y="44958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</a:t>
            </a:r>
            <a:endParaRPr lang="de-DE" dirty="0"/>
          </a:p>
        </p:txBody>
      </p:sp>
      <p:cxnSp>
        <p:nvCxnSpPr>
          <p:cNvPr id="65" name="Gerade Verbindung 64"/>
          <p:cNvCxnSpPr/>
          <p:nvPr/>
        </p:nvCxnSpPr>
        <p:spPr bwMode="auto">
          <a:xfrm>
            <a:off x="2819400" y="5029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99"/>
          <p:cNvCxnSpPr/>
          <p:nvPr/>
        </p:nvCxnSpPr>
        <p:spPr bwMode="auto">
          <a:xfrm>
            <a:off x="2667000" y="46482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2819400" y="50292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feld 12"/>
          <p:cNvSpPr txBox="1"/>
          <p:nvPr/>
        </p:nvSpPr>
        <p:spPr>
          <a:xfrm>
            <a:off x="2870696" y="6096000"/>
            <a:ext cx="5854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Reset</a:t>
            </a:r>
            <a:endParaRPr lang="de-DE" dirty="0"/>
          </a:p>
        </p:txBody>
      </p:sp>
      <p:sp>
        <p:nvSpPr>
          <p:cNvPr id="101" name="Ellipse 100"/>
          <p:cNvSpPr/>
          <p:nvPr/>
        </p:nvSpPr>
        <p:spPr bwMode="auto">
          <a:xfrm>
            <a:off x="8153400" y="4648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2" name="Gerade Verbindung 101"/>
          <p:cNvCxnSpPr/>
          <p:nvPr/>
        </p:nvCxnSpPr>
        <p:spPr bwMode="auto">
          <a:xfrm>
            <a:off x="7010400" y="5029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Gerade Verbindung 106"/>
          <p:cNvCxnSpPr/>
          <p:nvPr/>
        </p:nvCxnSpPr>
        <p:spPr bwMode="auto">
          <a:xfrm>
            <a:off x="7010400" y="50292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8" name="Textfeld 107"/>
          <p:cNvSpPr txBox="1"/>
          <p:nvPr/>
        </p:nvSpPr>
        <p:spPr>
          <a:xfrm>
            <a:off x="7061696" y="6096000"/>
            <a:ext cx="5854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Reset</a:t>
            </a:r>
            <a:endParaRPr lang="de-DE" dirty="0"/>
          </a:p>
        </p:txBody>
      </p:sp>
      <p:grpSp>
        <p:nvGrpSpPr>
          <p:cNvPr id="72" name="Gruppieren 71"/>
          <p:cNvGrpSpPr/>
          <p:nvPr/>
        </p:nvGrpSpPr>
        <p:grpSpPr>
          <a:xfrm>
            <a:off x="2667000" y="3810000"/>
            <a:ext cx="1600200" cy="1981200"/>
            <a:chOff x="1447800" y="4419600"/>
            <a:chExt cx="1600200" cy="1981200"/>
          </a:xfrm>
        </p:grpSpPr>
        <p:sp>
          <p:nvSpPr>
            <p:cNvPr id="73" name="Bogen 72"/>
            <p:cNvSpPr/>
            <p:nvPr/>
          </p:nvSpPr>
          <p:spPr bwMode="auto">
            <a:xfrm>
              <a:off x="1524000" y="48768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74" name="Bogen 73"/>
            <p:cNvSpPr/>
            <p:nvPr/>
          </p:nvSpPr>
          <p:spPr bwMode="auto">
            <a:xfrm>
              <a:off x="1447800" y="48768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75" name="Bogen 74"/>
            <p:cNvSpPr/>
            <p:nvPr/>
          </p:nvSpPr>
          <p:spPr bwMode="auto">
            <a:xfrm flipV="1">
              <a:off x="1447800" y="44196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0" name="Gerade Verbindung 89"/>
            <p:cNvCxnSpPr>
              <a:endCxn id="73" idx="0"/>
            </p:cNvCxnSpPr>
            <p:nvPr/>
          </p:nvCxnSpPr>
          <p:spPr bwMode="auto">
            <a:xfrm flipH="1">
              <a:off x="1714500" y="48768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1" name="Gerade Verbindung 90"/>
            <p:cNvCxnSpPr/>
            <p:nvPr/>
          </p:nvCxnSpPr>
          <p:spPr bwMode="auto">
            <a:xfrm flipH="1">
              <a:off x="1676400" y="59436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0" name="Ellipse 109"/>
            <p:cNvSpPr/>
            <p:nvPr/>
          </p:nvSpPr>
          <p:spPr bwMode="auto">
            <a:xfrm>
              <a:off x="2743200" y="52578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11" name="Gruppieren 110"/>
          <p:cNvGrpSpPr/>
          <p:nvPr/>
        </p:nvGrpSpPr>
        <p:grpSpPr>
          <a:xfrm>
            <a:off x="6858000" y="3810000"/>
            <a:ext cx="1600200" cy="1981200"/>
            <a:chOff x="1447800" y="4419600"/>
            <a:chExt cx="1600200" cy="1981200"/>
          </a:xfrm>
        </p:grpSpPr>
        <p:sp>
          <p:nvSpPr>
            <p:cNvPr id="112" name="Bogen 111"/>
            <p:cNvSpPr/>
            <p:nvPr/>
          </p:nvSpPr>
          <p:spPr bwMode="auto">
            <a:xfrm>
              <a:off x="1524000" y="48768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3" name="Bogen 112"/>
            <p:cNvSpPr/>
            <p:nvPr/>
          </p:nvSpPr>
          <p:spPr bwMode="auto">
            <a:xfrm>
              <a:off x="1447800" y="48768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4" name="Bogen 113"/>
            <p:cNvSpPr/>
            <p:nvPr/>
          </p:nvSpPr>
          <p:spPr bwMode="auto">
            <a:xfrm flipV="1">
              <a:off x="1447800" y="44196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15" name="Gerade Verbindung 114"/>
            <p:cNvCxnSpPr>
              <a:endCxn id="112" idx="0"/>
            </p:cNvCxnSpPr>
            <p:nvPr/>
          </p:nvCxnSpPr>
          <p:spPr bwMode="auto">
            <a:xfrm flipH="1">
              <a:off x="1714500" y="48768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6" name="Gerade Verbindung 115"/>
            <p:cNvCxnSpPr/>
            <p:nvPr/>
          </p:nvCxnSpPr>
          <p:spPr bwMode="auto">
            <a:xfrm flipH="1">
              <a:off x="1676400" y="59436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7" name="Ellipse 116"/>
            <p:cNvSpPr/>
            <p:nvPr/>
          </p:nvSpPr>
          <p:spPr bwMode="auto">
            <a:xfrm>
              <a:off x="2743200" y="52578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4" name="Freihandform 3"/>
          <p:cNvSpPr/>
          <p:nvPr/>
        </p:nvSpPr>
        <p:spPr bwMode="auto">
          <a:xfrm>
            <a:off x="184205" y="2887796"/>
            <a:ext cx="4739714" cy="2310043"/>
          </a:xfrm>
          <a:custGeom>
            <a:avLst/>
            <a:gdLst>
              <a:gd name="connsiteX0" fmla="*/ 3187645 w 4739714"/>
              <a:gd name="connsiteY0" fmla="*/ 2046154 h 2310043"/>
              <a:gd name="connsiteX1" fmla="*/ 4302070 w 4739714"/>
              <a:gd name="connsiteY1" fmla="*/ 2198554 h 2310043"/>
              <a:gd name="connsiteX2" fmla="*/ 4425895 w 4739714"/>
              <a:gd name="connsiteY2" fmla="*/ 598354 h 2310043"/>
              <a:gd name="connsiteX3" fmla="*/ 253945 w 4739714"/>
              <a:gd name="connsiteY3" fmla="*/ 45904 h 2310043"/>
              <a:gd name="connsiteX4" fmla="*/ 701620 w 4739714"/>
              <a:gd name="connsiteY4" fmla="*/ 1665154 h 2310043"/>
              <a:gd name="connsiteX5" fmla="*/ 2692345 w 4739714"/>
              <a:gd name="connsiteY5" fmla="*/ 1617529 h 2310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39714" h="2310043">
                <a:moveTo>
                  <a:pt x="3187645" y="2046154"/>
                </a:moveTo>
                <a:cubicBezTo>
                  <a:pt x="3641670" y="2243004"/>
                  <a:pt x="4095695" y="2439854"/>
                  <a:pt x="4302070" y="2198554"/>
                </a:cubicBezTo>
                <a:cubicBezTo>
                  <a:pt x="4508445" y="1957254"/>
                  <a:pt x="5100582" y="957129"/>
                  <a:pt x="4425895" y="598354"/>
                </a:cubicBezTo>
                <a:cubicBezTo>
                  <a:pt x="3751208" y="239579"/>
                  <a:pt x="874657" y="-131896"/>
                  <a:pt x="253945" y="45904"/>
                </a:cubicBezTo>
                <a:cubicBezTo>
                  <a:pt x="-366767" y="223704"/>
                  <a:pt x="295220" y="1403216"/>
                  <a:pt x="701620" y="1665154"/>
                </a:cubicBezTo>
                <a:cubicBezTo>
                  <a:pt x="1108020" y="1927092"/>
                  <a:pt x="1900182" y="1772310"/>
                  <a:pt x="2692345" y="1617529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2362200" y="4343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118" name="Textfeld 117"/>
          <p:cNvSpPr txBox="1"/>
          <p:nvPr/>
        </p:nvSpPr>
        <p:spPr>
          <a:xfrm>
            <a:off x="4495800" y="44958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119" name="Textfeld 118"/>
          <p:cNvSpPr txBox="1"/>
          <p:nvPr/>
        </p:nvSpPr>
        <p:spPr>
          <a:xfrm>
            <a:off x="2743200" y="48006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14868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279650"/>
          </a:xfrm>
        </p:spPr>
        <p:txBody>
          <a:bodyPr/>
          <a:lstStyle/>
          <a:p>
            <a:r>
              <a:rPr lang="de-DE" dirty="0" smtClean="0"/>
              <a:t>EXNOR </a:t>
            </a:r>
            <a:r>
              <a:rPr lang="de-DE" dirty="0"/>
              <a:t>kann man mit (N)AND, (N)OR und Inverter realisieren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NOR kann man in NAND umwandeln.</a:t>
            </a:r>
          </a:p>
          <a:p>
            <a:r>
              <a:rPr lang="de-DE" dirty="0" smtClean="0"/>
              <a:t>Streng </a:t>
            </a:r>
            <a:r>
              <a:rPr lang="de-DE" dirty="0"/>
              <a:t>genommen wäre z.B. NAND genug.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7</a:t>
            </a:fld>
            <a:endParaRPr lang="de-DE" altLang="de-DE"/>
          </a:p>
        </p:txBody>
      </p:sp>
      <p:cxnSp>
        <p:nvCxnSpPr>
          <p:cNvPr id="33" name="Gerade Verbindung 32"/>
          <p:cNvCxnSpPr/>
          <p:nvPr/>
        </p:nvCxnSpPr>
        <p:spPr bwMode="auto">
          <a:xfrm>
            <a:off x="685800" y="4419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33"/>
          <p:cNvCxnSpPr/>
          <p:nvPr/>
        </p:nvCxnSpPr>
        <p:spPr bwMode="auto">
          <a:xfrm>
            <a:off x="1219200" y="37338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 Verbindung 34"/>
          <p:cNvCxnSpPr/>
          <p:nvPr/>
        </p:nvCxnSpPr>
        <p:spPr bwMode="auto">
          <a:xfrm>
            <a:off x="1219200" y="3733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>
            <a:off x="1219200" y="4648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Bogen 36"/>
          <p:cNvSpPr/>
          <p:nvPr/>
        </p:nvSpPr>
        <p:spPr bwMode="auto">
          <a:xfrm flipV="1">
            <a:off x="1524000" y="37338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8" name="Gerade Verbindung 37"/>
          <p:cNvCxnSpPr/>
          <p:nvPr/>
        </p:nvCxnSpPr>
        <p:spPr bwMode="auto">
          <a:xfrm>
            <a:off x="685800" y="3962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" name="Textfeld 38"/>
          <p:cNvSpPr txBox="1"/>
          <p:nvPr/>
        </p:nvSpPr>
        <p:spPr>
          <a:xfrm>
            <a:off x="762000" y="3657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cxnSp>
        <p:nvCxnSpPr>
          <p:cNvPr id="40" name="Gerade Verbindung 39"/>
          <p:cNvCxnSpPr/>
          <p:nvPr/>
        </p:nvCxnSpPr>
        <p:spPr bwMode="auto">
          <a:xfrm>
            <a:off x="685800" y="5791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40"/>
          <p:cNvCxnSpPr/>
          <p:nvPr/>
        </p:nvCxnSpPr>
        <p:spPr bwMode="auto">
          <a:xfrm>
            <a:off x="1219200" y="5105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1219200" y="51054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Bogen 43"/>
          <p:cNvSpPr/>
          <p:nvPr/>
        </p:nvSpPr>
        <p:spPr bwMode="auto">
          <a:xfrm flipV="1">
            <a:off x="1524000" y="51054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5" name="Gerade Verbindung 44"/>
          <p:cNvCxnSpPr/>
          <p:nvPr/>
        </p:nvCxnSpPr>
        <p:spPr bwMode="auto">
          <a:xfrm>
            <a:off x="381000" y="5791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Ellipse 45"/>
          <p:cNvSpPr/>
          <p:nvPr/>
        </p:nvSpPr>
        <p:spPr bwMode="auto">
          <a:xfrm>
            <a:off x="914400" y="5638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7" name="Gerade Verbindung 46"/>
          <p:cNvCxnSpPr/>
          <p:nvPr/>
        </p:nvCxnSpPr>
        <p:spPr bwMode="auto">
          <a:xfrm>
            <a:off x="381000" y="5334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Textfeld 47"/>
          <p:cNvSpPr txBox="1"/>
          <p:nvPr/>
        </p:nvSpPr>
        <p:spPr>
          <a:xfrm>
            <a:off x="457200" y="5029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49" name="Textfeld 48"/>
          <p:cNvSpPr txBox="1"/>
          <p:nvPr/>
        </p:nvSpPr>
        <p:spPr>
          <a:xfrm>
            <a:off x="457200" y="5486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50" name="Ellipse 49"/>
          <p:cNvSpPr/>
          <p:nvPr/>
        </p:nvSpPr>
        <p:spPr bwMode="auto">
          <a:xfrm>
            <a:off x="914400" y="5181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762000" y="4108705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cxnSp>
        <p:nvCxnSpPr>
          <p:cNvPr id="52" name="Gerade Verbindung 51"/>
          <p:cNvCxnSpPr/>
          <p:nvPr/>
        </p:nvCxnSpPr>
        <p:spPr bwMode="auto">
          <a:xfrm>
            <a:off x="2362200" y="418490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>
            <a:off x="23622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" name="Bogen 53"/>
          <p:cNvSpPr/>
          <p:nvPr/>
        </p:nvSpPr>
        <p:spPr bwMode="auto">
          <a:xfrm>
            <a:off x="3124200" y="4343400"/>
            <a:ext cx="381000" cy="1054100"/>
          </a:xfrm>
          <a:prstGeom prst="arc">
            <a:avLst>
              <a:gd name="adj1" fmla="val 16200000"/>
              <a:gd name="adj2" fmla="val 538778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5" name="Bogen 54"/>
          <p:cNvSpPr/>
          <p:nvPr/>
        </p:nvSpPr>
        <p:spPr bwMode="auto">
          <a:xfrm>
            <a:off x="3124200" y="43434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6" name="Gerade Verbindung 55"/>
          <p:cNvCxnSpPr/>
          <p:nvPr/>
        </p:nvCxnSpPr>
        <p:spPr bwMode="auto">
          <a:xfrm flipH="1">
            <a:off x="3390900" y="43434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 flipH="1">
            <a:off x="3352800" y="54102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" name="Bogen 57"/>
          <p:cNvSpPr/>
          <p:nvPr/>
        </p:nvSpPr>
        <p:spPr bwMode="auto">
          <a:xfrm flipV="1">
            <a:off x="3124200" y="38862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9" name="Gerade Verbindung 58"/>
          <p:cNvCxnSpPr/>
          <p:nvPr/>
        </p:nvCxnSpPr>
        <p:spPr bwMode="auto">
          <a:xfrm>
            <a:off x="2895600" y="4191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2895600" y="4495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Gerade Verbindung 60"/>
          <p:cNvCxnSpPr/>
          <p:nvPr/>
        </p:nvCxnSpPr>
        <p:spPr bwMode="auto">
          <a:xfrm>
            <a:off x="2895600" y="5257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61"/>
          <p:cNvCxnSpPr/>
          <p:nvPr/>
        </p:nvCxnSpPr>
        <p:spPr bwMode="auto">
          <a:xfrm>
            <a:off x="2895600" y="5257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Gerade Verbindung 62"/>
          <p:cNvCxnSpPr/>
          <p:nvPr/>
        </p:nvCxnSpPr>
        <p:spPr bwMode="auto">
          <a:xfrm>
            <a:off x="4419600" y="4876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63"/>
          <p:cNvCxnSpPr/>
          <p:nvPr/>
        </p:nvCxnSpPr>
        <p:spPr bwMode="auto">
          <a:xfrm>
            <a:off x="1219200" y="6019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Gerade Verbindung 82"/>
          <p:cNvCxnSpPr/>
          <p:nvPr/>
        </p:nvCxnSpPr>
        <p:spPr bwMode="auto">
          <a:xfrm>
            <a:off x="6019800" y="5257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Gerade Verbindung 83"/>
          <p:cNvCxnSpPr/>
          <p:nvPr/>
        </p:nvCxnSpPr>
        <p:spPr bwMode="auto">
          <a:xfrm>
            <a:off x="6019800" y="5715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Gerade Verbindung 84"/>
          <p:cNvCxnSpPr/>
          <p:nvPr/>
        </p:nvCxnSpPr>
        <p:spPr bwMode="auto">
          <a:xfrm>
            <a:off x="6553200" y="50292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Gerade Verbindung 85"/>
          <p:cNvCxnSpPr/>
          <p:nvPr/>
        </p:nvCxnSpPr>
        <p:spPr bwMode="auto">
          <a:xfrm>
            <a:off x="6553200" y="5029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Gerade Verbindung 86"/>
          <p:cNvCxnSpPr/>
          <p:nvPr/>
        </p:nvCxnSpPr>
        <p:spPr bwMode="auto">
          <a:xfrm>
            <a:off x="6553200" y="5943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" name="Bogen 87"/>
          <p:cNvSpPr/>
          <p:nvPr/>
        </p:nvSpPr>
        <p:spPr bwMode="auto">
          <a:xfrm flipV="1">
            <a:off x="6858000" y="50292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0" name="Textfeld 89"/>
          <p:cNvSpPr txBox="1"/>
          <p:nvPr/>
        </p:nvSpPr>
        <p:spPr>
          <a:xfrm>
            <a:off x="6019800" y="4953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91" name="Textfeld 90"/>
          <p:cNvSpPr txBox="1"/>
          <p:nvPr/>
        </p:nvSpPr>
        <p:spPr>
          <a:xfrm>
            <a:off x="6019800" y="5410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cxnSp>
        <p:nvCxnSpPr>
          <p:cNvPr id="92" name="Gerade Verbindung 91"/>
          <p:cNvCxnSpPr/>
          <p:nvPr/>
        </p:nvCxnSpPr>
        <p:spPr bwMode="auto">
          <a:xfrm>
            <a:off x="7696200" y="5486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3" name="Gruppieren 92"/>
          <p:cNvGrpSpPr/>
          <p:nvPr/>
        </p:nvGrpSpPr>
        <p:grpSpPr>
          <a:xfrm>
            <a:off x="5486400" y="2895600"/>
            <a:ext cx="1752600" cy="1981200"/>
            <a:chOff x="3810000" y="4648200"/>
            <a:chExt cx="1752600" cy="1981200"/>
          </a:xfrm>
        </p:grpSpPr>
        <p:cxnSp>
          <p:nvCxnSpPr>
            <p:cNvPr id="94" name="Gerade Verbindung 93"/>
            <p:cNvCxnSpPr/>
            <p:nvPr/>
          </p:nvCxnSpPr>
          <p:spPr bwMode="auto">
            <a:xfrm>
              <a:off x="3810000" y="54102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5" name="Gerade Verbindung 94"/>
            <p:cNvCxnSpPr/>
            <p:nvPr/>
          </p:nvCxnSpPr>
          <p:spPr bwMode="auto">
            <a:xfrm>
              <a:off x="3810000" y="58674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6" name="Textfeld 95"/>
            <p:cNvSpPr txBox="1"/>
            <p:nvPr/>
          </p:nvSpPr>
          <p:spPr>
            <a:xfrm>
              <a:off x="3962400" y="5105400"/>
              <a:ext cx="28725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A</a:t>
              </a:r>
            </a:p>
          </p:txBody>
        </p:sp>
        <p:sp>
          <p:nvSpPr>
            <p:cNvPr id="97" name="Textfeld 96"/>
            <p:cNvSpPr txBox="1"/>
            <p:nvPr/>
          </p:nvSpPr>
          <p:spPr>
            <a:xfrm>
              <a:off x="3962400" y="5562600"/>
              <a:ext cx="28725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B</a:t>
              </a:r>
              <a:endParaRPr lang="de-DE" dirty="0"/>
            </a:p>
          </p:txBody>
        </p:sp>
        <p:sp>
          <p:nvSpPr>
            <p:cNvPr id="98" name="Bogen 97"/>
            <p:cNvSpPr/>
            <p:nvPr/>
          </p:nvSpPr>
          <p:spPr bwMode="auto">
            <a:xfrm>
              <a:off x="40386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9" name="Bogen 98"/>
            <p:cNvSpPr/>
            <p:nvPr/>
          </p:nvSpPr>
          <p:spPr bwMode="auto">
            <a:xfrm>
              <a:off x="39624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0" name="Bogen 99"/>
            <p:cNvSpPr/>
            <p:nvPr/>
          </p:nvSpPr>
          <p:spPr bwMode="auto">
            <a:xfrm flipV="1">
              <a:off x="39624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01" name="Gerade Verbindung 100"/>
            <p:cNvCxnSpPr>
              <a:endCxn id="98" idx="0"/>
            </p:cNvCxnSpPr>
            <p:nvPr/>
          </p:nvCxnSpPr>
          <p:spPr bwMode="auto">
            <a:xfrm flipH="1">
              <a:off x="42291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2" name="Gerade Verbindung 101"/>
            <p:cNvCxnSpPr/>
            <p:nvPr/>
          </p:nvCxnSpPr>
          <p:spPr bwMode="auto">
            <a:xfrm flipH="1">
              <a:off x="41910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3" name="Ellipse 102"/>
            <p:cNvSpPr/>
            <p:nvPr/>
          </p:nvSpPr>
          <p:spPr bwMode="auto">
            <a:xfrm>
              <a:off x="5257800" y="54864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104" name="Ellipse 103"/>
          <p:cNvSpPr/>
          <p:nvPr/>
        </p:nvSpPr>
        <p:spPr bwMode="auto">
          <a:xfrm>
            <a:off x="6248400" y="5562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5" name="Ellipse 104"/>
          <p:cNvSpPr/>
          <p:nvPr/>
        </p:nvSpPr>
        <p:spPr bwMode="auto">
          <a:xfrm>
            <a:off x="6248400" y="5105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" name="Gerade Verbindung mit Pfeil 4"/>
          <p:cNvCxnSpPr/>
          <p:nvPr/>
        </p:nvCxnSpPr>
        <p:spPr bwMode="auto">
          <a:xfrm>
            <a:off x="6934200" y="4419600"/>
            <a:ext cx="30480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236832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Im </a:t>
            </a:r>
            <a:r>
              <a:rPr lang="de-DE" dirty="0" smtClean="0"/>
              <a:t>Flip-Flop </a:t>
            </a:r>
            <a:r>
              <a:rPr lang="de-DE" dirty="0"/>
              <a:t>ist </a:t>
            </a:r>
            <a:r>
              <a:rPr lang="de-DE" dirty="0" smtClean="0"/>
              <a:t>immer </a:t>
            </a:r>
            <a:r>
              <a:rPr lang="de-DE" dirty="0"/>
              <a:t>wenigstens ein </a:t>
            </a:r>
            <a:r>
              <a:rPr lang="de-DE" dirty="0" err="1"/>
              <a:t>Latch</a:t>
            </a:r>
            <a:r>
              <a:rPr lang="de-DE" dirty="0"/>
              <a:t> im </a:t>
            </a:r>
            <a:r>
              <a:rPr lang="de-DE" dirty="0" smtClean="0"/>
              <a:t>Speicherzustand, </a:t>
            </a:r>
            <a:r>
              <a:rPr lang="de-DE" dirty="0"/>
              <a:t>so dass ein </a:t>
            </a:r>
            <a:r>
              <a:rPr lang="de-DE" dirty="0" err="1"/>
              <a:t>Reset</a:t>
            </a:r>
            <a:r>
              <a:rPr lang="de-DE" dirty="0"/>
              <a:t> immer möglich ist wenn beide </a:t>
            </a:r>
            <a:r>
              <a:rPr lang="de-DE" dirty="0" err="1"/>
              <a:t>Latches</a:t>
            </a:r>
            <a:r>
              <a:rPr lang="de-DE" dirty="0"/>
              <a:t> die </a:t>
            </a:r>
            <a:r>
              <a:rPr lang="de-DE" dirty="0" err="1"/>
              <a:t>Reset</a:t>
            </a:r>
            <a:r>
              <a:rPr lang="de-DE" dirty="0"/>
              <a:t> Logik enthalten</a:t>
            </a:r>
            <a:r>
              <a:rPr lang="de-DE" dirty="0" smtClean="0"/>
              <a:t>.</a:t>
            </a:r>
          </a:p>
          <a:p>
            <a:r>
              <a:rPr lang="de-DE" dirty="0"/>
              <a:t>Asynchron </a:t>
            </a:r>
            <a:r>
              <a:rPr lang="de-DE" dirty="0" err="1"/>
              <a:t>Reset</a:t>
            </a:r>
            <a:r>
              <a:rPr lang="de-DE" dirty="0"/>
              <a:t> ist </a:t>
            </a:r>
            <a:r>
              <a:rPr lang="de-DE" i="1" dirty="0"/>
              <a:t>stärker</a:t>
            </a:r>
            <a:r>
              <a:rPr lang="de-DE" dirty="0"/>
              <a:t> als </a:t>
            </a:r>
            <a:r>
              <a:rPr lang="de-DE" dirty="0" smtClean="0"/>
              <a:t>der Takteingang</a:t>
            </a:r>
            <a:r>
              <a:rPr lang="de-DE" dirty="0"/>
              <a:t>. Sobald </a:t>
            </a:r>
            <a:r>
              <a:rPr lang="de-DE" dirty="0" err="1" smtClean="0"/>
              <a:t>Reset</a:t>
            </a:r>
            <a:r>
              <a:rPr lang="de-DE" dirty="0" smtClean="0"/>
              <a:t> </a:t>
            </a:r>
            <a:r>
              <a:rPr lang="de-DE" dirty="0"/>
              <a:t>= </a:t>
            </a:r>
            <a:r>
              <a:rPr lang="de-DE" dirty="0" smtClean="0"/>
              <a:t>1 </a:t>
            </a:r>
            <a:r>
              <a:rPr lang="de-DE" dirty="0"/>
              <a:t>wird, wird der </a:t>
            </a:r>
            <a:r>
              <a:rPr lang="de-DE" dirty="0" smtClean="0"/>
              <a:t>Flip-Flop </a:t>
            </a:r>
            <a:r>
              <a:rPr lang="de-DE" dirty="0"/>
              <a:t>Ausgang null, </a:t>
            </a:r>
            <a:r>
              <a:rPr lang="de-DE" dirty="0" smtClean="0"/>
              <a:t>unabhängig von </a:t>
            </a:r>
            <a:r>
              <a:rPr lang="de-DE" dirty="0"/>
              <a:t>D und </a:t>
            </a:r>
            <a:r>
              <a:rPr lang="de-DE" dirty="0" err="1"/>
              <a:t>Ck</a:t>
            </a:r>
            <a:r>
              <a:rPr lang="de-DE" dirty="0"/>
              <a:t> </a:t>
            </a:r>
            <a:r>
              <a:rPr lang="de-DE" dirty="0" smtClean="0"/>
              <a:t>Eingängen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70</a:t>
            </a:fld>
            <a:endParaRPr lang="de-DE" altLang="de-DE"/>
          </a:p>
        </p:txBody>
      </p:sp>
      <p:cxnSp>
        <p:nvCxnSpPr>
          <p:cNvPr id="77" name="Gerade Verbindung 76"/>
          <p:cNvCxnSpPr/>
          <p:nvPr/>
        </p:nvCxnSpPr>
        <p:spPr bwMode="auto">
          <a:xfrm>
            <a:off x="21336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Ellipse 81"/>
          <p:cNvSpPr/>
          <p:nvPr/>
        </p:nvSpPr>
        <p:spPr bwMode="auto">
          <a:xfrm>
            <a:off x="2133600" y="3962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3" name="Gerade Verbindung 102"/>
          <p:cNvCxnSpPr/>
          <p:nvPr/>
        </p:nvCxnSpPr>
        <p:spPr bwMode="auto">
          <a:xfrm>
            <a:off x="21336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4" name="Ellipse 103"/>
          <p:cNvSpPr/>
          <p:nvPr/>
        </p:nvSpPr>
        <p:spPr bwMode="auto">
          <a:xfrm>
            <a:off x="21336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5" name="Gerade Verbindung 104"/>
          <p:cNvCxnSpPr/>
          <p:nvPr/>
        </p:nvCxnSpPr>
        <p:spPr bwMode="auto">
          <a:xfrm>
            <a:off x="2667000" y="41148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6" name="Gleichschenkliges Dreieck 105"/>
          <p:cNvSpPr/>
          <p:nvPr/>
        </p:nvSpPr>
        <p:spPr bwMode="auto">
          <a:xfrm rot="5400000">
            <a:off x="1146048" y="3654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0" name="Gleichschenkliges Dreieck 119"/>
          <p:cNvSpPr/>
          <p:nvPr/>
        </p:nvSpPr>
        <p:spPr bwMode="auto">
          <a:xfrm rot="5400000">
            <a:off x="1146048" y="5102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1" name="Gerade Verbindung mit Pfeil 120"/>
          <p:cNvCxnSpPr/>
          <p:nvPr/>
        </p:nvCxnSpPr>
        <p:spPr bwMode="auto">
          <a:xfrm>
            <a:off x="1676400" y="33528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mit Pfeil 121"/>
          <p:cNvCxnSpPr/>
          <p:nvPr/>
        </p:nvCxnSpPr>
        <p:spPr bwMode="auto">
          <a:xfrm>
            <a:off x="1676400" y="48006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" name="Textfeld 122"/>
          <p:cNvSpPr txBox="1"/>
          <p:nvPr/>
        </p:nvSpPr>
        <p:spPr>
          <a:xfrm>
            <a:off x="1469617" y="3276600"/>
            <a:ext cx="7857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SelB</a:t>
            </a:r>
            <a:r>
              <a:rPr lang="de-DE" dirty="0" smtClean="0"/>
              <a:t>=</a:t>
            </a:r>
            <a:r>
              <a:rPr lang="de-DE" dirty="0" err="1" smtClean="0"/>
              <a:t>Ck</a:t>
            </a:r>
            <a:endParaRPr lang="de-DE" dirty="0"/>
          </a:p>
        </p:txBody>
      </p:sp>
      <p:sp>
        <p:nvSpPr>
          <p:cNvPr id="124" name="Textfeld 123"/>
          <p:cNvSpPr txBox="1"/>
          <p:nvPr/>
        </p:nvSpPr>
        <p:spPr>
          <a:xfrm>
            <a:off x="1469615" y="4724400"/>
            <a:ext cx="7857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=</a:t>
            </a:r>
            <a:r>
              <a:rPr lang="de-DE" dirty="0" err="1" smtClean="0"/>
              <a:t>CkB</a:t>
            </a:r>
            <a:endParaRPr lang="de-DE" dirty="0"/>
          </a:p>
        </p:txBody>
      </p:sp>
      <p:sp>
        <p:nvSpPr>
          <p:cNvPr id="125" name="Textfeld 124"/>
          <p:cNvSpPr txBox="1"/>
          <p:nvPr/>
        </p:nvSpPr>
        <p:spPr>
          <a:xfrm>
            <a:off x="609600" y="4114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sp>
        <p:nvSpPr>
          <p:cNvPr id="126" name="Textfeld 125"/>
          <p:cNvSpPr txBox="1"/>
          <p:nvPr/>
        </p:nvSpPr>
        <p:spPr>
          <a:xfrm>
            <a:off x="609600" y="5257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cxnSp>
        <p:nvCxnSpPr>
          <p:cNvPr id="127" name="Gerade Verbindung 126"/>
          <p:cNvCxnSpPr/>
          <p:nvPr/>
        </p:nvCxnSpPr>
        <p:spPr bwMode="auto">
          <a:xfrm>
            <a:off x="228600" y="55626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8" name="Ellipse 127"/>
          <p:cNvSpPr/>
          <p:nvPr/>
        </p:nvSpPr>
        <p:spPr bwMode="auto">
          <a:xfrm>
            <a:off x="3962400" y="4648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9" name="Gerade Verbindung 128"/>
          <p:cNvCxnSpPr/>
          <p:nvPr/>
        </p:nvCxnSpPr>
        <p:spPr bwMode="auto">
          <a:xfrm>
            <a:off x="4267200" y="4800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0" name="Abgerundetes Rechteck 129"/>
          <p:cNvSpPr/>
          <p:nvPr/>
        </p:nvSpPr>
        <p:spPr bwMode="auto">
          <a:xfrm>
            <a:off x="533400" y="3276600"/>
            <a:ext cx="38862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1" name="Textfeld 130"/>
          <p:cNvSpPr txBox="1"/>
          <p:nvPr/>
        </p:nvSpPr>
        <p:spPr>
          <a:xfrm>
            <a:off x="97129" y="52578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</a:t>
            </a:r>
            <a:endParaRPr lang="de-DE" dirty="0"/>
          </a:p>
        </p:txBody>
      </p:sp>
      <p:cxnSp>
        <p:nvCxnSpPr>
          <p:cNvPr id="132" name="Gerade Verbindung 131"/>
          <p:cNvCxnSpPr>
            <a:endCxn id="106" idx="3"/>
          </p:cNvCxnSpPr>
          <p:nvPr/>
        </p:nvCxnSpPr>
        <p:spPr bwMode="auto">
          <a:xfrm flipV="1">
            <a:off x="762000" y="4111752"/>
            <a:ext cx="457200" cy="304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Gerade Verbindung 132"/>
          <p:cNvCxnSpPr/>
          <p:nvPr/>
        </p:nvCxnSpPr>
        <p:spPr bwMode="auto">
          <a:xfrm>
            <a:off x="4343400" y="4800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Gerade Verbindung 133"/>
          <p:cNvCxnSpPr/>
          <p:nvPr/>
        </p:nvCxnSpPr>
        <p:spPr bwMode="auto">
          <a:xfrm flipV="1">
            <a:off x="4343400" y="36576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Gerade Verbindung 134"/>
          <p:cNvCxnSpPr/>
          <p:nvPr/>
        </p:nvCxnSpPr>
        <p:spPr bwMode="auto">
          <a:xfrm flipH="1">
            <a:off x="762000" y="36576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6" name="Gerade Verbindung 135"/>
          <p:cNvCxnSpPr/>
          <p:nvPr/>
        </p:nvCxnSpPr>
        <p:spPr bwMode="auto">
          <a:xfrm>
            <a:off x="762000" y="3657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Gerade Verbindung 136"/>
          <p:cNvCxnSpPr/>
          <p:nvPr/>
        </p:nvCxnSpPr>
        <p:spPr bwMode="auto">
          <a:xfrm>
            <a:off x="63246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8" name="Ellipse 137"/>
          <p:cNvSpPr/>
          <p:nvPr/>
        </p:nvSpPr>
        <p:spPr bwMode="auto">
          <a:xfrm>
            <a:off x="6324600" y="3962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9" name="Gerade Verbindung 138"/>
          <p:cNvCxnSpPr/>
          <p:nvPr/>
        </p:nvCxnSpPr>
        <p:spPr bwMode="auto">
          <a:xfrm>
            <a:off x="63246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0" name="Ellipse 139"/>
          <p:cNvSpPr/>
          <p:nvPr/>
        </p:nvSpPr>
        <p:spPr bwMode="auto">
          <a:xfrm>
            <a:off x="63246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1" name="Gerade Verbindung 140"/>
          <p:cNvCxnSpPr/>
          <p:nvPr/>
        </p:nvCxnSpPr>
        <p:spPr bwMode="auto">
          <a:xfrm>
            <a:off x="6858000" y="4114800"/>
            <a:ext cx="0" cy="1447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Gerade Verbindung 141"/>
          <p:cNvCxnSpPr/>
          <p:nvPr/>
        </p:nvCxnSpPr>
        <p:spPr bwMode="auto">
          <a:xfrm>
            <a:off x="6858000" y="45720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" name="Gleichschenkliges Dreieck 142"/>
          <p:cNvSpPr/>
          <p:nvPr/>
        </p:nvSpPr>
        <p:spPr bwMode="auto">
          <a:xfrm rot="5400000">
            <a:off x="5337048" y="36545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4" name="Gleichschenkliges Dreieck 143"/>
          <p:cNvSpPr/>
          <p:nvPr/>
        </p:nvSpPr>
        <p:spPr bwMode="auto">
          <a:xfrm rot="5400000">
            <a:off x="5337048" y="5102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5" name="Gerade Verbindung mit Pfeil 144"/>
          <p:cNvCxnSpPr/>
          <p:nvPr/>
        </p:nvCxnSpPr>
        <p:spPr bwMode="auto">
          <a:xfrm>
            <a:off x="5867400" y="33528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Gerade Verbindung mit Pfeil 145"/>
          <p:cNvCxnSpPr/>
          <p:nvPr/>
        </p:nvCxnSpPr>
        <p:spPr bwMode="auto">
          <a:xfrm>
            <a:off x="5867400" y="4800600"/>
            <a:ext cx="0" cy="4937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7" name="Textfeld 146"/>
          <p:cNvSpPr txBox="1"/>
          <p:nvPr/>
        </p:nvSpPr>
        <p:spPr>
          <a:xfrm>
            <a:off x="5609321" y="3276600"/>
            <a:ext cx="8883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SelB</a:t>
            </a:r>
            <a:r>
              <a:rPr lang="de-DE" dirty="0" smtClean="0"/>
              <a:t>=</a:t>
            </a:r>
            <a:r>
              <a:rPr lang="de-DE" dirty="0" err="1" smtClean="0"/>
              <a:t>CkB</a:t>
            </a:r>
            <a:endParaRPr lang="de-DE" dirty="0"/>
          </a:p>
        </p:txBody>
      </p:sp>
      <p:sp>
        <p:nvSpPr>
          <p:cNvPr id="148" name="Textfeld 147"/>
          <p:cNvSpPr txBox="1"/>
          <p:nvPr/>
        </p:nvSpPr>
        <p:spPr>
          <a:xfrm>
            <a:off x="5711911" y="4724400"/>
            <a:ext cx="6832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Sel</a:t>
            </a:r>
            <a:r>
              <a:rPr lang="de-DE" dirty="0" smtClean="0"/>
              <a:t>=</a:t>
            </a:r>
            <a:r>
              <a:rPr lang="de-DE" dirty="0" err="1" smtClean="0"/>
              <a:t>Ck</a:t>
            </a:r>
            <a:endParaRPr lang="de-DE" dirty="0"/>
          </a:p>
        </p:txBody>
      </p:sp>
      <p:sp>
        <p:nvSpPr>
          <p:cNvPr id="149" name="Textfeld 148"/>
          <p:cNvSpPr txBox="1"/>
          <p:nvPr/>
        </p:nvSpPr>
        <p:spPr>
          <a:xfrm>
            <a:off x="4800600" y="4114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X0</a:t>
            </a:r>
            <a:endParaRPr lang="de-DE" dirty="0"/>
          </a:p>
        </p:txBody>
      </p:sp>
      <p:sp>
        <p:nvSpPr>
          <p:cNvPr id="150" name="Textfeld 149"/>
          <p:cNvSpPr txBox="1"/>
          <p:nvPr/>
        </p:nvSpPr>
        <p:spPr>
          <a:xfrm>
            <a:off x="4800600" y="5257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X1</a:t>
            </a:r>
            <a:endParaRPr lang="de-DE" dirty="0"/>
          </a:p>
        </p:txBody>
      </p:sp>
      <p:cxnSp>
        <p:nvCxnSpPr>
          <p:cNvPr id="151" name="Gerade Verbindung 150"/>
          <p:cNvCxnSpPr/>
          <p:nvPr/>
        </p:nvCxnSpPr>
        <p:spPr bwMode="auto">
          <a:xfrm>
            <a:off x="8458200" y="4800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2" name="Abgerundetes Rechteck 151"/>
          <p:cNvSpPr/>
          <p:nvPr/>
        </p:nvSpPr>
        <p:spPr bwMode="auto">
          <a:xfrm>
            <a:off x="4724400" y="3200400"/>
            <a:ext cx="38862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53" name="Gerade Verbindung 152"/>
          <p:cNvCxnSpPr>
            <a:endCxn id="143" idx="3"/>
          </p:cNvCxnSpPr>
          <p:nvPr/>
        </p:nvCxnSpPr>
        <p:spPr bwMode="auto">
          <a:xfrm flipV="1">
            <a:off x="4953000" y="4111752"/>
            <a:ext cx="457200" cy="304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" name="Gerade Verbindung 153"/>
          <p:cNvCxnSpPr/>
          <p:nvPr/>
        </p:nvCxnSpPr>
        <p:spPr bwMode="auto">
          <a:xfrm flipV="1">
            <a:off x="8534400" y="36576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" name="Gerade Verbindung 154"/>
          <p:cNvCxnSpPr/>
          <p:nvPr/>
        </p:nvCxnSpPr>
        <p:spPr bwMode="auto">
          <a:xfrm flipH="1">
            <a:off x="4953000" y="36576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Gerade Verbindung 155"/>
          <p:cNvCxnSpPr/>
          <p:nvPr/>
        </p:nvCxnSpPr>
        <p:spPr bwMode="auto">
          <a:xfrm>
            <a:off x="4953000" y="3657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Gerade Verbindung 156"/>
          <p:cNvCxnSpPr/>
          <p:nvPr/>
        </p:nvCxnSpPr>
        <p:spPr bwMode="auto">
          <a:xfrm flipH="1" flipV="1">
            <a:off x="4572000" y="4800600"/>
            <a:ext cx="15240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Gerade Verbindung 157"/>
          <p:cNvCxnSpPr/>
          <p:nvPr/>
        </p:nvCxnSpPr>
        <p:spPr bwMode="auto">
          <a:xfrm>
            <a:off x="4724400" y="5562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9" name="Textfeld 158"/>
          <p:cNvSpPr txBox="1"/>
          <p:nvPr/>
        </p:nvSpPr>
        <p:spPr>
          <a:xfrm>
            <a:off x="8681991" y="44958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</a:t>
            </a:r>
            <a:endParaRPr lang="de-DE" dirty="0"/>
          </a:p>
        </p:txBody>
      </p:sp>
      <p:cxnSp>
        <p:nvCxnSpPr>
          <p:cNvPr id="160" name="Gerade Verbindung 159"/>
          <p:cNvCxnSpPr/>
          <p:nvPr/>
        </p:nvCxnSpPr>
        <p:spPr bwMode="auto">
          <a:xfrm>
            <a:off x="2819400" y="5029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1" name="Gerade Verbindung 160"/>
          <p:cNvCxnSpPr/>
          <p:nvPr/>
        </p:nvCxnSpPr>
        <p:spPr bwMode="auto">
          <a:xfrm>
            <a:off x="2667000" y="46482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2" name="Gerade Verbindung 161"/>
          <p:cNvCxnSpPr/>
          <p:nvPr/>
        </p:nvCxnSpPr>
        <p:spPr bwMode="auto">
          <a:xfrm>
            <a:off x="2819400" y="50292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3" name="Textfeld 162"/>
          <p:cNvSpPr txBox="1"/>
          <p:nvPr/>
        </p:nvSpPr>
        <p:spPr>
          <a:xfrm>
            <a:off x="2870696" y="6096000"/>
            <a:ext cx="5854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Reset</a:t>
            </a:r>
            <a:endParaRPr lang="de-DE" dirty="0"/>
          </a:p>
        </p:txBody>
      </p:sp>
      <p:sp>
        <p:nvSpPr>
          <p:cNvPr id="164" name="Ellipse 163"/>
          <p:cNvSpPr/>
          <p:nvPr/>
        </p:nvSpPr>
        <p:spPr bwMode="auto">
          <a:xfrm>
            <a:off x="8153400" y="4648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5" name="Gerade Verbindung 164"/>
          <p:cNvCxnSpPr/>
          <p:nvPr/>
        </p:nvCxnSpPr>
        <p:spPr bwMode="auto">
          <a:xfrm>
            <a:off x="7010400" y="5029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6" name="Gerade Verbindung 165"/>
          <p:cNvCxnSpPr/>
          <p:nvPr/>
        </p:nvCxnSpPr>
        <p:spPr bwMode="auto">
          <a:xfrm>
            <a:off x="7010400" y="50292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7" name="Textfeld 166"/>
          <p:cNvSpPr txBox="1"/>
          <p:nvPr/>
        </p:nvSpPr>
        <p:spPr>
          <a:xfrm>
            <a:off x="7061696" y="6096000"/>
            <a:ext cx="5854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Reset</a:t>
            </a:r>
            <a:endParaRPr lang="de-DE" dirty="0"/>
          </a:p>
        </p:txBody>
      </p:sp>
      <p:grpSp>
        <p:nvGrpSpPr>
          <p:cNvPr id="168" name="Gruppieren 167"/>
          <p:cNvGrpSpPr/>
          <p:nvPr/>
        </p:nvGrpSpPr>
        <p:grpSpPr>
          <a:xfrm>
            <a:off x="2667000" y="3810000"/>
            <a:ext cx="1600200" cy="1981200"/>
            <a:chOff x="1447800" y="4419600"/>
            <a:chExt cx="1600200" cy="1981200"/>
          </a:xfrm>
        </p:grpSpPr>
        <p:sp>
          <p:nvSpPr>
            <p:cNvPr id="169" name="Bogen 168"/>
            <p:cNvSpPr/>
            <p:nvPr/>
          </p:nvSpPr>
          <p:spPr bwMode="auto">
            <a:xfrm>
              <a:off x="1524000" y="48768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70" name="Bogen 169"/>
            <p:cNvSpPr/>
            <p:nvPr/>
          </p:nvSpPr>
          <p:spPr bwMode="auto">
            <a:xfrm>
              <a:off x="1447800" y="48768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71" name="Bogen 170"/>
            <p:cNvSpPr/>
            <p:nvPr/>
          </p:nvSpPr>
          <p:spPr bwMode="auto">
            <a:xfrm flipV="1">
              <a:off x="1447800" y="44196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72" name="Gerade Verbindung 171"/>
            <p:cNvCxnSpPr>
              <a:endCxn id="169" idx="0"/>
            </p:cNvCxnSpPr>
            <p:nvPr/>
          </p:nvCxnSpPr>
          <p:spPr bwMode="auto">
            <a:xfrm flipH="1">
              <a:off x="1714500" y="48768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3" name="Gerade Verbindung 172"/>
            <p:cNvCxnSpPr/>
            <p:nvPr/>
          </p:nvCxnSpPr>
          <p:spPr bwMode="auto">
            <a:xfrm flipH="1">
              <a:off x="1676400" y="59436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4" name="Ellipse 173"/>
            <p:cNvSpPr/>
            <p:nvPr/>
          </p:nvSpPr>
          <p:spPr bwMode="auto">
            <a:xfrm>
              <a:off x="2743200" y="52578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75" name="Gruppieren 174"/>
          <p:cNvGrpSpPr/>
          <p:nvPr/>
        </p:nvGrpSpPr>
        <p:grpSpPr>
          <a:xfrm>
            <a:off x="6858000" y="3810000"/>
            <a:ext cx="1600200" cy="1981200"/>
            <a:chOff x="1447800" y="4419600"/>
            <a:chExt cx="1600200" cy="1981200"/>
          </a:xfrm>
        </p:grpSpPr>
        <p:sp>
          <p:nvSpPr>
            <p:cNvPr id="176" name="Bogen 175"/>
            <p:cNvSpPr/>
            <p:nvPr/>
          </p:nvSpPr>
          <p:spPr bwMode="auto">
            <a:xfrm>
              <a:off x="1524000" y="48768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77" name="Bogen 176"/>
            <p:cNvSpPr/>
            <p:nvPr/>
          </p:nvSpPr>
          <p:spPr bwMode="auto">
            <a:xfrm>
              <a:off x="1447800" y="48768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78" name="Bogen 177"/>
            <p:cNvSpPr/>
            <p:nvPr/>
          </p:nvSpPr>
          <p:spPr bwMode="auto">
            <a:xfrm flipV="1">
              <a:off x="1447800" y="44196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79" name="Gerade Verbindung 178"/>
            <p:cNvCxnSpPr>
              <a:endCxn id="176" idx="0"/>
            </p:cNvCxnSpPr>
            <p:nvPr/>
          </p:nvCxnSpPr>
          <p:spPr bwMode="auto">
            <a:xfrm flipH="1">
              <a:off x="1714500" y="48768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0" name="Gerade Verbindung 179"/>
            <p:cNvCxnSpPr/>
            <p:nvPr/>
          </p:nvCxnSpPr>
          <p:spPr bwMode="auto">
            <a:xfrm flipH="1">
              <a:off x="1676400" y="59436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1" name="Ellipse 180"/>
            <p:cNvSpPr/>
            <p:nvPr/>
          </p:nvSpPr>
          <p:spPr bwMode="auto">
            <a:xfrm>
              <a:off x="2743200" y="52578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59662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Weitere Beispiele der Logikelementen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507652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TTL NAND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0" y="985837"/>
            <a:ext cx="4191000" cy="488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037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Logische Bausteine in TTL-Technik haben gegenüber </a:t>
            </a:r>
            <a:r>
              <a:rPr lang="de-DE" dirty="0">
                <a:hlinkClick r:id="rId2" tooltip="Complementary Metal Oxide Semiconductor"/>
              </a:rPr>
              <a:t>CMOS</a:t>
            </a:r>
            <a:r>
              <a:rPr lang="de-DE" dirty="0"/>
              <a:t>-Bausteinen den Vorteil, dass sie unempfindlicher gegenüber elektrostatischen Entladungen sind. Der Nachteil liegt wegen der stromgesteuerten Transistoren in einer im Vergleich zu CMOS deutlich höheren Leistungsaufnahme (Stromverbrauch) bei statischem Betrieb</a:t>
            </a:r>
            <a:r>
              <a:rPr lang="de-DE" dirty="0" smtClean="0"/>
              <a:t>.</a:t>
            </a:r>
          </a:p>
          <a:p>
            <a:r>
              <a:rPr lang="de-DE" dirty="0"/>
              <a:t>Eine Besonderheit von TTL-Schaltungen besteht darin, dass an Eingängen jedes Potential zwischen 0 V und 5 V liegen darf und sie daher auch </a:t>
            </a:r>
            <a:r>
              <a:rPr lang="de-DE" dirty="0" err="1"/>
              <a:t>unbeschaltet</a:t>
            </a:r>
            <a:r>
              <a:rPr lang="de-DE" dirty="0"/>
              <a:t> bleiben dürfen, ohne dass </a:t>
            </a:r>
            <a:r>
              <a:rPr lang="de-DE" dirty="0" err="1"/>
              <a:t>untolerierbar</a:t>
            </a:r>
            <a:r>
              <a:rPr lang="de-DE" dirty="0"/>
              <a:t> große Querströme entstehen. Eine Besonderheit einer diskret aufgebauten TTL-Schaltung besteht darin, dass </a:t>
            </a:r>
            <a:r>
              <a:rPr lang="de-DE" dirty="0" err="1"/>
              <a:t>unbeschaltete</a:t>
            </a:r>
            <a:r>
              <a:rPr lang="de-DE" dirty="0"/>
              <a:t> Eingänge wirken, als lägen sie auf High-Pegel.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508578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…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250" y="838200"/>
            <a:ext cx="6667500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870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Die ECL-Familie gehört zu den schnellsten erhältlichen Logikfamilien. Dies wird erreicht, da (anders als zum Beispiel bei der </a:t>
            </a:r>
            <a:r>
              <a:rPr lang="de-DE" dirty="0">
                <a:hlinkClick r:id="rId2" tooltip="Transistor-Transistor-Logik"/>
              </a:rPr>
              <a:t>Transistor-Transistor-Logik</a:t>
            </a:r>
            <a:r>
              <a:rPr lang="de-DE" dirty="0"/>
              <a:t>) im normalen Betriebszustand kein Transistor in Sättigung geht. </a:t>
            </a:r>
            <a:endParaRPr lang="de-DE" dirty="0" smtClean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0" y="2252662"/>
            <a:ext cx="4191000" cy="235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602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2659063" y="3625850"/>
            <a:ext cx="1489075" cy="2652713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24579" name="Line 3"/>
          <p:cNvSpPr>
            <a:spLocks noChangeShapeType="1"/>
          </p:cNvSpPr>
          <p:nvPr/>
        </p:nvSpPr>
        <p:spPr bwMode="auto">
          <a:xfrm>
            <a:off x="3084513" y="5213350"/>
            <a:ext cx="0" cy="214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 flipH="1">
            <a:off x="2978150" y="5319713"/>
            <a:ext cx="106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581" name="Freeform 5"/>
          <p:cNvSpPr>
            <a:spLocks/>
          </p:cNvSpPr>
          <p:nvPr/>
        </p:nvSpPr>
        <p:spPr bwMode="auto">
          <a:xfrm>
            <a:off x="3138488" y="5106988"/>
            <a:ext cx="106362" cy="427037"/>
          </a:xfrm>
          <a:custGeom>
            <a:avLst/>
            <a:gdLst>
              <a:gd name="T0" fmla="*/ 2147483647 w 96"/>
              <a:gd name="T1" fmla="*/ 2147483647 h 384"/>
              <a:gd name="T2" fmla="*/ 2147483647 w 96"/>
              <a:gd name="T3" fmla="*/ 2147483647 h 384"/>
              <a:gd name="T4" fmla="*/ 0 w 96"/>
              <a:gd name="T5" fmla="*/ 2147483647 h 384"/>
              <a:gd name="T6" fmla="*/ 0 w 96"/>
              <a:gd name="T7" fmla="*/ 2147483647 h 384"/>
              <a:gd name="T8" fmla="*/ 2147483647 w 96"/>
              <a:gd name="T9" fmla="*/ 2147483647 h 384"/>
              <a:gd name="T10" fmla="*/ 2147483647 w 96"/>
              <a:gd name="T11" fmla="*/ 0 h 3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6" h="384">
                <a:moveTo>
                  <a:pt x="96" y="384"/>
                </a:moveTo>
                <a:lnTo>
                  <a:pt x="96" y="288"/>
                </a:lnTo>
                <a:lnTo>
                  <a:pt x="0" y="288"/>
                </a:lnTo>
                <a:lnTo>
                  <a:pt x="0" y="96"/>
                </a:lnTo>
                <a:lnTo>
                  <a:pt x="96" y="96"/>
                </a:lnTo>
                <a:lnTo>
                  <a:pt x="96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582" name="Oval 6"/>
          <p:cNvSpPr>
            <a:spLocks noChangeArrowheads="1"/>
          </p:cNvSpPr>
          <p:nvPr/>
        </p:nvSpPr>
        <p:spPr bwMode="auto">
          <a:xfrm>
            <a:off x="3297238" y="5692775"/>
            <a:ext cx="212725" cy="212725"/>
          </a:xfrm>
          <a:prstGeom prst="ellipse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>
            <a:off x="3403600" y="5746750"/>
            <a:ext cx="0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>
            <a:off x="3403600" y="5905500"/>
            <a:ext cx="0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585" name="AutoShape 9"/>
          <p:cNvSpPr>
            <a:spLocks noChangeArrowheads="1"/>
          </p:cNvSpPr>
          <p:nvPr/>
        </p:nvSpPr>
        <p:spPr bwMode="auto">
          <a:xfrm rot="10800000">
            <a:off x="3351213" y="6011863"/>
            <a:ext cx="106362" cy="53975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3244850" y="5534025"/>
            <a:ext cx="319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rot="10800000">
            <a:off x="3403600" y="5534025"/>
            <a:ext cx="0" cy="158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 flipH="1">
            <a:off x="3722688" y="5213350"/>
            <a:ext cx="0" cy="214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>
            <a:off x="3722688" y="5319713"/>
            <a:ext cx="106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590" name="Freeform 14"/>
          <p:cNvSpPr>
            <a:spLocks/>
          </p:cNvSpPr>
          <p:nvPr/>
        </p:nvSpPr>
        <p:spPr bwMode="auto">
          <a:xfrm flipH="1">
            <a:off x="3563938" y="5106988"/>
            <a:ext cx="106362" cy="427037"/>
          </a:xfrm>
          <a:custGeom>
            <a:avLst/>
            <a:gdLst>
              <a:gd name="T0" fmla="*/ 2147483647 w 96"/>
              <a:gd name="T1" fmla="*/ 2147483647 h 384"/>
              <a:gd name="T2" fmla="*/ 2147483647 w 96"/>
              <a:gd name="T3" fmla="*/ 2147483647 h 384"/>
              <a:gd name="T4" fmla="*/ 0 w 96"/>
              <a:gd name="T5" fmla="*/ 2147483647 h 384"/>
              <a:gd name="T6" fmla="*/ 0 w 96"/>
              <a:gd name="T7" fmla="*/ 2147483647 h 384"/>
              <a:gd name="T8" fmla="*/ 2147483647 w 96"/>
              <a:gd name="T9" fmla="*/ 2147483647 h 384"/>
              <a:gd name="T10" fmla="*/ 2147483647 w 96"/>
              <a:gd name="T11" fmla="*/ 0 h 3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6" h="384">
                <a:moveTo>
                  <a:pt x="96" y="384"/>
                </a:moveTo>
                <a:lnTo>
                  <a:pt x="96" y="288"/>
                </a:lnTo>
                <a:lnTo>
                  <a:pt x="0" y="288"/>
                </a:lnTo>
                <a:lnTo>
                  <a:pt x="0" y="96"/>
                </a:lnTo>
                <a:lnTo>
                  <a:pt x="96" y="96"/>
                </a:lnTo>
                <a:lnTo>
                  <a:pt x="96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 flipH="1">
            <a:off x="3244850" y="5106988"/>
            <a:ext cx="212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>
            <a:off x="3084513" y="4575175"/>
            <a:ext cx="0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2978150" y="4043363"/>
            <a:ext cx="106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594" name="Freeform 18"/>
          <p:cNvSpPr>
            <a:spLocks/>
          </p:cNvSpPr>
          <p:nvPr/>
        </p:nvSpPr>
        <p:spPr bwMode="auto">
          <a:xfrm>
            <a:off x="2925763" y="4149725"/>
            <a:ext cx="212725" cy="320675"/>
          </a:xfrm>
          <a:custGeom>
            <a:avLst/>
            <a:gdLst>
              <a:gd name="T0" fmla="*/ 0 w 193"/>
              <a:gd name="T1" fmla="*/ 2147483647 h 433"/>
              <a:gd name="T2" fmla="*/ 2147483647 w 193"/>
              <a:gd name="T3" fmla="*/ 2147483647 h 433"/>
              <a:gd name="T4" fmla="*/ 2147483647 w 193"/>
              <a:gd name="T5" fmla="*/ 2147483647 h 433"/>
              <a:gd name="T6" fmla="*/ 2147483647 w 193"/>
              <a:gd name="T7" fmla="*/ 2147483647 h 433"/>
              <a:gd name="T8" fmla="*/ 2147483647 w 193"/>
              <a:gd name="T9" fmla="*/ 2147483647 h 433"/>
              <a:gd name="T10" fmla="*/ 2147483647 w 193"/>
              <a:gd name="T11" fmla="*/ 2147483647 h 433"/>
              <a:gd name="T12" fmla="*/ 2147483647 w 193"/>
              <a:gd name="T13" fmla="*/ 2147483647 h 433"/>
              <a:gd name="T14" fmla="*/ 2147483647 w 193"/>
              <a:gd name="T15" fmla="*/ 2147483647 h 433"/>
              <a:gd name="T16" fmla="*/ 2147483647 w 193"/>
              <a:gd name="T17" fmla="*/ 2147483647 h 433"/>
              <a:gd name="T18" fmla="*/ 2147483647 w 193"/>
              <a:gd name="T19" fmla="*/ 2147483647 h 433"/>
              <a:gd name="T20" fmla="*/ 0 w 193"/>
              <a:gd name="T21" fmla="*/ 2147483647 h 43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93" h="433">
                <a:moveTo>
                  <a:pt x="0" y="112"/>
                </a:moveTo>
                <a:cubicBezTo>
                  <a:pt x="0" y="80"/>
                  <a:pt x="24" y="32"/>
                  <a:pt x="48" y="16"/>
                </a:cubicBezTo>
                <a:cubicBezTo>
                  <a:pt x="72" y="0"/>
                  <a:pt x="120" y="0"/>
                  <a:pt x="144" y="16"/>
                </a:cubicBezTo>
                <a:cubicBezTo>
                  <a:pt x="168" y="32"/>
                  <a:pt x="192" y="80"/>
                  <a:pt x="192" y="112"/>
                </a:cubicBezTo>
                <a:cubicBezTo>
                  <a:pt x="192" y="144"/>
                  <a:pt x="144" y="176"/>
                  <a:pt x="144" y="208"/>
                </a:cubicBezTo>
                <a:cubicBezTo>
                  <a:pt x="144" y="240"/>
                  <a:pt x="191" y="271"/>
                  <a:pt x="192" y="304"/>
                </a:cubicBezTo>
                <a:cubicBezTo>
                  <a:pt x="193" y="337"/>
                  <a:pt x="173" y="390"/>
                  <a:pt x="149" y="409"/>
                </a:cubicBezTo>
                <a:cubicBezTo>
                  <a:pt x="125" y="428"/>
                  <a:pt x="71" y="433"/>
                  <a:pt x="48" y="418"/>
                </a:cubicBezTo>
                <a:cubicBezTo>
                  <a:pt x="25" y="403"/>
                  <a:pt x="11" y="353"/>
                  <a:pt x="11" y="318"/>
                </a:cubicBezTo>
                <a:cubicBezTo>
                  <a:pt x="11" y="283"/>
                  <a:pt x="50" y="242"/>
                  <a:pt x="48" y="208"/>
                </a:cubicBezTo>
                <a:cubicBezTo>
                  <a:pt x="46" y="174"/>
                  <a:pt x="0" y="144"/>
                  <a:pt x="0" y="112"/>
                </a:cubicBezTo>
                <a:close/>
              </a:path>
            </a:pathLst>
          </a:cu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595" name="Line 19"/>
          <p:cNvSpPr>
            <a:spLocks noChangeShapeType="1"/>
          </p:cNvSpPr>
          <p:nvPr/>
        </p:nvSpPr>
        <p:spPr bwMode="auto">
          <a:xfrm>
            <a:off x="3032125" y="4043363"/>
            <a:ext cx="0" cy="106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596" name="Line 20"/>
          <p:cNvSpPr>
            <a:spLocks noChangeShapeType="1"/>
          </p:cNvSpPr>
          <p:nvPr/>
        </p:nvSpPr>
        <p:spPr bwMode="auto">
          <a:xfrm>
            <a:off x="3722688" y="4575175"/>
            <a:ext cx="0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>
            <a:off x="3563938" y="4681538"/>
            <a:ext cx="0" cy="212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598" name="Line 22"/>
          <p:cNvSpPr>
            <a:spLocks noChangeShapeType="1"/>
          </p:cNvSpPr>
          <p:nvPr/>
        </p:nvSpPr>
        <p:spPr bwMode="auto">
          <a:xfrm flipH="1">
            <a:off x="3457575" y="4787900"/>
            <a:ext cx="106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599" name="Freeform 23"/>
          <p:cNvSpPr>
            <a:spLocks/>
          </p:cNvSpPr>
          <p:nvPr/>
        </p:nvSpPr>
        <p:spPr bwMode="auto">
          <a:xfrm>
            <a:off x="3616325" y="4575175"/>
            <a:ext cx="106363" cy="425450"/>
          </a:xfrm>
          <a:custGeom>
            <a:avLst/>
            <a:gdLst>
              <a:gd name="T0" fmla="*/ 2147483647 w 96"/>
              <a:gd name="T1" fmla="*/ 2147483647 h 384"/>
              <a:gd name="T2" fmla="*/ 2147483647 w 96"/>
              <a:gd name="T3" fmla="*/ 2147483647 h 384"/>
              <a:gd name="T4" fmla="*/ 0 w 96"/>
              <a:gd name="T5" fmla="*/ 2147483647 h 384"/>
              <a:gd name="T6" fmla="*/ 0 w 96"/>
              <a:gd name="T7" fmla="*/ 2147483647 h 384"/>
              <a:gd name="T8" fmla="*/ 2147483647 w 96"/>
              <a:gd name="T9" fmla="*/ 2147483647 h 384"/>
              <a:gd name="T10" fmla="*/ 2147483647 w 96"/>
              <a:gd name="T11" fmla="*/ 0 h 3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6" h="384">
                <a:moveTo>
                  <a:pt x="96" y="384"/>
                </a:moveTo>
                <a:lnTo>
                  <a:pt x="96" y="288"/>
                </a:lnTo>
                <a:lnTo>
                  <a:pt x="0" y="288"/>
                </a:lnTo>
                <a:lnTo>
                  <a:pt x="0" y="96"/>
                </a:lnTo>
                <a:lnTo>
                  <a:pt x="96" y="96"/>
                </a:lnTo>
                <a:lnTo>
                  <a:pt x="96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00" name="Line 24"/>
          <p:cNvSpPr>
            <a:spLocks noChangeShapeType="1"/>
          </p:cNvSpPr>
          <p:nvPr/>
        </p:nvSpPr>
        <p:spPr bwMode="auto">
          <a:xfrm flipH="1">
            <a:off x="3244850" y="4681538"/>
            <a:ext cx="0" cy="212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01" name="Line 25"/>
          <p:cNvSpPr>
            <a:spLocks noChangeShapeType="1"/>
          </p:cNvSpPr>
          <p:nvPr/>
        </p:nvSpPr>
        <p:spPr bwMode="auto">
          <a:xfrm>
            <a:off x="3244850" y="4787900"/>
            <a:ext cx="106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02" name="Freeform 26"/>
          <p:cNvSpPr>
            <a:spLocks/>
          </p:cNvSpPr>
          <p:nvPr/>
        </p:nvSpPr>
        <p:spPr bwMode="auto">
          <a:xfrm flipH="1">
            <a:off x="3084513" y="4575175"/>
            <a:ext cx="106362" cy="425450"/>
          </a:xfrm>
          <a:custGeom>
            <a:avLst/>
            <a:gdLst>
              <a:gd name="T0" fmla="*/ 2147483647 w 96"/>
              <a:gd name="T1" fmla="*/ 2147483647 h 384"/>
              <a:gd name="T2" fmla="*/ 2147483647 w 96"/>
              <a:gd name="T3" fmla="*/ 2147483647 h 384"/>
              <a:gd name="T4" fmla="*/ 0 w 96"/>
              <a:gd name="T5" fmla="*/ 2147483647 h 384"/>
              <a:gd name="T6" fmla="*/ 0 w 96"/>
              <a:gd name="T7" fmla="*/ 2147483647 h 384"/>
              <a:gd name="T8" fmla="*/ 2147483647 w 96"/>
              <a:gd name="T9" fmla="*/ 2147483647 h 384"/>
              <a:gd name="T10" fmla="*/ 2147483647 w 96"/>
              <a:gd name="T11" fmla="*/ 0 h 3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6" h="384">
                <a:moveTo>
                  <a:pt x="96" y="384"/>
                </a:moveTo>
                <a:lnTo>
                  <a:pt x="96" y="288"/>
                </a:lnTo>
                <a:lnTo>
                  <a:pt x="0" y="288"/>
                </a:lnTo>
                <a:lnTo>
                  <a:pt x="0" y="96"/>
                </a:lnTo>
                <a:lnTo>
                  <a:pt x="96" y="96"/>
                </a:lnTo>
                <a:lnTo>
                  <a:pt x="96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03" name="Line 27"/>
          <p:cNvSpPr>
            <a:spLocks noChangeShapeType="1"/>
          </p:cNvSpPr>
          <p:nvPr/>
        </p:nvSpPr>
        <p:spPr bwMode="auto">
          <a:xfrm>
            <a:off x="2819400" y="4681538"/>
            <a:ext cx="0" cy="212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04" name="Line 28"/>
          <p:cNvSpPr>
            <a:spLocks noChangeShapeType="1"/>
          </p:cNvSpPr>
          <p:nvPr/>
        </p:nvSpPr>
        <p:spPr bwMode="auto">
          <a:xfrm flipH="1">
            <a:off x="2713038" y="4787900"/>
            <a:ext cx="106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05" name="Freeform 29"/>
          <p:cNvSpPr>
            <a:spLocks/>
          </p:cNvSpPr>
          <p:nvPr/>
        </p:nvSpPr>
        <p:spPr bwMode="auto">
          <a:xfrm>
            <a:off x="2871788" y="4575175"/>
            <a:ext cx="106362" cy="425450"/>
          </a:xfrm>
          <a:custGeom>
            <a:avLst/>
            <a:gdLst>
              <a:gd name="T0" fmla="*/ 2147483647 w 96"/>
              <a:gd name="T1" fmla="*/ 2147483647 h 384"/>
              <a:gd name="T2" fmla="*/ 2147483647 w 96"/>
              <a:gd name="T3" fmla="*/ 2147483647 h 384"/>
              <a:gd name="T4" fmla="*/ 0 w 96"/>
              <a:gd name="T5" fmla="*/ 2147483647 h 384"/>
              <a:gd name="T6" fmla="*/ 0 w 96"/>
              <a:gd name="T7" fmla="*/ 2147483647 h 384"/>
              <a:gd name="T8" fmla="*/ 2147483647 w 96"/>
              <a:gd name="T9" fmla="*/ 2147483647 h 384"/>
              <a:gd name="T10" fmla="*/ 2147483647 w 96"/>
              <a:gd name="T11" fmla="*/ 0 h 3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6" h="384">
                <a:moveTo>
                  <a:pt x="96" y="384"/>
                </a:moveTo>
                <a:lnTo>
                  <a:pt x="96" y="288"/>
                </a:lnTo>
                <a:lnTo>
                  <a:pt x="0" y="288"/>
                </a:lnTo>
                <a:lnTo>
                  <a:pt x="0" y="96"/>
                </a:lnTo>
                <a:lnTo>
                  <a:pt x="96" y="96"/>
                </a:lnTo>
                <a:lnTo>
                  <a:pt x="96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06" name="Line 30"/>
          <p:cNvSpPr>
            <a:spLocks noChangeShapeType="1"/>
          </p:cNvSpPr>
          <p:nvPr/>
        </p:nvSpPr>
        <p:spPr bwMode="auto">
          <a:xfrm>
            <a:off x="3084513" y="5000625"/>
            <a:ext cx="638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07" name="Line 31"/>
          <p:cNvSpPr>
            <a:spLocks noChangeShapeType="1"/>
          </p:cNvSpPr>
          <p:nvPr/>
        </p:nvSpPr>
        <p:spPr bwMode="auto">
          <a:xfrm>
            <a:off x="2978150" y="4575175"/>
            <a:ext cx="106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08" name="Line 32"/>
          <p:cNvSpPr>
            <a:spLocks noChangeShapeType="1"/>
          </p:cNvSpPr>
          <p:nvPr/>
        </p:nvSpPr>
        <p:spPr bwMode="auto">
          <a:xfrm>
            <a:off x="2978150" y="5000625"/>
            <a:ext cx="0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09" name="Line 33"/>
          <p:cNvSpPr>
            <a:spLocks noChangeShapeType="1"/>
          </p:cNvSpPr>
          <p:nvPr/>
        </p:nvSpPr>
        <p:spPr bwMode="auto">
          <a:xfrm>
            <a:off x="2978150" y="5106988"/>
            <a:ext cx="850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10" name="Line 34"/>
          <p:cNvSpPr>
            <a:spLocks noChangeShapeType="1"/>
          </p:cNvSpPr>
          <p:nvPr/>
        </p:nvSpPr>
        <p:spPr bwMode="auto">
          <a:xfrm flipH="1">
            <a:off x="3989388" y="4681538"/>
            <a:ext cx="0" cy="212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11" name="Line 35"/>
          <p:cNvSpPr>
            <a:spLocks noChangeShapeType="1"/>
          </p:cNvSpPr>
          <p:nvPr/>
        </p:nvSpPr>
        <p:spPr bwMode="auto">
          <a:xfrm>
            <a:off x="3989388" y="4787900"/>
            <a:ext cx="106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12" name="Freeform 36"/>
          <p:cNvSpPr>
            <a:spLocks/>
          </p:cNvSpPr>
          <p:nvPr/>
        </p:nvSpPr>
        <p:spPr bwMode="auto">
          <a:xfrm flipH="1">
            <a:off x="3829050" y="4575175"/>
            <a:ext cx="106363" cy="425450"/>
          </a:xfrm>
          <a:custGeom>
            <a:avLst/>
            <a:gdLst>
              <a:gd name="T0" fmla="*/ 2147483647 w 96"/>
              <a:gd name="T1" fmla="*/ 2147483647 h 384"/>
              <a:gd name="T2" fmla="*/ 2147483647 w 96"/>
              <a:gd name="T3" fmla="*/ 2147483647 h 384"/>
              <a:gd name="T4" fmla="*/ 0 w 96"/>
              <a:gd name="T5" fmla="*/ 2147483647 h 384"/>
              <a:gd name="T6" fmla="*/ 0 w 96"/>
              <a:gd name="T7" fmla="*/ 2147483647 h 384"/>
              <a:gd name="T8" fmla="*/ 2147483647 w 96"/>
              <a:gd name="T9" fmla="*/ 2147483647 h 384"/>
              <a:gd name="T10" fmla="*/ 2147483647 w 96"/>
              <a:gd name="T11" fmla="*/ 0 h 3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6" h="384">
                <a:moveTo>
                  <a:pt x="96" y="384"/>
                </a:moveTo>
                <a:lnTo>
                  <a:pt x="96" y="288"/>
                </a:lnTo>
                <a:lnTo>
                  <a:pt x="0" y="288"/>
                </a:lnTo>
                <a:lnTo>
                  <a:pt x="0" y="96"/>
                </a:lnTo>
                <a:lnTo>
                  <a:pt x="96" y="96"/>
                </a:lnTo>
                <a:lnTo>
                  <a:pt x="96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13" name="Line 37"/>
          <p:cNvSpPr>
            <a:spLocks noChangeShapeType="1"/>
          </p:cNvSpPr>
          <p:nvPr/>
        </p:nvSpPr>
        <p:spPr bwMode="auto">
          <a:xfrm flipH="1">
            <a:off x="3829050" y="5000625"/>
            <a:ext cx="0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14" name="Line 38"/>
          <p:cNvSpPr>
            <a:spLocks noChangeShapeType="1"/>
          </p:cNvSpPr>
          <p:nvPr/>
        </p:nvSpPr>
        <p:spPr bwMode="auto">
          <a:xfrm>
            <a:off x="3032125" y="4468813"/>
            <a:ext cx="0" cy="106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15" name="Line 39"/>
          <p:cNvSpPr>
            <a:spLocks noChangeShapeType="1"/>
          </p:cNvSpPr>
          <p:nvPr/>
        </p:nvSpPr>
        <p:spPr bwMode="auto">
          <a:xfrm>
            <a:off x="3722688" y="4043363"/>
            <a:ext cx="106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16" name="Freeform 40"/>
          <p:cNvSpPr>
            <a:spLocks/>
          </p:cNvSpPr>
          <p:nvPr/>
        </p:nvSpPr>
        <p:spPr bwMode="auto">
          <a:xfrm>
            <a:off x="3670300" y="4149725"/>
            <a:ext cx="212725" cy="320675"/>
          </a:xfrm>
          <a:custGeom>
            <a:avLst/>
            <a:gdLst>
              <a:gd name="T0" fmla="*/ 0 w 193"/>
              <a:gd name="T1" fmla="*/ 2147483647 h 433"/>
              <a:gd name="T2" fmla="*/ 2147483647 w 193"/>
              <a:gd name="T3" fmla="*/ 2147483647 h 433"/>
              <a:gd name="T4" fmla="*/ 2147483647 w 193"/>
              <a:gd name="T5" fmla="*/ 2147483647 h 433"/>
              <a:gd name="T6" fmla="*/ 2147483647 w 193"/>
              <a:gd name="T7" fmla="*/ 2147483647 h 433"/>
              <a:gd name="T8" fmla="*/ 2147483647 w 193"/>
              <a:gd name="T9" fmla="*/ 2147483647 h 433"/>
              <a:gd name="T10" fmla="*/ 2147483647 w 193"/>
              <a:gd name="T11" fmla="*/ 2147483647 h 433"/>
              <a:gd name="T12" fmla="*/ 2147483647 w 193"/>
              <a:gd name="T13" fmla="*/ 2147483647 h 433"/>
              <a:gd name="T14" fmla="*/ 2147483647 w 193"/>
              <a:gd name="T15" fmla="*/ 2147483647 h 433"/>
              <a:gd name="T16" fmla="*/ 2147483647 w 193"/>
              <a:gd name="T17" fmla="*/ 2147483647 h 433"/>
              <a:gd name="T18" fmla="*/ 2147483647 w 193"/>
              <a:gd name="T19" fmla="*/ 2147483647 h 433"/>
              <a:gd name="T20" fmla="*/ 0 w 193"/>
              <a:gd name="T21" fmla="*/ 2147483647 h 43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93" h="433">
                <a:moveTo>
                  <a:pt x="0" y="112"/>
                </a:moveTo>
                <a:cubicBezTo>
                  <a:pt x="0" y="80"/>
                  <a:pt x="24" y="32"/>
                  <a:pt x="48" y="16"/>
                </a:cubicBezTo>
                <a:cubicBezTo>
                  <a:pt x="72" y="0"/>
                  <a:pt x="120" y="0"/>
                  <a:pt x="144" y="16"/>
                </a:cubicBezTo>
                <a:cubicBezTo>
                  <a:pt x="168" y="32"/>
                  <a:pt x="192" y="80"/>
                  <a:pt x="192" y="112"/>
                </a:cubicBezTo>
                <a:cubicBezTo>
                  <a:pt x="192" y="144"/>
                  <a:pt x="144" y="176"/>
                  <a:pt x="144" y="208"/>
                </a:cubicBezTo>
                <a:cubicBezTo>
                  <a:pt x="144" y="240"/>
                  <a:pt x="191" y="271"/>
                  <a:pt x="192" y="304"/>
                </a:cubicBezTo>
                <a:cubicBezTo>
                  <a:pt x="193" y="337"/>
                  <a:pt x="173" y="390"/>
                  <a:pt x="149" y="409"/>
                </a:cubicBezTo>
                <a:cubicBezTo>
                  <a:pt x="125" y="428"/>
                  <a:pt x="71" y="433"/>
                  <a:pt x="48" y="418"/>
                </a:cubicBezTo>
                <a:cubicBezTo>
                  <a:pt x="25" y="403"/>
                  <a:pt x="11" y="353"/>
                  <a:pt x="11" y="318"/>
                </a:cubicBezTo>
                <a:cubicBezTo>
                  <a:pt x="11" y="283"/>
                  <a:pt x="50" y="242"/>
                  <a:pt x="48" y="208"/>
                </a:cubicBezTo>
                <a:cubicBezTo>
                  <a:pt x="46" y="174"/>
                  <a:pt x="0" y="144"/>
                  <a:pt x="0" y="112"/>
                </a:cubicBezTo>
                <a:close/>
              </a:path>
            </a:pathLst>
          </a:cu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17" name="Line 41"/>
          <p:cNvSpPr>
            <a:spLocks noChangeShapeType="1"/>
          </p:cNvSpPr>
          <p:nvPr/>
        </p:nvSpPr>
        <p:spPr bwMode="auto">
          <a:xfrm>
            <a:off x="3776663" y="4043363"/>
            <a:ext cx="0" cy="106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18" name="Line 42"/>
          <p:cNvSpPr>
            <a:spLocks noChangeShapeType="1"/>
          </p:cNvSpPr>
          <p:nvPr/>
        </p:nvSpPr>
        <p:spPr bwMode="auto">
          <a:xfrm>
            <a:off x="3722688" y="4575175"/>
            <a:ext cx="106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19" name="Line 43"/>
          <p:cNvSpPr>
            <a:spLocks noChangeShapeType="1"/>
          </p:cNvSpPr>
          <p:nvPr/>
        </p:nvSpPr>
        <p:spPr bwMode="auto">
          <a:xfrm>
            <a:off x="3776663" y="4468813"/>
            <a:ext cx="0" cy="106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20" name="Line 44"/>
          <p:cNvSpPr>
            <a:spLocks noChangeShapeType="1"/>
          </p:cNvSpPr>
          <p:nvPr/>
        </p:nvSpPr>
        <p:spPr bwMode="auto">
          <a:xfrm flipV="1">
            <a:off x="3563938" y="5000625"/>
            <a:ext cx="0" cy="160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21" name="Line 45"/>
          <p:cNvSpPr>
            <a:spLocks noChangeShapeType="1"/>
          </p:cNvSpPr>
          <p:nvPr/>
        </p:nvSpPr>
        <p:spPr bwMode="auto">
          <a:xfrm flipV="1">
            <a:off x="3244850" y="5106988"/>
            <a:ext cx="0" cy="106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22" name="Line 46"/>
          <p:cNvSpPr>
            <a:spLocks noChangeShapeType="1"/>
          </p:cNvSpPr>
          <p:nvPr/>
        </p:nvSpPr>
        <p:spPr bwMode="auto">
          <a:xfrm flipV="1">
            <a:off x="3351213" y="4575175"/>
            <a:ext cx="158750" cy="212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23" name="Line 47"/>
          <p:cNvSpPr>
            <a:spLocks noChangeShapeType="1"/>
          </p:cNvSpPr>
          <p:nvPr/>
        </p:nvSpPr>
        <p:spPr bwMode="auto">
          <a:xfrm>
            <a:off x="3509963" y="4575175"/>
            <a:ext cx="266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24" name="Line 48"/>
          <p:cNvSpPr>
            <a:spLocks noChangeShapeType="1"/>
          </p:cNvSpPr>
          <p:nvPr/>
        </p:nvSpPr>
        <p:spPr bwMode="auto">
          <a:xfrm>
            <a:off x="3297238" y="4575175"/>
            <a:ext cx="160337" cy="212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25" name="Line 49"/>
          <p:cNvSpPr>
            <a:spLocks noChangeShapeType="1"/>
          </p:cNvSpPr>
          <p:nvPr/>
        </p:nvSpPr>
        <p:spPr bwMode="auto">
          <a:xfrm flipH="1">
            <a:off x="3032125" y="4575175"/>
            <a:ext cx="2651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26" name="Line 50"/>
          <p:cNvSpPr>
            <a:spLocks noChangeShapeType="1"/>
          </p:cNvSpPr>
          <p:nvPr/>
        </p:nvSpPr>
        <p:spPr bwMode="auto">
          <a:xfrm flipV="1">
            <a:off x="2659063" y="6224588"/>
            <a:ext cx="1489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27" name="Line 51"/>
          <p:cNvSpPr>
            <a:spLocks noChangeShapeType="1"/>
          </p:cNvSpPr>
          <p:nvPr/>
        </p:nvSpPr>
        <p:spPr bwMode="auto">
          <a:xfrm>
            <a:off x="3829050" y="5319713"/>
            <a:ext cx="0" cy="904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28" name="Line 52"/>
          <p:cNvSpPr>
            <a:spLocks noChangeShapeType="1"/>
          </p:cNvSpPr>
          <p:nvPr/>
        </p:nvSpPr>
        <p:spPr bwMode="auto">
          <a:xfrm>
            <a:off x="2978150" y="5319713"/>
            <a:ext cx="0" cy="852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29" name="Line 53"/>
          <p:cNvSpPr>
            <a:spLocks noChangeShapeType="1"/>
          </p:cNvSpPr>
          <p:nvPr/>
        </p:nvSpPr>
        <p:spPr bwMode="auto">
          <a:xfrm flipV="1">
            <a:off x="2659063" y="6172200"/>
            <a:ext cx="1489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30" name="Line 54"/>
          <p:cNvSpPr>
            <a:spLocks noChangeShapeType="1"/>
          </p:cNvSpPr>
          <p:nvPr/>
        </p:nvSpPr>
        <p:spPr bwMode="auto">
          <a:xfrm>
            <a:off x="2713038" y="4203700"/>
            <a:ext cx="0" cy="1063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31" name="Line 55"/>
          <p:cNvSpPr>
            <a:spLocks noChangeShapeType="1"/>
          </p:cNvSpPr>
          <p:nvPr/>
        </p:nvSpPr>
        <p:spPr bwMode="auto">
          <a:xfrm>
            <a:off x="4095750" y="4203700"/>
            <a:ext cx="0" cy="1063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32" name="Line 56"/>
          <p:cNvSpPr>
            <a:spLocks noChangeShapeType="1"/>
          </p:cNvSpPr>
          <p:nvPr/>
        </p:nvSpPr>
        <p:spPr bwMode="auto">
          <a:xfrm>
            <a:off x="2713038" y="4629150"/>
            <a:ext cx="0" cy="158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33" name="Line 57"/>
          <p:cNvSpPr>
            <a:spLocks noChangeShapeType="1"/>
          </p:cNvSpPr>
          <p:nvPr/>
        </p:nvSpPr>
        <p:spPr bwMode="auto">
          <a:xfrm>
            <a:off x="3829050" y="6065838"/>
            <a:ext cx="0" cy="158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34" name="Line 58"/>
          <p:cNvSpPr>
            <a:spLocks noChangeShapeType="1"/>
          </p:cNvSpPr>
          <p:nvPr/>
        </p:nvSpPr>
        <p:spPr bwMode="auto">
          <a:xfrm>
            <a:off x="2978150" y="6011863"/>
            <a:ext cx="0" cy="160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35" name="Line 59"/>
          <p:cNvSpPr>
            <a:spLocks noChangeShapeType="1"/>
          </p:cNvSpPr>
          <p:nvPr/>
        </p:nvSpPr>
        <p:spPr bwMode="auto">
          <a:xfrm>
            <a:off x="4095750" y="4629150"/>
            <a:ext cx="0" cy="158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36" name="Rectangle 60"/>
          <p:cNvSpPr>
            <a:spLocks noChangeArrowheads="1"/>
          </p:cNvSpPr>
          <p:nvPr/>
        </p:nvSpPr>
        <p:spPr bwMode="auto">
          <a:xfrm>
            <a:off x="4240213" y="3511550"/>
            <a:ext cx="4522787" cy="2767013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24637" name="Arc 61"/>
          <p:cNvSpPr>
            <a:spLocks/>
          </p:cNvSpPr>
          <p:nvPr/>
        </p:nvSpPr>
        <p:spPr bwMode="auto">
          <a:xfrm rot="10800000" flipV="1">
            <a:off x="7591425" y="4310063"/>
            <a:ext cx="266700" cy="903287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 cap="rnd">
            <a:solidFill>
              <a:schemeClr val="tx1"/>
            </a:solidFill>
            <a:prstDash val="sysDot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38" name="Arc 62"/>
          <p:cNvSpPr>
            <a:spLocks/>
          </p:cNvSpPr>
          <p:nvPr/>
        </p:nvSpPr>
        <p:spPr bwMode="auto">
          <a:xfrm flipV="1">
            <a:off x="7910513" y="4310063"/>
            <a:ext cx="798512" cy="903287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 cap="rnd">
            <a:solidFill>
              <a:schemeClr val="tx1"/>
            </a:solidFill>
            <a:prstDash val="sysDot"/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24639" name="Group 63"/>
          <p:cNvGrpSpPr>
            <a:grpSpLocks/>
          </p:cNvGrpSpPr>
          <p:nvPr/>
        </p:nvGrpSpPr>
        <p:grpSpPr bwMode="auto">
          <a:xfrm>
            <a:off x="4292600" y="5319713"/>
            <a:ext cx="266700" cy="427037"/>
            <a:chOff x="1440" y="1008"/>
            <a:chExt cx="240" cy="384"/>
          </a:xfrm>
        </p:grpSpPr>
        <p:sp>
          <p:nvSpPr>
            <p:cNvPr id="25004" name="Line 64"/>
            <p:cNvSpPr>
              <a:spLocks noChangeShapeType="1"/>
            </p:cNvSpPr>
            <p:nvPr/>
          </p:nvSpPr>
          <p:spPr bwMode="auto">
            <a:xfrm>
              <a:off x="1536" y="110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5005" name="Line 65"/>
            <p:cNvSpPr>
              <a:spLocks noChangeShapeType="1"/>
            </p:cNvSpPr>
            <p:nvPr/>
          </p:nvSpPr>
          <p:spPr bwMode="auto">
            <a:xfrm flipH="1">
              <a:off x="1440" y="120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5006" name="Freeform 66"/>
            <p:cNvSpPr>
              <a:spLocks/>
            </p:cNvSpPr>
            <p:nvPr/>
          </p:nvSpPr>
          <p:spPr bwMode="auto">
            <a:xfrm>
              <a:off x="1584" y="1008"/>
              <a:ext cx="96" cy="384"/>
            </a:xfrm>
            <a:custGeom>
              <a:avLst/>
              <a:gdLst>
                <a:gd name="T0" fmla="*/ 96 w 96"/>
                <a:gd name="T1" fmla="*/ 384 h 384"/>
                <a:gd name="T2" fmla="*/ 96 w 96"/>
                <a:gd name="T3" fmla="*/ 288 h 384"/>
                <a:gd name="T4" fmla="*/ 0 w 96"/>
                <a:gd name="T5" fmla="*/ 288 h 384"/>
                <a:gd name="T6" fmla="*/ 0 w 96"/>
                <a:gd name="T7" fmla="*/ 96 h 384"/>
                <a:gd name="T8" fmla="*/ 96 w 96"/>
                <a:gd name="T9" fmla="*/ 96 h 384"/>
                <a:gd name="T10" fmla="*/ 96 w 9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6" h="384">
                  <a:moveTo>
                    <a:pt x="96" y="384"/>
                  </a:moveTo>
                  <a:lnTo>
                    <a:pt x="96" y="288"/>
                  </a:lnTo>
                  <a:lnTo>
                    <a:pt x="0" y="288"/>
                  </a:lnTo>
                  <a:lnTo>
                    <a:pt x="0" y="96"/>
                  </a:lnTo>
                  <a:lnTo>
                    <a:pt x="96" y="96"/>
                  </a:lnTo>
                  <a:lnTo>
                    <a:pt x="96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24640" name="Oval 67"/>
          <p:cNvSpPr>
            <a:spLocks noChangeArrowheads="1"/>
          </p:cNvSpPr>
          <p:nvPr/>
        </p:nvSpPr>
        <p:spPr bwMode="auto">
          <a:xfrm>
            <a:off x="4613275" y="5853113"/>
            <a:ext cx="212725" cy="212725"/>
          </a:xfrm>
          <a:prstGeom prst="ellipse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24641" name="Line 68"/>
          <p:cNvSpPr>
            <a:spLocks noChangeShapeType="1"/>
          </p:cNvSpPr>
          <p:nvPr/>
        </p:nvSpPr>
        <p:spPr bwMode="auto">
          <a:xfrm>
            <a:off x="4719638" y="5905500"/>
            <a:ext cx="0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42" name="Line 69"/>
          <p:cNvSpPr>
            <a:spLocks noChangeShapeType="1"/>
          </p:cNvSpPr>
          <p:nvPr/>
        </p:nvSpPr>
        <p:spPr bwMode="auto">
          <a:xfrm>
            <a:off x="4719638" y="6065838"/>
            <a:ext cx="0" cy="106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43" name="AutoShape 70"/>
          <p:cNvSpPr>
            <a:spLocks noChangeArrowheads="1"/>
          </p:cNvSpPr>
          <p:nvPr/>
        </p:nvSpPr>
        <p:spPr bwMode="auto">
          <a:xfrm rot="10800000">
            <a:off x="4665663" y="6172200"/>
            <a:ext cx="106362" cy="52388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24644" name="Line 71"/>
          <p:cNvSpPr>
            <a:spLocks noChangeShapeType="1"/>
          </p:cNvSpPr>
          <p:nvPr/>
        </p:nvSpPr>
        <p:spPr bwMode="auto">
          <a:xfrm>
            <a:off x="4559300" y="5746750"/>
            <a:ext cx="319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45" name="Line 72"/>
          <p:cNvSpPr>
            <a:spLocks noChangeShapeType="1"/>
          </p:cNvSpPr>
          <p:nvPr/>
        </p:nvSpPr>
        <p:spPr bwMode="auto">
          <a:xfrm rot="10800000">
            <a:off x="4719638" y="5746750"/>
            <a:ext cx="0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24646" name="Group 73"/>
          <p:cNvGrpSpPr>
            <a:grpSpLocks/>
          </p:cNvGrpSpPr>
          <p:nvPr/>
        </p:nvGrpSpPr>
        <p:grpSpPr bwMode="auto">
          <a:xfrm flipH="1">
            <a:off x="4878388" y="5319713"/>
            <a:ext cx="266700" cy="427037"/>
            <a:chOff x="1440" y="1008"/>
            <a:chExt cx="240" cy="384"/>
          </a:xfrm>
        </p:grpSpPr>
        <p:sp>
          <p:nvSpPr>
            <p:cNvPr id="25001" name="Line 74"/>
            <p:cNvSpPr>
              <a:spLocks noChangeShapeType="1"/>
            </p:cNvSpPr>
            <p:nvPr/>
          </p:nvSpPr>
          <p:spPr bwMode="auto">
            <a:xfrm>
              <a:off x="1536" y="110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5002" name="Line 75"/>
            <p:cNvSpPr>
              <a:spLocks noChangeShapeType="1"/>
            </p:cNvSpPr>
            <p:nvPr/>
          </p:nvSpPr>
          <p:spPr bwMode="auto">
            <a:xfrm flipH="1">
              <a:off x="1440" y="120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5003" name="Freeform 76"/>
            <p:cNvSpPr>
              <a:spLocks/>
            </p:cNvSpPr>
            <p:nvPr/>
          </p:nvSpPr>
          <p:spPr bwMode="auto">
            <a:xfrm>
              <a:off x="1584" y="1008"/>
              <a:ext cx="96" cy="384"/>
            </a:xfrm>
            <a:custGeom>
              <a:avLst/>
              <a:gdLst>
                <a:gd name="T0" fmla="*/ 96 w 96"/>
                <a:gd name="T1" fmla="*/ 384 h 384"/>
                <a:gd name="T2" fmla="*/ 96 w 96"/>
                <a:gd name="T3" fmla="*/ 288 h 384"/>
                <a:gd name="T4" fmla="*/ 0 w 96"/>
                <a:gd name="T5" fmla="*/ 288 h 384"/>
                <a:gd name="T6" fmla="*/ 0 w 96"/>
                <a:gd name="T7" fmla="*/ 96 h 384"/>
                <a:gd name="T8" fmla="*/ 96 w 96"/>
                <a:gd name="T9" fmla="*/ 96 h 384"/>
                <a:gd name="T10" fmla="*/ 96 w 9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6" h="384">
                  <a:moveTo>
                    <a:pt x="96" y="384"/>
                  </a:moveTo>
                  <a:lnTo>
                    <a:pt x="96" y="288"/>
                  </a:lnTo>
                  <a:lnTo>
                    <a:pt x="0" y="288"/>
                  </a:lnTo>
                  <a:lnTo>
                    <a:pt x="0" y="96"/>
                  </a:lnTo>
                  <a:lnTo>
                    <a:pt x="96" y="96"/>
                  </a:lnTo>
                  <a:lnTo>
                    <a:pt x="96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24647" name="Line 77"/>
          <p:cNvSpPr>
            <a:spLocks noChangeShapeType="1"/>
          </p:cNvSpPr>
          <p:nvPr/>
        </p:nvSpPr>
        <p:spPr bwMode="auto">
          <a:xfrm>
            <a:off x="4559300" y="5106988"/>
            <a:ext cx="0" cy="212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48" name="Line 78"/>
          <p:cNvSpPr>
            <a:spLocks noChangeShapeType="1"/>
          </p:cNvSpPr>
          <p:nvPr/>
        </p:nvSpPr>
        <p:spPr bwMode="auto">
          <a:xfrm>
            <a:off x="4878388" y="5106988"/>
            <a:ext cx="0" cy="266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49" name="Line 79"/>
          <p:cNvSpPr>
            <a:spLocks noChangeShapeType="1"/>
          </p:cNvSpPr>
          <p:nvPr/>
        </p:nvSpPr>
        <p:spPr bwMode="auto">
          <a:xfrm>
            <a:off x="4505325" y="4681538"/>
            <a:ext cx="107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50" name="Line 80"/>
          <p:cNvSpPr>
            <a:spLocks noChangeShapeType="1"/>
          </p:cNvSpPr>
          <p:nvPr/>
        </p:nvSpPr>
        <p:spPr bwMode="auto">
          <a:xfrm>
            <a:off x="4826000" y="4681538"/>
            <a:ext cx="106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51" name="Freeform 81"/>
          <p:cNvSpPr>
            <a:spLocks/>
          </p:cNvSpPr>
          <p:nvPr/>
        </p:nvSpPr>
        <p:spPr bwMode="auto">
          <a:xfrm>
            <a:off x="4452938" y="4787900"/>
            <a:ext cx="212725" cy="320675"/>
          </a:xfrm>
          <a:custGeom>
            <a:avLst/>
            <a:gdLst>
              <a:gd name="T0" fmla="*/ 0 w 193"/>
              <a:gd name="T1" fmla="*/ 2147483647 h 433"/>
              <a:gd name="T2" fmla="*/ 2147483647 w 193"/>
              <a:gd name="T3" fmla="*/ 2147483647 h 433"/>
              <a:gd name="T4" fmla="*/ 2147483647 w 193"/>
              <a:gd name="T5" fmla="*/ 2147483647 h 433"/>
              <a:gd name="T6" fmla="*/ 2147483647 w 193"/>
              <a:gd name="T7" fmla="*/ 2147483647 h 433"/>
              <a:gd name="T8" fmla="*/ 2147483647 w 193"/>
              <a:gd name="T9" fmla="*/ 2147483647 h 433"/>
              <a:gd name="T10" fmla="*/ 2147483647 w 193"/>
              <a:gd name="T11" fmla="*/ 2147483647 h 433"/>
              <a:gd name="T12" fmla="*/ 2147483647 w 193"/>
              <a:gd name="T13" fmla="*/ 2147483647 h 433"/>
              <a:gd name="T14" fmla="*/ 2147483647 w 193"/>
              <a:gd name="T15" fmla="*/ 2147483647 h 433"/>
              <a:gd name="T16" fmla="*/ 2147483647 w 193"/>
              <a:gd name="T17" fmla="*/ 2147483647 h 433"/>
              <a:gd name="T18" fmla="*/ 2147483647 w 193"/>
              <a:gd name="T19" fmla="*/ 2147483647 h 433"/>
              <a:gd name="T20" fmla="*/ 0 w 193"/>
              <a:gd name="T21" fmla="*/ 2147483647 h 43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93" h="433">
                <a:moveTo>
                  <a:pt x="0" y="112"/>
                </a:moveTo>
                <a:cubicBezTo>
                  <a:pt x="0" y="80"/>
                  <a:pt x="24" y="32"/>
                  <a:pt x="48" y="16"/>
                </a:cubicBezTo>
                <a:cubicBezTo>
                  <a:pt x="72" y="0"/>
                  <a:pt x="120" y="0"/>
                  <a:pt x="144" y="16"/>
                </a:cubicBezTo>
                <a:cubicBezTo>
                  <a:pt x="168" y="32"/>
                  <a:pt x="192" y="80"/>
                  <a:pt x="192" y="112"/>
                </a:cubicBezTo>
                <a:cubicBezTo>
                  <a:pt x="192" y="144"/>
                  <a:pt x="144" y="176"/>
                  <a:pt x="144" y="208"/>
                </a:cubicBezTo>
                <a:cubicBezTo>
                  <a:pt x="144" y="240"/>
                  <a:pt x="191" y="271"/>
                  <a:pt x="192" y="304"/>
                </a:cubicBezTo>
                <a:cubicBezTo>
                  <a:pt x="193" y="337"/>
                  <a:pt x="173" y="390"/>
                  <a:pt x="149" y="409"/>
                </a:cubicBezTo>
                <a:cubicBezTo>
                  <a:pt x="125" y="428"/>
                  <a:pt x="71" y="433"/>
                  <a:pt x="48" y="418"/>
                </a:cubicBezTo>
                <a:cubicBezTo>
                  <a:pt x="25" y="403"/>
                  <a:pt x="11" y="353"/>
                  <a:pt x="11" y="318"/>
                </a:cubicBezTo>
                <a:cubicBezTo>
                  <a:pt x="11" y="283"/>
                  <a:pt x="50" y="242"/>
                  <a:pt x="48" y="208"/>
                </a:cubicBezTo>
                <a:cubicBezTo>
                  <a:pt x="46" y="174"/>
                  <a:pt x="0" y="144"/>
                  <a:pt x="0" y="112"/>
                </a:cubicBezTo>
                <a:close/>
              </a:path>
            </a:pathLst>
          </a:cu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52" name="Freeform 82"/>
          <p:cNvSpPr>
            <a:spLocks/>
          </p:cNvSpPr>
          <p:nvPr/>
        </p:nvSpPr>
        <p:spPr bwMode="auto">
          <a:xfrm>
            <a:off x="4772025" y="4787900"/>
            <a:ext cx="212725" cy="320675"/>
          </a:xfrm>
          <a:custGeom>
            <a:avLst/>
            <a:gdLst>
              <a:gd name="T0" fmla="*/ 0 w 193"/>
              <a:gd name="T1" fmla="*/ 2147483647 h 433"/>
              <a:gd name="T2" fmla="*/ 2147483647 w 193"/>
              <a:gd name="T3" fmla="*/ 2147483647 h 433"/>
              <a:gd name="T4" fmla="*/ 2147483647 w 193"/>
              <a:gd name="T5" fmla="*/ 2147483647 h 433"/>
              <a:gd name="T6" fmla="*/ 2147483647 w 193"/>
              <a:gd name="T7" fmla="*/ 2147483647 h 433"/>
              <a:gd name="T8" fmla="*/ 2147483647 w 193"/>
              <a:gd name="T9" fmla="*/ 2147483647 h 433"/>
              <a:gd name="T10" fmla="*/ 2147483647 w 193"/>
              <a:gd name="T11" fmla="*/ 2147483647 h 433"/>
              <a:gd name="T12" fmla="*/ 2147483647 w 193"/>
              <a:gd name="T13" fmla="*/ 2147483647 h 433"/>
              <a:gd name="T14" fmla="*/ 2147483647 w 193"/>
              <a:gd name="T15" fmla="*/ 2147483647 h 433"/>
              <a:gd name="T16" fmla="*/ 2147483647 w 193"/>
              <a:gd name="T17" fmla="*/ 2147483647 h 433"/>
              <a:gd name="T18" fmla="*/ 2147483647 w 193"/>
              <a:gd name="T19" fmla="*/ 2147483647 h 433"/>
              <a:gd name="T20" fmla="*/ 0 w 193"/>
              <a:gd name="T21" fmla="*/ 2147483647 h 43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93" h="433">
                <a:moveTo>
                  <a:pt x="0" y="112"/>
                </a:moveTo>
                <a:cubicBezTo>
                  <a:pt x="0" y="80"/>
                  <a:pt x="24" y="32"/>
                  <a:pt x="48" y="16"/>
                </a:cubicBezTo>
                <a:cubicBezTo>
                  <a:pt x="72" y="0"/>
                  <a:pt x="120" y="0"/>
                  <a:pt x="144" y="16"/>
                </a:cubicBezTo>
                <a:cubicBezTo>
                  <a:pt x="168" y="32"/>
                  <a:pt x="192" y="80"/>
                  <a:pt x="192" y="112"/>
                </a:cubicBezTo>
                <a:cubicBezTo>
                  <a:pt x="192" y="144"/>
                  <a:pt x="144" y="176"/>
                  <a:pt x="144" y="208"/>
                </a:cubicBezTo>
                <a:cubicBezTo>
                  <a:pt x="144" y="240"/>
                  <a:pt x="191" y="271"/>
                  <a:pt x="192" y="304"/>
                </a:cubicBezTo>
                <a:cubicBezTo>
                  <a:pt x="193" y="337"/>
                  <a:pt x="173" y="390"/>
                  <a:pt x="149" y="409"/>
                </a:cubicBezTo>
                <a:cubicBezTo>
                  <a:pt x="125" y="428"/>
                  <a:pt x="71" y="433"/>
                  <a:pt x="48" y="418"/>
                </a:cubicBezTo>
                <a:cubicBezTo>
                  <a:pt x="25" y="403"/>
                  <a:pt x="11" y="353"/>
                  <a:pt x="11" y="318"/>
                </a:cubicBezTo>
                <a:cubicBezTo>
                  <a:pt x="11" y="283"/>
                  <a:pt x="50" y="242"/>
                  <a:pt x="48" y="208"/>
                </a:cubicBezTo>
                <a:cubicBezTo>
                  <a:pt x="46" y="174"/>
                  <a:pt x="0" y="144"/>
                  <a:pt x="0" y="112"/>
                </a:cubicBezTo>
                <a:close/>
              </a:path>
            </a:pathLst>
          </a:cu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53" name="Line 83"/>
          <p:cNvSpPr>
            <a:spLocks noChangeShapeType="1"/>
          </p:cNvSpPr>
          <p:nvPr/>
        </p:nvSpPr>
        <p:spPr bwMode="auto">
          <a:xfrm>
            <a:off x="4559300" y="4681538"/>
            <a:ext cx="0" cy="106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54" name="Line 84"/>
          <p:cNvSpPr>
            <a:spLocks noChangeShapeType="1"/>
          </p:cNvSpPr>
          <p:nvPr/>
        </p:nvSpPr>
        <p:spPr bwMode="auto">
          <a:xfrm>
            <a:off x="4878388" y="4681538"/>
            <a:ext cx="0" cy="106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55" name="Arc 85"/>
          <p:cNvSpPr>
            <a:spLocks/>
          </p:cNvSpPr>
          <p:nvPr/>
        </p:nvSpPr>
        <p:spPr bwMode="auto">
          <a:xfrm rot="10800000">
            <a:off x="4559300" y="5319713"/>
            <a:ext cx="744538" cy="160337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486809714 h 21600"/>
              <a:gd name="T4" fmla="*/ 0 w 21600"/>
              <a:gd name="T5" fmla="*/ 486809714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56" name="Arc 86"/>
          <p:cNvSpPr>
            <a:spLocks/>
          </p:cNvSpPr>
          <p:nvPr/>
        </p:nvSpPr>
        <p:spPr bwMode="auto">
          <a:xfrm>
            <a:off x="4878388" y="5213350"/>
            <a:ext cx="1276350" cy="214313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076937991 h 21600"/>
              <a:gd name="T4" fmla="*/ 0 w 21600"/>
              <a:gd name="T5" fmla="*/ 2076937991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57" name="Line 87"/>
          <p:cNvSpPr>
            <a:spLocks noChangeShapeType="1"/>
          </p:cNvSpPr>
          <p:nvPr/>
        </p:nvSpPr>
        <p:spPr bwMode="auto">
          <a:xfrm>
            <a:off x="4292600" y="5480050"/>
            <a:ext cx="0" cy="53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58" name="Line 88"/>
          <p:cNvSpPr>
            <a:spLocks noChangeShapeType="1"/>
          </p:cNvSpPr>
          <p:nvPr/>
        </p:nvSpPr>
        <p:spPr bwMode="auto">
          <a:xfrm>
            <a:off x="5145088" y="5427663"/>
            <a:ext cx="0" cy="106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24659" name="Group 89"/>
          <p:cNvGrpSpPr>
            <a:grpSpLocks/>
          </p:cNvGrpSpPr>
          <p:nvPr/>
        </p:nvGrpSpPr>
        <p:grpSpPr bwMode="auto">
          <a:xfrm>
            <a:off x="5303838" y="4681538"/>
            <a:ext cx="1862137" cy="1543050"/>
            <a:chOff x="384" y="1920"/>
            <a:chExt cx="1680" cy="1392"/>
          </a:xfrm>
        </p:grpSpPr>
        <p:grpSp>
          <p:nvGrpSpPr>
            <p:cNvPr id="24975" name="Group 90"/>
            <p:cNvGrpSpPr>
              <a:grpSpLocks/>
            </p:cNvGrpSpPr>
            <p:nvPr/>
          </p:nvGrpSpPr>
          <p:grpSpPr bwMode="auto">
            <a:xfrm>
              <a:off x="384" y="2496"/>
              <a:ext cx="240" cy="384"/>
              <a:chOff x="1440" y="1008"/>
              <a:chExt cx="240" cy="384"/>
            </a:xfrm>
          </p:grpSpPr>
          <p:sp>
            <p:nvSpPr>
              <p:cNvPr id="24998" name="Line 91"/>
              <p:cNvSpPr>
                <a:spLocks noChangeShapeType="1"/>
              </p:cNvSpPr>
              <p:nvPr/>
            </p:nvSpPr>
            <p:spPr bwMode="auto">
              <a:xfrm>
                <a:off x="1536" y="1104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99" name="Line 92"/>
              <p:cNvSpPr>
                <a:spLocks noChangeShapeType="1"/>
              </p:cNvSpPr>
              <p:nvPr/>
            </p:nvSpPr>
            <p:spPr bwMode="auto">
              <a:xfrm flipH="1">
                <a:off x="1440" y="1200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5000" name="Freeform 93"/>
              <p:cNvSpPr>
                <a:spLocks/>
              </p:cNvSpPr>
              <p:nvPr/>
            </p:nvSpPr>
            <p:spPr bwMode="auto">
              <a:xfrm>
                <a:off x="1584" y="1008"/>
                <a:ext cx="96" cy="384"/>
              </a:xfrm>
              <a:custGeom>
                <a:avLst/>
                <a:gdLst>
                  <a:gd name="T0" fmla="*/ 96 w 96"/>
                  <a:gd name="T1" fmla="*/ 384 h 384"/>
                  <a:gd name="T2" fmla="*/ 96 w 96"/>
                  <a:gd name="T3" fmla="*/ 288 h 384"/>
                  <a:gd name="T4" fmla="*/ 0 w 96"/>
                  <a:gd name="T5" fmla="*/ 288 h 384"/>
                  <a:gd name="T6" fmla="*/ 0 w 96"/>
                  <a:gd name="T7" fmla="*/ 96 h 384"/>
                  <a:gd name="T8" fmla="*/ 96 w 96"/>
                  <a:gd name="T9" fmla="*/ 96 h 384"/>
                  <a:gd name="T10" fmla="*/ 96 w 96"/>
                  <a:gd name="T11" fmla="*/ 0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96" h="384">
                    <a:moveTo>
                      <a:pt x="96" y="384"/>
                    </a:moveTo>
                    <a:lnTo>
                      <a:pt x="96" y="288"/>
                    </a:lnTo>
                    <a:lnTo>
                      <a:pt x="0" y="288"/>
                    </a:lnTo>
                    <a:lnTo>
                      <a:pt x="0" y="96"/>
                    </a:lnTo>
                    <a:lnTo>
                      <a:pt x="96" y="96"/>
                    </a:lnTo>
                    <a:lnTo>
                      <a:pt x="96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24976" name="Oval 94"/>
            <p:cNvSpPr>
              <a:spLocks noChangeArrowheads="1"/>
            </p:cNvSpPr>
            <p:nvPr/>
          </p:nvSpPr>
          <p:spPr bwMode="auto">
            <a:xfrm>
              <a:off x="672" y="2976"/>
              <a:ext cx="192" cy="192"/>
            </a:xfrm>
            <a:prstGeom prst="ellipse">
              <a:avLst/>
            </a:prstGeom>
            <a:solidFill>
              <a:srgbClr val="FFFFFF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24977" name="Line 95"/>
            <p:cNvSpPr>
              <a:spLocks noChangeShapeType="1"/>
            </p:cNvSpPr>
            <p:nvPr/>
          </p:nvSpPr>
          <p:spPr bwMode="auto">
            <a:xfrm>
              <a:off x="768" y="302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978" name="Line 96"/>
            <p:cNvSpPr>
              <a:spLocks noChangeShapeType="1"/>
            </p:cNvSpPr>
            <p:nvPr/>
          </p:nvSpPr>
          <p:spPr bwMode="auto">
            <a:xfrm>
              <a:off x="768" y="316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979" name="AutoShape 97"/>
            <p:cNvSpPr>
              <a:spLocks noChangeArrowheads="1"/>
            </p:cNvSpPr>
            <p:nvPr/>
          </p:nvSpPr>
          <p:spPr bwMode="auto">
            <a:xfrm rot="10800000">
              <a:off x="720" y="3264"/>
              <a:ext cx="96" cy="48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24980" name="Line 98"/>
            <p:cNvSpPr>
              <a:spLocks noChangeShapeType="1"/>
            </p:cNvSpPr>
            <p:nvPr/>
          </p:nvSpPr>
          <p:spPr bwMode="auto">
            <a:xfrm>
              <a:off x="624" y="288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981" name="Line 99"/>
            <p:cNvSpPr>
              <a:spLocks noChangeShapeType="1"/>
            </p:cNvSpPr>
            <p:nvPr/>
          </p:nvSpPr>
          <p:spPr bwMode="auto">
            <a:xfrm rot="10800000">
              <a:off x="768" y="288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24982" name="Group 100"/>
            <p:cNvGrpSpPr>
              <a:grpSpLocks/>
            </p:cNvGrpSpPr>
            <p:nvPr/>
          </p:nvGrpSpPr>
          <p:grpSpPr bwMode="auto">
            <a:xfrm flipH="1">
              <a:off x="912" y="2496"/>
              <a:ext cx="240" cy="384"/>
              <a:chOff x="1440" y="1008"/>
              <a:chExt cx="240" cy="384"/>
            </a:xfrm>
          </p:grpSpPr>
          <p:sp>
            <p:nvSpPr>
              <p:cNvPr id="24995" name="Line 101"/>
              <p:cNvSpPr>
                <a:spLocks noChangeShapeType="1"/>
              </p:cNvSpPr>
              <p:nvPr/>
            </p:nvSpPr>
            <p:spPr bwMode="auto">
              <a:xfrm>
                <a:off x="1536" y="1104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96" name="Line 102"/>
              <p:cNvSpPr>
                <a:spLocks noChangeShapeType="1"/>
              </p:cNvSpPr>
              <p:nvPr/>
            </p:nvSpPr>
            <p:spPr bwMode="auto">
              <a:xfrm flipH="1">
                <a:off x="1440" y="1200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97" name="Freeform 103"/>
              <p:cNvSpPr>
                <a:spLocks/>
              </p:cNvSpPr>
              <p:nvPr/>
            </p:nvSpPr>
            <p:spPr bwMode="auto">
              <a:xfrm>
                <a:off x="1584" y="1008"/>
                <a:ext cx="96" cy="384"/>
              </a:xfrm>
              <a:custGeom>
                <a:avLst/>
                <a:gdLst>
                  <a:gd name="T0" fmla="*/ 96 w 96"/>
                  <a:gd name="T1" fmla="*/ 384 h 384"/>
                  <a:gd name="T2" fmla="*/ 96 w 96"/>
                  <a:gd name="T3" fmla="*/ 288 h 384"/>
                  <a:gd name="T4" fmla="*/ 0 w 96"/>
                  <a:gd name="T5" fmla="*/ 288 h 384"/>
                  <a:gd name="T6" fmla="*/ 0 w 96"/>
                  <a:gd name="T7" fmla="*/ 96 h 384"/>
                  <a:gd name="T8" fmla="*/ 96 w 96"/>
                  <a:gd name="T9" fmla="*/ 96 h 384"/>
                  <a:gd name="T10" fmla="*/ 96 w 96"/>
                  <a:gd name="T11" fmla="*/ 0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96" h="384">
                    <a:moveTo>
                      <a:pt x="96" y="384"/>
                    </a:moveTo>
                    <a:lnTo>
                      <a:pt x="96" y="288"/>
                    </a:lnTo>
                    <a:lnTo>
                      <a:pt x="0" y="288"/>
                    </a:lnTo>
                    <a:lnTo>
                      <a:pt x="0" y="96"/>
                    </a:lnTo>
                    <a:lnTo>
                      <a:pt x="96" y="96"/>
                    </a:lnTo>
                    <a:lnTo>
                      <a:pt x="96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24983" name="Line 104"/>
            <p:cNvSpPr>
              <a:spLocks noChangeShapeType="1"/>
            </p:cNvSpPr>
            <p:nvPr/>
          </p:nvSpPr>
          <p:spPr bwMode="auto">
            <a:xfrm>
              <a:off x="624" y="230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984" name="Line 105"/>
            <p:cNvSpPr>
              <a:spLocks noChangeShapeType="1"/>
            </p:cNvSpPr>
            <p:nvPr/>
          </p:nvSpPr>
          <p:spPr bwMode="auto">
            <a:xfrm>
              <a:off x="912" y="230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985" name="Line 106"/>
            <p:cNvSpPr>
              <a:spLocks noChangeShapeType="1"/>
            </p:cNvSpPr>
            <p:nvPr/>
          </p:nvSpPr>
          <p:spPr bwMode="auto">
            <a:xfrm>
              <a:off x="576" y="192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986" name="Line 107"/>
            <p:cNvSpPr>
              <a:spLocks noChangeShapeType="1"/>
            </p:cNvSpPr>
            <p:nvPr/>
          </p:nvSpPr>
          <p:spPr bwMode="auto">
            <a:xfrm>
              <a:off x="864" y="192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987" name="Freeform 108"/>
            <p:cNvSpPr>
              <a:spLocks/>
            </p:cNvSpPr>
            <p:nvPr/>
          </p:nvSpPr>
          <p:spPr bwMode="auto">
            <a:xfrm>
              <a:off x="528" y="2016"/>
              <a:ext cx="192" cy="289"/>
            </a:xfrm>
            <a:custGeom>
              <a:avLst/>
              <a:gdLst>
                <a:gd name="T0" fmla="*/ 0 w 193"/>
                <a:gd name="T1" fmla="*/ 15 h 433"/>
                <a:gd name="T2" fmla="*/ 48 w 193"/>
                <a:gd name="T3" fmla="*/ 2 h 433"/>
                <a:gd name="T4" fmla="*/ 139 w 193"/>
                <a:gd name="T5" fmla="*/ 2 h 433"/>
                <a:gd name="T6" fmla="*/ 187 w 193"/>
                <a:gd name="T7" fmla="*/ 15 h 433"/>
                <a:gd name="T8" fmla="*/ 139 w 193"/>
                <a:gd name="T9" fmla="*/ 27 h 433"/>
                <a:gd name="T10" fmla="*/ 187 w 193"/>
                <a:gd name="T11" fmla="*/ 40 h 433"/>
                <a:gd name="T12" fmla="*/ 144 w 193"/>
                <a:gd name="T13" fmla="*/ 54 h 433"/>
                <a:gd name="T14" fmla="*/ 48 w 193"/>
                <a:gd name="T15" fmla="*/ 55 h 433"/>
                <a:gd name="T16" fmla="*/ 11 w 193"/>
                <a:gd name="T17" fmla="*/ 42 h 433"/>
                <a:gd name="T18" fmla="*/ 48 w 193"/>
                <a:gd name="T19" fmla="*/ 27 h 433"/>
                <a:gd name="T20" fmla="*/ 0 w 193"/>
                <a:gd name="T21" fmla="*/ 15 h 4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93" h="433">
                  <a:moveTo>
                    <a:pt x="0" y="112"/>
                  </a:moveTo>
                  <a:cubicBezTo>
                    <a:pt x="0" y="80"/>
                    <a:pt x="24" y="32"/>
                    <a:pt x="48" y="16"/>
                  </a:cubicBezTo>
                  <a:cubicBezTo>
                    <a:pt x="72" y="0"/>
                    <a:pt x="120" y="0"/>
                    <a:pt x="144" y="16"/>
                  </a:cubicBezTo>
                  <a:cubicBezTo>
                    <a:pt x="168" y="32"/>
                    <a:pt x="192" y="80"/>
                    <a:pt x="192" y="112"/>
                  </a:cubicBezTo>
                  <a:cubicBezTo>
                    <a:pt x="192" y="144"/>
                    <a:pt x="144" y="176"/>
                    <a:pt x="144" y="208"/>
                  </a:cubicBezTo>
                  <a:cubicBezTo>
                    <a:pt x="144" y="240"/>
                    <a:pt x="191" y="271"/>
                    <a:pt x="192" y="304"/>
                  </a:cubicBezTo>
                  <a:cubicBezTo>
                    <a:pt x="193" y="337"/>
                    <a:pt x="173" y="390"/>
                    <a:pt x="149" y="409"/>
                  </a:cubicBezTo>
                  <a:cubicBezTo>
                    <a:pt x="125" y="428"/>
                    <a:pt x="71" y="433"/>
                    <a:pt x="48" y="418"/>
                  </a:cubicBezTo>
                  <a:cubicBezTo>
                    <a:pt x="25" y="403"/>
                    <a:pt x="11" y="353"/>
                    <a:pt x="11" y="318"/>
                  </a:cubicBezTo>
                  <a:cubicBezTo>
                    <a:pt x="11" y="283"/>
                    <a:pt x="50" y="242"/>
                    <a:pt x="48" y="208"/>
                  </a:cubicBezTo>
                  <a:cubicBezTo>
                    <a:pt x="46" y="174"/>
                    <a:pt x="0" y="144"/>
                    <a:pt x="0" y="112"/>
                  </a:cubicBezTo>
                  <a:close/>
                </a:path>
              </a:pathLst>
            </a:custGeom>
            <a:solidFill>
              <a:srgbClr val="FFFF99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988" name="Freeform 109"/>
            <p:cNvSpPr>
              <a:spLocks/>
            </p:cNvSpPr>
            <p:nvPr/>
          </p:nvSpPr>
          <p:spPr bwMode="auto">
            <a:xfrm>
              <a:off x="816" y="2016"/>
              <a:ext cx="192" cy="289"/>
            </a:xfrm>
            <a:custGeom>
              <a:avLst/>
              <a:gdLst>
                <a:gd name="T0" fmla="*/ 0 w 193"/>
                <a:gd name="T1" fmla="*/ 15 h 433"/>
                <a:gd name="T2" fmla="*/ 48 w 193"/>
                <a:gd name="T3" fmla="*/ 2 h 433"/>
                <a:gd name="T4" fmla="*/ 139 w 193"/>
                <a:gd name="T5" fmla="*/ 2 h 433"/>
                <a:gd name="T6" fmla="*/ 187 w 193"/>
                <a:gd name="T7" fmla="*/ 15 h 433"/>
                <a:gd name="T8" fmla="*/ 139 w 193"/>
                <a:gd name="T9" fmla="*/ 27 h 433"/>
                <a:gd name="T10" fmla="*/ 187 w 193"/>
                <a:gd name="T11" fmla="*/ 40 h 433"/>
                <a:gd name="T12" fmla="*/ 144 w 193"/>
                <a:gd name="T13" fmla="*/ 54 h 433"/>
                <a:gd name="T14" fmla="*/ 48 w 193"/>
                <a:gd name="T15" fmla="*/ 55 h 433"/>
                <a:gd name="T16" fmla="*/ 11 w 193"/>
                <a:gd name="T17" fmla="*/ 42 h 433"/>
                <a:gd name="T18" fmla="*/ 48 w 193"/>
                <a:gd name="T19" fmla="*/ 27 h 433"/>
                <a:gd name="T20" fmla="*/ 0 w 193"/>
                <a:gd name="T21" fmla="*/ 15 h 4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93" h="433">
                  <a:moveTo>
                    <a:pt x="0" y="112"/>
                  </a:moveTo>
                  <a:cubicBezTo>
                    <a:pt x="0" y="80"/>
                    <a:pt x="24" y="32"/>
                    <a:pt x="48" y="16"/>
                  </a:cubicBezTo>
                  <a:cubicBezTo>
                    <a:pt x="72" y="0"/>
                    <a:pt x="120" y="0"/>
                    <a:pt x="144" y="16"/>
                  </a:cubicBezTo>
                  <a:cubicBezTo>
                    <a:pt x="168" y="32"/>
                    <a:pt x="192" y="80"/>
                    <a:pt x="192" y="112"/>
                  </a:cubicBezTo>
                  <a:cubicBezTo>
                    <a:pt x="192" y="144"/>
                    <a:pt x="144" y="176"/>
                    <a:pt x="144" y="208"/>
                  </a:cubicBezTo>
                  <a:cubicBezTo>
                    <a:pt x="144" y="240"/>
                    <a:pt x="191" y="271"/>
                    <a:pt x="192" y="304"/>
                  </a:cubicBezTo>
                  <a:cubicBezTo>
                    <a:pt x="193" y="337"/>
                    <a:pt x="173" y="390"/>
                    <a:pt x="149" y="409"/>
                  </a:cubicBezTo>
                  <a:cubicBezTo>
                    <a:pt x="125" y="428"/>
                    <a:pt x="71" y="433"/>
                    <a:pt x="48" y="418"/>
                  </a:cubicBezTo>
                  <a:cubicBezTo>
                    <a:pt x="25" y="403"/>
                    <a:pt x="11" y="353"/>
                    <a:pt x="11" y="318"/>
                  </a:cubicBezTo>
                  <a:cubicBezTo>
                    <a:pt x="11" y="283"/>
                    <a:pt x="50" y="242"/>
                    <a:pt x="48" y="208"/>
                  </a:cubicBezTo>
                  <a:cubicBezTo>
                    <a:pt x="46" y="174"/>
                    <a:pt x="0" y="144"/>
                    <a:pt x="0" y="112"/>
                  </a:cubicBezTo>
                  <a:close/>
                </a:path>
              </a:pathLst>
            </a:custGeom>
            <a:solidFill>
              <a:srgbClr val="FFFF99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989" name="Line 110"/>
            <p:cNvSpPr>
              <a:spLocks noChangeShapeType="1"/>
            </p:cNvSpPr>
            <p:nvPr/>
          </p:nvSpPr>
          <p:spPr bwMode="auto">
            <a:xfrm>
              <a:off x="624" y="192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990" name="Line 111"/>
            <p:cNvSpPr>
              <a:spLocks noChangeShapeType="1"/>
            </p:cNvSpPr>
            <p:nvPr/>
          </p:nvSpPr>
          <p:spPr bwMode="auto">
            <a:xfrm>
              <a:off x="912" y="192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991" name="Arc 112"/>
            <p:cNvSpPr>
              <a:spLocks/>
            </p:cNvSpPr>
            <p:nvPr/>
          </p:nvSpPr>
          <p:spPr bwMode="auto">
            <a:xfrm rot="10800000">
              <a:off x="624" y="2496"/>
              <a:ext cx="672" cy="1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992" name="Arc 113"/>
            <p:cNvSpPr>
              <a:spLocks/>
            </p:cNvSpPr>
            <p:nvPr/>
          </p:nvSpPr>
          <p:spPr bwMode="auto">
            <a:xfrm>
              <a:off x="912" y="2400"/>
              <a:ext cx="1152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993" name="Line 114"/>
            <p:cNvSpPr>
              <a:spLocks noChangeShapeType="1"/>
            </p:cNvSpPr>
            <p:nvPr/>
          </p:nvSpPr>
          <p:spPr bwMode="auto">
            <a:xfrm>
              <a:off x="384" y="264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994" name="Line 115"/>
            <p:cNvSpPr>
              <a:spLocks noChangeShapeType="1"/>
            </p:cNvSpPr>
            <p:nvPr/>
          </p:nvSpPr>
          <p:spPr bwMode="auto">
            <a:xfrm>
              <a:off x="1152" y="259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24660" name="Group 116"/>
          <p:cNvGrpSpPr>
            <a:grpSpLocks/>
          </p:cNvGrpSpPr>
          <p:nvPr/>
        </p:nvGrpSpPr>
        <p:grpSpPr bwMode="auto">
          <a:xfrm flipH="1">
            <a:off x="4826000" y="3565525"/>
            <a:ext cx="2871788" cy="1541463"/>
            <a:chOff x="384" y="432"/>
            <a:chExt cx="2592" cy="1392"/>
          </a:xfrm>
        </p:grpSpPr>
        <p:grpSp>
          <p:nvGrpSpPr>
            <p:cNvPr id="24897" name="Group 117"/>
            <p:cNvGrpSpPr>
              <a:grpSpLocks/>
            </p:cNvGrpSpPr>
            <p:nvPr/>
          </p:nvGrpSpPr>
          <p:grpSpPr bwMode="auto">
            <a:xfrm>
              <a:off x="384" y="432"/>
              <a:ext cx="1680" cy="1392"/>
              <a:chOff x="384" y="1920"/>
              <a:chExt cx="1680" cy="1392"/>
            </a:xfrm>
          </p:grpSpPr>
          <p:grpSp>
            <p:nvGrpSpPr>
              <p:cNvPr id="24949" name="Group 118"/>
              <p:cNvGrpSpPr>
                <a:grpSpLocks/>
              </p:cNvGrpSpPr>
              <p:nvPr/>
            </p:nvGrpSpPr>
            <p:grpSpPr bwMode="auto">
              <a:xfrm>
                <a:off x="384" y="2496"/>
                <a:ext cx="240" cy="384"/>
                <a:chOff x="1440" y="1008"/>
                <a:chExt cx="240" cy="384"/>
              </a:xfrm>
            </p:grpSpPr>
            <p:sp>
              <p:nvSpPr>
                <p:cNvPr id="24972" name="Line 119"/>
                <p:cNvSpPr>
                  <a:spLocks noChangeShapeType="1"/>
                </p:cNvSpPr>
                <p:nvPr/>
              </p:nvSpPr>
              <p:spPr bwMode="auto">
                <a:xfrm>
                  <a:off x="1536" y="1104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24973" name="Line 120"/>
                <p:cNvSpPr>
                  <a:spLocks noChangeShapeType="1"/>
                </p:cNvSpPr>
                <p:nvPr/>
              </p:nvSpPr>
              <p:spPr bwMode="auto">
                <a:xfrm flipH="1">
                  <a:off x="1440" y="1200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24974" name="Freeform 121"/>
                <p:cNvSpPr>
                  <a:spLocks/>
                </p:cNvSpPr>
                <p:nvPr/>
              </p:nvSpPr>
              <p:spPr bwMode="auto">
                <a:xfrm>
                  <a:off x="1584" y="1008"/>
                  <a:ext cx="96" cy="384"/>
                </a:xfrm>
                <a:custGeom>
                  <a:avLst/>
                  <a:gdLst>
                    <a:gd name="T0" fmla="*/ 96 w 96"/>
                    <a:gd name="T1" fmla="*/ 384 h 384"/>
                    <a:gd name="T2" fmla="*/ 96 w 96"/>
                    <a:gd name="T3" fmla="*/ 288 h 384"/>
                    <a:gd name="T4" fmla="*/ 0 w 96"/>
                    <a:gd name="T5" fmla="*/ 288 h 384"/>
                    <a:gd name="T6" fmla="*/ 0 w 96"/>
                    <a:gd name="T7" fmla="*/ 96 h 384"/>
                    <a:gd name="T8" fmla="*/ 96 w 96"/>
                    <a:gd name="T9" fmla="*/ 96 h 384"/>
                    <a:gd name="T10" fmla="*/ 96 w 96"/>
                    <a:gd name="T11" fmla="*/ 0 h 38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96" h="384">
                      <a:moveTo>
                        <a:pt x="96" y="384"/>
                      </a:moveTo>
                      <a:lnTo>
                        <a:pt x="96" y="288"/>
                      </a:lnTo>
                      <a:lnTo>
                        <a:pt x="0" y="288"/>
                      </a:lnTo>
                      <a:lnTo>
                        <a:pt x="0" y="96"/>
                      </a:lnTo>
                      <a:lnTo>
                        <a:pt x="96" y="96"/>
                      </a:lnTo>
                      <a:lnTo>
                        <a:pt x="96" y="0"/>
                      </a:ln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  <p:sp>
            <p:nvSpPr>
              <p:cNvPr id="24950" name="Oval 122"/>
              <p:cNvSpPr>
                <a:spLocks noChangeArrowheads="1"/>
              </p:cNvSpPr>
              <p:nvPr/>
            </p:nvSpPr>
            <p:spPr bwMode="auto">
              <a:xfrm>
                <a:off x="672" y="2976"/>
                <a:ext cx="192" cy="192"/>
              </a:xfrm>
              <a:prstGeom prst="ellipse">
                <a:avLst/>
              </a:prstGeom>
              <a:solidFill>
                <a:srgbClr val="FFFFFF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endParaRPr lang="de-DE" altLang="de-DE"/>
              </a:p>
            </p:txBody>
          </p:sp>
          <p:sp>
            <p:nvSpPr>
              <p:cNvPr id="24951" name="Line 123"/>
              <p:cNvSpPr>
                <a:spLocks noChangeShapeType="1"/>
              </p:cNvSpPr>
              <p:nvPr/>
            </p:nvSpPr>
            <p:spPr bwMode="auto">
              <a:xfrm>
                <a:off x="768" y="302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52" name="Line 124"/>
              <p:cNvSpPr>
                <a:spLocks noChangeShapeType="1"/>
              </p:cNvSpPr>
              <p:nvPr/>
            </p:nvSpPr>
            <p:spPr bwMode="auto">
              <a:xfrm>
                <a:off x="768" y="316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53" name="AutoShape 125"/>
              <p:cNvSpPr>
                <a:spLocks noChangeArrowheads="1"/>
              </p:cNvSpPr>
              <p:nvPr/>
            </p:nvSpPr>
            <p:spPr bwMode="auto">
              <a:xfrm rot="10800000">
                <a:off x="720" y="3264"/>
                <a:ext cx="96" cy="48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endParaRPr lang="de-DE" altLang="de-DE"/>
              </a:p>
            </p:txBody>
          </p:sp>
          <p:sp>
            <p:nvSpPr>
              <p:cNvPr id="24954" name="Line 126"/>
              <p:cNvSpPr>
                <a:spLocks noChangeShapeType="1"/>
              </p:cNvSpPr>
              <p:nvPr/>
            </p:nvSpPr>
            <p:spPr bwMode="auto">
              <a:xfrm>
                <a:off x="624" y="2880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55" name="Line 127"/>
              <p:cNvSpPr>
                <a:spLocks noChangeShapeType="1"/>
              </p:cNvSpPr>
              <p:nvPr/>
            </p:nvSpPr>
            <p:spPr bwMode="auto">
              <a:xfrm rot="10800000">
                <a:off x="768" y="288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grpSp>
            <p:nvGrpSpPr>
              <p:cNvPr id="24956" name="Group 128"/>
              <p:cNvGrpSpPr>
                <a:grpSpLocks/>
              </p:cNvGrpSpPr>
              <p:nvPr/>
            </p:nvGrpSpPr>
            <p:grpSpPr bwMode="auto">
              <a:xfrm flipH="1">
                <a:off x="912" y="2496"/>
                <a:ext cx="240" cy="384"/>
                <a:chOff x="1440" y="1008"/>
                <a:chExt cx="240" cy="384"/>
              </a:xfrm>
            </p:grpSpPr>
            <p:sp>
              <p:nvSpPr>
                <p:cNvPr id="24969" name="Line 129"/>
                <p:cNvSpPr>
                  <a:spLocks noChangeShapeType="1"/>
                </p:cNvSpPr>
                <p:nvPr/>
              </p:nvSpPr>
              <p:spPr bwMode="auto">
                <a:xfrm>
                  <a:off x="1536" y="1104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24970" name="Line 130"/>
                <p:cNvSpPr>
                  <a:spLocks noChangeShapeType="1"/>
                </p:cNvSpPr>
                <p:nvPr/>
              </p:nvSpPr>
              <p:spPr bwMode="auto">
                <a:xfrm flipH="1">
                  <a:off x="1440" y="1200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24971" name="Freeform 131"/>
                <p:cNvSpPr>
                  <a:spLocks/>
                </p:cNvSpPr>
                <p:nvPr/>
              </p:nvSpPr>
              <p:spPr bwMode="auto">
                <a:xfrm>
                  <a:off x="1584" y="1008"/>
                  <a:ext cx="96" cy="384"/>
                </a:xfrm>
                <a:custGeom>
                  <a:avLst/>
                  <a:gdLst>
                    <a:gd name="T0" fmla="*/ 96 w 96"/>
                    <a:gd name="T1" fmla="*/ 384 h 384"/>
                    <a:gd name="T2" fmla="*/ 96 w 96"/>
                    <a:gd name="T3" fmla="*/ 288 h 384"/>
                    <a:gd name="T4" fmla="*/ 0 w 96"/>
                    <a:gd name="T5" fmla="*/ 288 h 384"/>
                    <a:gd name="T6" fmla="*/ 0 w 96"/>
                    <a:gd name="T7" fmla="*/ 96 h 384"/>
                    <a:gd name="T8" fmla="*/ 96 w 96"/>
                    <a:gd name="T9" fmla="*/ 96 h 384"/>
                    <a:gd name="T10" fmla="*/ 96 w 96"/>
                    <a:gd name="T11" fmla="*/ 0 h 38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96" h="384">
                      <a:moveTo>
                        <a:pt x="96" y="384"/>
                      </a:moveTo>
                      <a:lnTo>
                        <a:pt x="96" y="288"/>
                      </a:lnTo>
                      <a:lnTo>
                        <a:pt x="0" y="288"/>
                      </a:lnTo>
                      <a:lnTo>
                        <a:pt x="0" y="96"/>
                      </a:lnTo>
                      <a:lnTo>
                        <a:pt x="96" y="96"/>
                      </a:lnTo>
                      <a:lnTo>
                        <a:pt x="96" y="0"/>
                      </a:ln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  <p:sp>
            <p:nvSpPr>
              <p:cNvPr id="24957" name="Line 132"/>
              <p:cNvSpPr>
                <a:spLocks noChangeShapeType="1"/>
              </p:cNvSpPr>
              <p:nvPr/>
            </p:nvSpPr>
            <p:spPr bwMode="auto">
              <a:xfrm>
                <a:off x="624" y="2304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58" name="Line 133"/>
              <p:cNvSpPr>
                <a:spLocks noChangeShapeType="1"/>
              </p:cNvSpPr>
              <p:nvPr/>
            </p:nvSpPr>
            <p:spPr bwMode="auto">
              <a:xfrm>
                <a:off x="912" y="230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59" name="Line 134"/>
              <p:cNvSpPr>
                <a:spLocks noChangeShapeType="1"/>
              </p:cNvSpPr>
              <p:nvPr/>
            </p:nvSpPr>
            <p:spPr bwMode="auto">
              <a:xfrm>
                <a:off x="576" y="1920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60" name="Line 135"/>
              <p:cNvSpPr>
                <a:spLocks noChangeShapeType="1"/>
              </p:cNvSpPr>
              <p:nvPr/>
            </p:nvSpPr>
            <p:spPr bwMode="auto">
              <a:xfrm>
                <a:off x="864" y="1920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61" name="Freeform 136"/>
              <p:cNvSpPr>
                <a:spLocks/>
              </p:cNvSpPr>
              <p:nvPr/>
            </p:nvSpPr>
            <p:spPr bwMode="auto">
              <a:xfrm>
                <a:off x="528" y="2016"/>
                <a:ext cx="192" cy="289"/>
              </a:xfrm>
              <a:custGeom>
                <a:avLst/>
                <a:gdLst>
                  <a:gd name="T0" fmla="*/ 0 w 193"/>
                  <a:gd name="T1" fmla="*/ 15 h 433"/>
                  <a:gd name="T2" fmla="*/ 48 w 193"/>
                  <a:gd name="T3" fmla="*/ 2 h 433"/>
                  <a:gd name="T4" fmla="*/ 139 w 193"/>
                  <a:gd name="T5" fmla="*/ 2 h 433"/>
                  <a:gd name="T6" fmla="*/ 187 w 193"/>
                  <a:gd name="T7" fmla="*/ 15 h 433"/>
                  <a:gd name="T8" fmla="*/ 139 w 193"/>
                  <a:gd name="T9" fmla="*/ 27 h 433"/>
                  <a:gd name="T10" fmla="*/ 187 w 193"/>
                  <a:gd name="T11" fmla="*/ 40 h 433"/>
                  <a:gd name="T12" fmla="*/ 144 w 193"/>
                  <a:gd name="T13" fmla="*/ 54 h 433"/>
                  <a:gd name="T14" fmla="*/ 48 w 193"/>
                  <a:gd name="T15" fmla="*/ 55 h 433"/>
                  <a:gd name="T16" fmla="*/ 11 w 193"/>
                  <a:gd name="T17" fmla="*/ 42 h 433"/>
                  <a:gd name="T18" fmla="*/ 48 w 193"/>
                  <a:gd name="T19" fmla="*/ 27 h 433"/>
                  <a:gd name="T20" fmla="*/ 0 w 193"/>
                  <a:gd name="T21" fmla="*/ 15 h 43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93" h="433">
                    <a:moveTo>
                      <a:pt x="0" y="112"/>
                    </a:moveTo>
                    <a:cubicBezTo>
                      <a:pt x="0" y="80"/>
                      <a:pt x="24" y="32"/>
                      <a:pt x="48" y="16"/>
                    </a:cubicBezTo>
                    <a:cubicBezTo>
                      <a:pt x="72" y="0"/>
                      <a:pt x="120" y="0"/>
                      <a:pt x="144" y="16"/>
                    </a:cubicBezTo>
                    <a:cubicBezTo>
                      <a:pt x="168" y="32"/>
                      <a:pt x="192" y="80"/>
                      <a:pt x="192" y="112"/>
                    </a:cubicBezTo>
                    <a:cubicBezTo>
                      <a:pt x="192" y="144"/>
                      <a:pt x="144" y="176"/>
                      <a:pt x="144" y="208"/>
                    </a:cubicBezTo>
                    <a:cubicBezTo>
                      <a:pt x="144" y="240"/>
                      <a:pt x="191" y="271"/>
                      <a:pt x="192" y="304"/>
                    </a:cubicBezTo>
                    <a:cubicBezTo>
                      <a:pt x="193" y="337"/>
                      <a:pt x="173" y="390"/>
                      <a:pt x="149" y="409"/>
                    </a:cubicBezTo>
                    <a:cubicBezTo>
                      <a:pt x="125" y="428"/>
                      <a:pt x="71" y="433"/>
                      <a:pt x="48" y="418"/>
                    </a:cubicBezTo>
                    <a:cubicBezTo>
                      <a:pt x="25" y="403"/>
                      <a:pt x="11" y="353"/>
                      <a:pt x="11" y="318"/>
                    </a:cubicBezTo>
                    <a:cubicBezTo>
                      <a:pt x="11" y="283"/>
                      <a:pt x="50" y="242"/>
                      <a:pt x="48" y="208"/>
                    </a:cubicBezTo>
                    <a:cubicBezTo>
                      <a:pt x="46" y="174"/>
                      <a:pt x="0" y="144"/>
                      <a:pt x="0" y="112"/>
                    </a:cubicBezTo>
                    <a:close/>
                  </a:path>
                </a:pathLst>
              </a:custGeom>
              <a:solidFill>
                <a:srgbClr val="FFFF99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62" name="Freeform 137"/>
              <p:cNvSpPr>
                <a:spLocks/>
              </p:cNvSpPr>
              <p:nvPr/>
            </p:nvSpPr>
            <p:spPr bwMode="auto">
              <a:xfrm>
                <a:off x="816" y="2016"/>
                <a:ext cx="192" cy="289"/>
              </a:xfrm>
              <a:custGeom>
                <a:avLst/>
                <a:gdLst>
                  <a:gd name="T0" fmla="*/ 0 w 193"/>
                  <a:gd name="T1" fmla="*/ 15 h 433"/>
                  <a:gd name="T2" fmla="*/ 48 w 193"/>
                  <a:gd name="T3" fmla="*/ 2 h 433"/>
                  <a:gd name="T4" fmla="*/ 139 w 193"/>
                  <a:gd name="T5" fmla="*/ 2 h 433"/>
                  <a:gd name="T6" fmla="*/ 187 w 193"/>
                  <a:gd name="T7" fmla="*/ 15 h 433"/>
                  <a:gd name="T8" fmla="*/ 139 w 193"/>
                  <a:gd name="T9" fmla="*/ 27 h 433"/>
                  <a:gd name="T10" fmla="*/ 187 w 193"/>
                  <a:gd name="T11" fmla="*/ 40 h 433"/>
                  <a:gd name="T12" fmla="*/ 144 w 193"/>
                  <a:gd name="T13" fmla="*/ 54 h 433"/>
                  <a:gd name="T14" fmla="*/ 48 w 193"/>
                  <a:gd name="T15" fmla="*/ 55 h 433"/>
                  <a:gd name="T16" fmla="*/ 11 w 193"/>
                  <a:gd name="T17" fmla="*/ 42 h 433"/>
                  <a:gd name="T18" fmla="*/ 48 w 193"/>
                  <a:gd name="T19" fmla="*/ 27 h 433"/>
                  <a:gd name="T20" fmla="*/ 0 w 193"/>
                  <a:gd name="T21" fmla="*/ 15 h 43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93" h="433">
                    <a:moveTo>
                      <a:pt x="0" y="112"/>
                    </a:moveTo>
                    <a:cubicBezTo>
                      <a:pt x="0" y="80"/>
                      <a:pt x="24" y="32"/>
                      <a:pt x="48" y="16"/>
                    </a:cubicBezTo>
                    <a:cubicBezTo>
                      <a:pt x="72" y="0"/>
                      <a:pt x="120" y="0"/>
                      <a:pt x="144" y="16"/>
                    </a:cubicBezTo>
                    <a:cubicBezTo>
                      <a:pt x="168" y="32"/>
                      <a:pt x="192" y="80"/>
                      <a:pt x="192" y="112"/>
                    </a:cubicBezTo>
                    <a:cubicBezTo>
                      <a:pt x="192" y="144"/>
                      <a:pt x="144" y="176"/>
                      <a:pt x="144" y="208"/>
                    </a:cubicBezTo>
                    <a:cubicBezTo>
                      <a:pt x="144" y="240"/>
                      <a:pt x="191" y="271"/>
                      <a:pt x="192" y="304"/>
                    </a:cubicBezTo>
                    <a:cubicBezTo>
                      <a:pt x="193" y="337"/>
                      <a:pt x="173" y="390"/>
                      <a:pt x="149" y="409"/>
                    </a:cubicBezTo>
                    <a:cubicBezTo>
                      <a:pt x="125" y="428"/>
                      <a:pt x="71" y="433"/>
                      <a:pt x="48" y="418"/>
                    </a:cubicBezTo>
                    <a:cubicBezTo>
                      <a:pt x="25" y="403"/>
                      <a:pt x="11" y="353"/>
                      <a:pt x="11" y="318"/>
                    </a:cubicBezTo>
                    <a:cubicBezTo>
                      <a:pt x="11" y="283"/>
                      <a:pt x="50" y="242"/>
                      <a:pt x="48" y="208"/>
                    </a:cubicBezTo>
                    <a:cubicBezTo>
                      <a:pt x="46" y="174"/>
                      <a:pt x="0" y="144"/>
                      <a:pt x="0" y="112"/>
                    </a:cubicBezTo>
                    <a:close/>
                  </a:path>
                </a:pathLst>
              </a:custGeom>
              <a:solidFill>
                <a:srgbClr val="FFFF99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63" name="Line 138"/>
              <p:cNvSpPr>
                <a:spLocks noChangeShapeType="1"/>
              </p:cNvSpPr>
              <p:nvPr/>
            </p:nvSpPr>
            <p:spPr bwMode="auto">
              <a:xfrm>
                <a:off x="624" y="192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64" name="Line 139"/>
              <p:cNvSpPr>
                <a:spLocks noChangeShapeType="1"/>
              </p:cNvSpPr>
              <p:nvPr/>
            </p:nvSpPr>
            <p:spPr bwMode="auto">
              <a:xfrm>
                <a:off x="912" y="192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65" name="Arc 140"/>
              <p:cNvSpPr>
                <a:spLocks/>
              </p:cNvSpPr>
              <p:nvPr/>
            </p:nvSpPr>
            <p:spPr bwMode="auto">
              <a:xfrm rot="10800000">
                <a:off x="624" y="2496"/>
                <a:ext cx="672" cy="14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66" name="Arc 141"/>
              <p:cNvSpPr>
                <a:spLocks/>
              </p:cNvSpPr>
              <p:nvPr/>
            </p:nvSpPr>
            <p:spPr bwMode="auto">
              <a:xfrm>
                <a:off x="912" y="2400"/>
                <a:ext cx="1152" cy="19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67" name="Line 142"/>
              <p:cNvSpPr>
                <a:spLocks noChangeShapeType="1"/>
              </p:cNvSpPr>
              <p:nvPr/>
            </p:nvSpPr>
            <p:spPr bwMode="auto">
              <a:xfrm>
                <a:off x="384" y="264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68" name="Line 143"/>
              <p:cNvSpPr>
                <a:spLocks noChangeShapeType="1"/>
              </p:cNvSpPr>
              <p:nvPr/>
            </p:nvSpPr>
            <p:spPr bwMode="auto">
              <a:xfrm>
                <a:off x="1152" y="259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grpSp>
          <p:nvGrpSpPr>
            <p:cNvPr id="24898" name="Group 144"/>
            <p:cNvGrpSpPr>
              <a:grpSpLocks/>
            </p:cNvGrpSpPr>
            <p:nvPr/>
          </p:nvGrpSpPr>
          <p:grpSpPr bwMode="auto">
            <a:xfrm>
              <a:off x="1296" y="432"/>
              <a:ext cx="1680" cy="1392"/>
              <a:chOff x="384" y="1920"/>
              <a:chExt cx="1680" cy="1392"/>
            </a:xfrm>
          </p:grpSpPr>
          <p:grpSp>
            <p:nvGrpSpPr>
              <p:cNvPr id="24923" name="Group 145"/>
              <p:cNvGrpSpPr>
                <a:grpSpLocks/>
              </p:cNvGrpSpPr>
              <p:nvPr/>
            </p:nvGrpSpPr>
            <p:grpSpPr bwMode="auto">
              <a:xfrm>
                <a:off x="384" y="2496"/>
                <a:ext cx="240" cy="384"/>
                <a:chOff x="1440" y="1008"/>
                <a:chExt cx="240" cy="384"/>
              </a:xfrm>
            </p:grpSpPr>
            <p:sp>
              <p:nvSpPr>
                <p:cNvPr id="24946" name="Line 146"/>
                <p:cNvSpPr>
                  <a:spLocks noChangeShapeType="1"/>
                </p:cNvSpPr>
                <p:nvPr/>
              </p:nvSpPr>
              <p:spPr bwMode="auto">
                <a:xfrm>
                  <a:off x="1536" y="1104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24947" name="Line 147"/>
                <p:cNvSpPr>
                  <a:spLocks noChangeShapeType="1"/>
                </p:cNvSpPr>
                <p:nvPr/>
              </p:nvSpPr>
              <p:spPr bwMode="auto">
                <a:xfrm flipH="1">
                  <a:off x="1440" y="1200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24948" name="Freeform 148"/>
                <p:cNvSpPr>
                  <a:spLocks/>
                </p:cNvSpPr>
                <p:nvPr/>
              </p:nvSpPr>
              <p:spPr bwMode="auto">
                <a:xfrm>
                  <a:off x="1584" y="1008"/>
                  <a:ext cx="96" cy="384"/>
                </a:xfrm>
                <a:custGeom>
                  <a:avLst/>
                  <a:gdLst>
                    <a:gd name="T0" fmla="*/ 96 w 96"/>
                    <a:gd name="T1" fmla="*/ 384 h 384"/>
                    <a:gd name="T2" fmla="*/ 96 w 96"/>
                    <a:gd name="T3" fmla="*/ 288 h 384"/>
                    <a:gd name="T4" fmla="*/ 0 w 96"/>
                    <a:gd name="T5" fmla="*/ 288 h 384"/>
                    <a:gd name="T6" fmla="*/ 0 w 96"/>
                    <a:gd name="T7" fmla="*/ 96 h 384"/>
                    <a:gd name="T8" fmla="*/ 96 w 96"/>
                    <a:gd name="T9" fmla="*/ 96 h 384"/>
                    <a:gd name="T10" fmla="*/ 96 w 96"/>
                    <a:gd name="T11" fmla="*/ 0 h 38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96" h="384">
                      <a:moveTo>
                        <a:pt x="96" y="384"/>
                      </a:moveTo>
                      <a:lnTo>
                        <a:pt x="96" y="288"/>
                      </a:lnTo>
                      <a:lnTo>
                        <a:pt x="0" y="288"/>
                      </a:lnTo>
                      <a:lnTo>
                        <a:pt x="0" y="96"/>
                      </a:lnTo>
                      <a:lnTo>
                        <a:pt x="96" y="96"/>
                      </a:lnTo>
                      <a:lnTo>
                        <a:pt x="96" y="0"/>
                      </a:ln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  <p:sp>
            <p:nvSpPr>
              <p:cNvPr id="24924" name="Oval 149"/>
              <p:cNvSpPr>
                <a:spLocks noChangeArrowheads="1"/>
              </p:cNvSpPr>
              <p:nvPr/>
            </p:nvSpPr>
            <p:spPr bwMode="auto">
              <a:xfrm>
                <a:off x="672" y="2976"/>
                <a:ext cx="192" cy="192"/>
              </a:xfrm>
              <a:prstGeom prst="ellipse">
                <a:avLst/>
              </a:prstGeom>
              <a:solidFill>
                <a:srgbClr val="FFFFFF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endParaRPr lang="de-DE" altLang="de-DE"/>
              </a:p>
            </p:txBody>
          </p:sp>
          <p:sp>
            <p:nvSpPr>
              <p:cNvPr id="24925" name="Line 150"/>
              <p:cNvSpPr>
                <a:spLocks noChangeShapeType="1"/>
              </p:cNvSpPr>
              <p:nvPr/>
            </p:nvSpPr>
            <p:spPr bwMode="auto">
              <a:xfrm>
                <a:off x="768" y="302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26" name="Line 151"/>
              <p:cNvSpPr>
                <a:spLocks noChangeShapeType="1"/>
              </p:cNvSpPr>
              <p:nvPr/>
            </p:nvSpPr>
            <p:spPr bwMode="auto">
              <a:xfrm>
                <a:off x="768" y="316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27" name="AutoShape 152"/>
              <p:cNvSpPr>
                <a:spLocks noChangeArrowheads="1"/>
              </p:cNvSpPr>
              <p:nvPr/>
            </p:nvSpPr>
            <p:spPr bwMode="auto">
              <a:xfrm rot="10800000">
                <a:off x="720" y="3264"/>
                <a:ext cx="96" cy="48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endParaRPr lang="de-DE" altLang="de-DE"/>
              </a:p>
            </p:txBody>
          </p:sp>
          <p:sp>
            <p:nvSpPr>
              <p:cNvPr id="24928" name="Line 153"/>
              <p:cNvSpPr>
                <a:spLocks noChangeShapeType="1"/>
              </p:cNvSpPr>
              <p:nvPr/>
            </p:nvSpPr>
            <p:spPr bwMode="auto">
              <a:xfrm>
                <a:off x="624" y="2880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29" name="Line 154"/>
              <p:cNvSpPr>
                <a:spLocks noChangeShapeType="1"/>
              </p:cNvSpPr>
              <p:nvPr/>
            </p:nvSpPr>
            <p:spPr bwMode="auto">
              <a:xfrm rot="10800000">
                <a:off x="768" y="288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grpSp>
            <p:nvGrpSpPr>
              <p:cNvPr id="24930" name="Group 155"/>
              <p:cNvGrpSpPr>
                <a:grpSpLocks/>
              </p:cNvGrpSpPr>
              <p:nvPr/>
            </p:nvGrpSpPr>
            <p:grpSpPr bwMode="auto">
              <a:xfrm flipH="1">
                <a:off x="912" y="2496"/>
                <a:ext cx="240" cy="384"/>
                <a:chOff x="1440" y="1008"/>
                <a:chExt cx="240" cy="384"/>
              </a:xfrm>
            </p:grpSpPr>
            <p:sp>
              <p:nvSpPr>
                <p:cNvPr id="24943" name="Line 156"/>
                <p:cNvSpPr>
                  <a:spLocks noChangeShapeType="1"/>
                </p:cNvSpPr>
                <p:nvPr/>
              </p:nvSpPr>
              <p:spPr bwMode="auto">
                <a:xfrm>
                  <a:off x="1536" y="1104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24944" name="Line 157"/>
                <p:cNvSpPr>
                  <a:spLocks noChangeShapeType="1"/>
                </p:cNvSpPr>
                <p:nvPr/>
              </p:nvSpPr>
              <p:spPr bwMode="auto">
                <a:xfrm flipH="1">
                  <a:off x="1440" y="1200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24945" name="Freeform 158"/>
                <p:cNvSpPr>
                  <a:spLocks/>
                </p:cNvSpPr>
                <p:nvPr/>
              </p:nvSpPr>
              <p:spPr bwMode="auto">
                <a:xfrm>
                  <a:off x="1584" y="1008"/>
                  <a:ext cx="96" cy="384"/>
                </a:xfrm>
                <a:custGeom>
                  <a:avLst/>
                  <a:gdLst>
                    <a:gd name="T0" fmla="*/ 96 w 96"/>
                    <a:gd name="T1" fmla="*/ 384 h 384"/>
                    <a:gd name="T2" fmla="*/ 96 w 96"/>
                    <a:gd name="T3" fmla="*/ 288 h 384"/>
                    <a:gd name="T4" fmla="*/ 0 w 96"/>
                    <a:gd name="T5" fmla="*/ 288 h 384"/>
                    <a:gd name="T6" fmla="*/ 0 w 96"/>
                    <a:gd name="T7" fmla="*/ 96 h 384"/>
                    <a:gd name="T8" fmla="*/ 96 w 96"/>
                    <a:gd name="T9" fmla="*/ 96 h 384"/>
                    <a:gd name="T10" fmla="*/ 96 w 96"/>
                    <a:gd name="T11" fmla="*/ 0 h 38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96" h="384">
                      <a:moveTo>
                        <a:pt x="96" y="384"/>
                      </a:moveTo>
                      <a:lnTo>
                        <a:pt x="96" y="288"/>
                      </a:lnTo>
                      <a:lnTo>
                        <a:pt x="0" y="288"/>
                      </a:lnTo>
                      <a:lnTo>
                        <a:pt x="0" y="96"/>
                      </a:lnTo>
                      <a:lnTo>
                        <a:pt x="96" y="96"/>
                      </a:lnTo>
                      <a:lnTo>
                        <a:pt x="96" y="0"/>
                      </a:ln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  <p:sp>
            <p:nvSpPr>
              <p:cNvPr id="24931" name="Line 159"/>
              <p:cNvSpPr>
                <a:spLocks noChangeShapeType="1"/>
              </p:cNvSpPr>
              <p:nvPr/>
            </p:nvSpPr>
            <p:spPr bwMode="auto">
              <a:xfrm>
                <a:off x="624" y="2304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32" name="Line 160"/>
              <p:cNvSpPr>
                <a:spLocks noChangeShapeType="1"/>
              </p:cNvSpPr>
              <p:nvPr/>
            </p:nvSpPr>
            <p:spPr bwMode="auto">
              <a:xfrm>
                <a:off x="912" y="230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33" name="Line 161"/>
              <p:cNvSpPr>
                <a:spLocks noChangeShapeType="1"/>
              </p:cNvSpPr>
              <p:nvPr/>
            </p:nvSpPr>
            <p:spPr bwMode="auto">
              <a:xfrm>
                <a:off x="576" y="1920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34" name="Line 162"/>
              <p:cNvSpPr>
                <a:spLocks noChangeShapeType="1"/>
              </p:cNvSpPr>
              <p:nvPr/>
            </p:nvSpPr>
            <p:spPr bwMode="auto">
              <a:xfrm>
                <a:off x="864" y="1920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35" name="Freeform 163"/>
              <p:cNvSpPr>
                <a:spLocks/>
              </p:cNvSpPr>
              <p:nvPr/>
            </p:nvSpPr>
            <p:spPr bwMode="auto">
              <a:xfrm>
                <a:off x="528" y="2016"/>
                <a:ext cx="192" cy="289"/>
              </a:xfrm>
              <a:custGeom>
                <a:avLst/>
                <a:gdLst>
                  <a:gd name="T0" fmla="*/ 0 w 193"/>
                  <a:gd name="T1" fmla="*/ 15 h 433"/>
                  <a:gd name="T2" fmla="*/ 48 w 193"/>
                  <a:gd name="T3" fmla="*/ 2 h 433"/>
                  <a:gd name="T4" fmla="*/ 139 w 193"/>
                  <a:gd name="T5" fmla="*/ 2 h 433"/>
                  <a:gd name="T6" fmla="*/ 187 w 193"/>
                  <a:gd name="T7" fmla="*/ 15 h 433"/>
                  <a:gd name="T8" fmla="*/ 139 w 193"/>
                  <a:gd name="T9" fmla="*/ 27 h 433"/>
                  <a:gd name="T10" fmla="*/ 187 w 193"/>
                  <a:gd name="T11" fmla="*/ 40 h 433"/>
                  <a:gd name="T12" fmla="*/ 144 w 193"/>
                  <a:gd name="T13" fmla="*/ 54 h 433"/>
                  <a:gd name="T14" fmla="*/ 48 w 193"/>
                  <a:gd name="T15" fmla="*/ 55 h 433"/>
                  <a:gd name="T16" fmla="*/ 11 w 193"/>
                  <a:gd name="T17" fmla="*/ 42 h 433"/>
                  <a:gd name="T18" fmla="*/ 48 w 193"/>
                  <a:gd name="T19" fmla="*/ 27 h 433"/>
                  <a:gd name="T20" fmla="*/ 0 w 193"/>
                  <a:gd name="T21" fmla="*/ 15 h 43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93" h="433">
                    <a:moveTo>
                      <a:pt x="0" y="112"/>
                    </a:moveTo>
                    <a:cubicBezTo>
                      <a:pt x="0" y="80"/>
                      <a:pt x="24" y="32"/>
                      <a:pt x="48" y="16"/>
                    </a:cubicBezTo>
                    <a:cubicBezTo>
                      <a:pt x="72" y="0"/>
                      <a:pt x="120" y="0"/>
                      <a:pt x="144" y="16"/>
                    </a:cubicBezTo>
                    <a:cubicBezTo>
                      <a:pt x="168" y="32"/>
                      <a:pt x="192" y="80"/>
                      <a:pt x="192" y="112"/>
                    </a:cubicBezTo>
                    <a:cubicBezTo>
                      <a:pt x="192" y="144"/>
                      <a:pt x="144" y="176"/>
                      <a:pt x="144" y="208"/>
                    </a:cubicBezTo>
                    <a:cubicBezTo>
                      <a:pt x="144" y="240"/>
                      <a:pt x="191" y="271"/>
                      <a:pt x="192" y="304"/>
                    </a:cubicBezTo>
                    <a:cubicBezTo>
                      <a:pt x="193" y="337"/>
                      <a:pt x="173" y="390"/>
                      <a:pt x="149" y="409"/>
                    </a:cubicBezTo>
                    <a:cubicBezTo>
                      <a:pt x="125" y="428"/>
                      <a:pt x="71" y="433"/>
                      <a:pt x="48" y="418"/>
                    </a:cubicBezTo>
                    <a:cubicBezTo>
                      <a:pt x="25" y="403"/>
                      <a:pt x="11" y="353"/>
                      <a:pt x="11" y="318"/>
                    </a:cubicBezTo>
                    <a:cubicBezTo>
                      <a:pt x="11" y="283"/>
                      <a:pt x="50" y="242"/>
                      <a:pt x="48" y="208"/>
                    </a:cubicBezTo>
                    <a:cubicBezTo>
                      <a:pt x="46" y="174"/>
                      <a:pt x="0" y="144"/>
                      <a:pt x="0" y="112"/>
                    </a:cubicBezTo>
                    <a:close/>
                  </a:path>
                </a:pathLst>
              </a:custGeom>
              <a:solidFill>
                <a:srgbClr val="FFFF99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36" name="Freeform 164"/>
              <p:cNvSpPr>
                <a:spLocks/>
              </p:cNvSpPr>
              <p:nvPr/>
            </p:nvSpPr>
            <p:spPr bwMode="auto">
              <a:xfrm>
                <a:off x="816" y="2016"/>
                <a:ext cx="192" cy="289"/>
              </a:xfrm>
              <a:custGeom>
                <a:avLst/>
                <a:gdLst>
                  <a:gd name="T0" fmla="*/ 0 w 193"/>
                  <a:gd name="T1" fmla="*/ 15 h 433"/>
                  <a:gd name="T2" fmla="*/ 48 w 193"/>
                  <a:gd name="T3" fmla="*/ 2 h 433"/>
                  <a:gd name="T4" fmla="*/ 139 w 193"/>
                  <a:gd name="T5" fmla="*/ 2 h 433"/>
                  <a:gd name="T6" fmla="*/ 187 w 193"/>
                  <a:gd name="T7" fmla="*/ 15 h 433"/>
                  <a:gd name="T8" fmla="*/ 139 w 193"/>
                  <a:gd name="T9" fmla="*/ 27 h 433"/>
                  <a:gd name="T10" fmla="*/ 187 w 193"/>
                  <a:gd name="T11" fmla="*/ 40 h 433"/>
                  <a:gd name="T12" fmla="*/ 144 w 193"/>
                  <a:gd name="T13" fmla="*/ 54 h 433"/>
                  <a:gd name="T14" fmla="*/ 48 w 193"/>
                  <a:gd name="T15" fmla="*/ 55 h 433"/>
                  <a:gd name="T16" fmla="*/ 11 w 193"/>
                  <a:gd name="T17" fmla="*/ 42 h 433"/>
                  <a:gd name="T18" fmla="*/ 48 w 193"/>
                  <a:gd name="T19" fmla="*/ 27 h 433"/>
                  <a:gd name="T20" fmla="*/ 0 w 193"/>
                  <a:gd name="T21" fmla="*/ 15 h 43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93" h="433">
                    <a:moveTo>
                      <a:pt x="0" y="112"/>
                    </a:moveTo>
                    <a:cubicBezTo>
                      <a:pt x="0" y="80"/>
                      <a:pt x="24" y="32"/>
                      <a:pt x="48" y="16"/>
                    </a:cubicBezTo>
                    <a:cubicBezTo>
                      <a:pt x="72" y="0"/>
                      <a:pt x="120" y="0"/>
                      <a:pt x="144" y="16"/>
                    </a:cubicBezTo>
                    <a:cubicBezTo>
                      <a:pt x="168" y="32"/>
                      <a:pt x="192" y="80"/>
                      <a:pt x="192" y="112"/>
                    </a:cubicBezTo>
                    <a:cubicBezTo>
                      <a:pt x="192" y="144"/>
                      <a:pt x="144" y="176"/>
                      <a:pt x="144" y="208"/>
                    </a:cubicBezTo>
                    <a:cubicBezTo>
                      <a:pt x="144" y="240"/>
                      <a:pt x="191" y="271"/>
                      <a:pt x="192" y="304"/>
                    </a:cubicBezTo>
                    <a:cubicBezTo>
                      <a:pt x="193" y="337"/>
                      <a:pt x="173" y="390"/>
                      <a:pt x="149" y="409"/>
                    </a:cubicBezTo>
                    <a:cubicBezTo>
                      <a:pt x="125" y="428"/>
                      <a:pt x="71" y="433"/>
                      <a:pt x="48" y="418"/>
                    </a:cubicBezTo>
                    <a:cubicBezTo>
                      <a:pt x="25" y="403"/>
                      <a:pt x="11" y="353"/>
                      <a:pt x="11" y="318"/>
                    </a:cubicBezTo>
                    <a:cubicBezTo>
                      <a:pt x="11" y="283"/>
                      <a:pt x="50" y="242"/>
                      <a:pt x="48" y="208"/>
                    </a:cubicBezTo>
                    <a:cubicBezTo>
                      <a:pt x="46" y="174"/>
                      <a:pt x="0" y="144"/>
                      <a:pt x="0" y="112"/>
                    </a:cubicBezTo>
                    <a:close/>
                  </a:path>
                </a:pathLst>
              </a:custGeom>
              <a:solidFill>
                <a:srgbClr val="FFFF99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37" name="Line 165"/>
              <p:cNvSpPr>
                <a:spLocks noChangeShapeType="1"/>
              </p:cNvSpPr>
              <p:nvPr/>
            </p:nvSpPr>
            <p:spPr bwMode="auto">
              <a:xfrm>
                <a:off x="624" y="192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38" name="Line 166"/>
              <p:cNvSpPr>
                <a:spLocks noChangeShapeType="1"/>
              </p:cNvSpPr>
              <p:nvPr/>
            </p:nvSpPr>
            <p:spPr bwMode="auto">
              <a:xfrm>
                <a:off x="912" y="192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39" name="Arc 167"/>
              <p:cNvSpPr>
                <a:spLocks/>
              </p:cNvSpPr>
              <p:nvPr/>
            </p:nvSpPr>
            <p:spPr bwMode="auto">
              <a:xfrm rot="10800000">
                <a:off x="624" y="2496"/>
                <a:ext cx="672" cy="14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40" name="Arc 168"/>
              <p:cNvSpPr>
                <a:spLocks/>
              </p:cNvSpPr>
              <p:nvPr/>
            </p:nvSpPr>
            <p:spPr bwMode="auto">
              <a:xfrm>
                <a:off x="912" y="2400"/>
                <a:ext cx="1152" cy="19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41" name="Line 169"/>
              <p:cNvSpPr>
                <a:spLocks noChangeShapeType="1"/>
              </p:cNvSpPr>
              <p:nvPr/>
            </p:nvSpPr>
            <p:spPr bwMode="auto">
              <a:xfrm>
                <a:off x="384" y="2640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42" name="Line 170"/>
              <p:cNvSpPr>
                <a:spLocks noChangeShapeType="1"/>
              </p:cNvSpPr>
              <p:nvPr/>
            </p:nvSpPr>
            <p:spPr bwMode="auto">
              <a:xfrm>
                <a:off x="1152" y="259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grpSp>
          <p:nvGrpSpPr>
            <p:cNvPr id="24899" name="Group 171"/>
            <p:cNvGrpSpPr>
              <a:grpSpLocks/>
            </p:cNvGrpSpPr>
            <p:nvPr/>
          </p:nvGrpSpPr>
          <p:grpSpPr bwMode="auto">
            <a:xfrm>
              <a:off x="2208" y="1008"/>
              <a:ext cx="240" cy="384"/>
              <a:chOff x="1440" y="1008"/>
              <a:chExt cx="240" cy="384"/>
            </a:xfrm>
          </p:grpSpPr>
          <p:sp>
            <p:nvSpPr>
              <p:cNvPr id="24920" name="Line 172"/>
              <p:cNvSpPr>
                <a:spLocks noChangeShapeType="1"/>
              </p:cNvSpPr>
              <p:nvPr/>
            </p:nvSpPr>
            <p:spPr bwMode="auto">
              <a:xfrm>
                <a:off x="1536" y="1104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21" name="Line 173"/>
              <p:cNvSpPr>
                <a:spLocks noChangeShapeType="1"/>
              </p:cNvSpPr>
              <p:nvPr/>
            </p:nvSpPr>
            <p:spPr bwMode="auto">
              <a:xfrm flipH="1">
                <a:off x="1440" y="1200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22" name="Freeform 174"/>
              <p:cNvSpPr>
                <a:spLocks/>
              </p:cNvSpPr>
              <p:nvPr/>
            </p:nvSpPr>
            <p:spPr bwMode="auto">
              <a:xfrm>
                <a:off x="1584" y="1008"/>
                <a:ext cx="96" cy="384"/>
              </a:xfrm>
              <a:custGeom>
                <a:avLst/>
                <a:gdLst>
                  <a:gd name="T0" fmla="*/ 96 w 96"/>
                  <a:gd name="T1" fmla="*/ 384 h 384"/>
                  <a:gd name="T2" fmla="*/ 96 w 96"/>
                  <a:gd name="T3" fmla="*/ 288 h 384"/>
                  <a:gd name="T4" fmla="*/ 0 w 96"/>
                  <a:gd name="T5" fmla="*/ 288 h 384"/>
                  <a:gd name="T6" fmla="*/ 0 w 96"/>
                  <a:gd name="T7" fmla="*/ 96 h 384"/>
                  <a:gd name="T8" fmla="*/ 96 w 96"/>
                  <a:gd name="T9" fmla="*/ 96 h 384"/>
                  <a:gd name="T10" fmla="*/ 96 w 96"/>
                  <a:gd name="T11" fmla="*/ 0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96" h="384">
                    <a:moveTo>
                      <a:pt x="96" y="384"/>
                    </a:moveTo>
                    <a:lnTo>
                      <a:pt x="96" y="288"/>
                    </a:lnTo>
                    <a:lnTo>
                      <a:pt x="0" y="288"/>
                    </a:lnTo>
                    <a:lnTo>
                      <a:pt x="0" y="96"/>
                    </a:lnTo>
                    <a:lnTo>
                      <a:pt x="96" y="96"/>
                    </a:lnTo>
                    <a:lnTo>
                      <a:pt x="96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24900" name="Oval 175"/>
            <p:cNvSpPr>
              <a:spLocks noChangeArrowheads="1"/>
            </p:cNvSpPr>
            <p:nvPr/>
          </p:nvSpPr>
          <p:spPr bwMode="auto">
            <a:xfrm>
              <a:off x="2496" y="1488"/>
              <a:ext cx="192" cy="192"/>
            </a:xfrm>
            <a:prstGeom prst="ellipse">
              <a:avLst/>
            </a:prstGeom>
            <a:solidFill>
              <a:srgbClr val="FFFFFF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24901" name="Line 176"/>
            <p:cNvSpPr>
              <a:spLocks noChangeShapeType="1"/>
            </p:cNvSpPr>
            <p:nvPr/>
          </p:nvSpPr>
          <p:spPr bwMode="auto">
            <a:xfrm>
              <a:off x="2592" y="153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902" name="Line 177"/>
            <p:cNvSpPr>
              <a:spLocks noChangeShapeType="1"/>
            </p:cNvSpPr>
            <p:nvPr/>
          </p:nvSpPr>
          <p:spPr bwMode="auto">
            <a:xfrm>
              <a:off x="2592" y="168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903" name="AutoShape 178"/>
            <p:cNvSpPr>
              <a:spLocks noChangeArrowheads="1"/>
            </p:cNvSpPr>
            <p:nvPr/>
          </p:nvSpPr>
          <p:spPr bwMode="auto">
            <a:xfrm rot="10800000">
              <a:off x="2544" y="1776"/>
              <a:ext cx="96" cy="48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24904" name="Line 179"/>
            <p:cNvSpPr>
              <a:spLocks noChangeShapeType="1"/>
            </p:cNvSpPr>
            <p:nvPr/>
          </p:nvSpPr>
          <p:spPr bwMode="auto">
            <a:xfrm>
              <a:off x="2448" y="1392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905" name="Line 180"/>
            <p:cNvSpPr>
              <a:spLocks noChangeShapeType="1"/>
            </p:cNvSpPr>
            <p:nvPr/>
          </p:nvSpPr>
          <p:spPr bwMode="auto">
            <a:xfrm rot="10800000">
              <a:off x="2592" y="139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24906" name="Group 181"/>
            <p:cNvGrpSpPr>
              <a:grpSpLocks/>
            </p:cNvGrpSpPr>
            <p:nvPr/>
          </p:nvGrpSpPr>
          <p:grpSpPr bwMode="auto">
            <a:xfrm flipH="1">
              <a:off x="2736" y="1008"/>
              <a:ext cx="240" cy="384"/>
              <a:chOff x="1440" y="1008"/>
              <a:chExt cx="240" cy="384"/>
            </a:xfrm>
          </p:grpSpPr>
          <p:sp>
            <p:nvSpPr>
              <p:cNvPr id="24917" name="Line 182"/>
              <p:cNvSpPr>
                <a:spLocks noChangeShapeType="1"/>
              </p:cNvSpPr>
              <p:nvPr/>
            </p:nvSpPr>
            <p:spPr bwMode="auto">
              <a:xfrm>
                <a:off x="1536" y="1104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18" name="Line 183"/>
              <p:cNvSpPr>
                <a:spLocks noChangeShapeType="1"/>
              </p:cNvSpPr>
              <p:nvPr/>
            </p:nvSpPr>
            <p:spPr bwMode="auto">
              <a:xfrm flipH="1">
                <a:off x="1440" y="1200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919" name="Freeform 184"/>
              <p:cNvSpPr>
                <a:spLocks/>
              </p:cNvSpPr>
              <p:nvPr/>
            </p:nvSpPr>
            <p:spPr bwMode="auto">
              <a:xfrm>
                <a:off x="1584" y="1008"/>
                <a:ext cx="96" cy="384"/>
              </a:xfrm>
              <a:custGeom>
                <a:avLst/>
                <a:gdLst>
                  <a:gd name="T0" fmla="*/ 96 w 96"/>
                  <a:gd name="T1" fmla="*/ 384 h 384"/>
                  <a:gd name="T2" fmla="*/ 96 w 96"/>
                  <a:gd name="T3" fmla="*/ 288 h 384"/>
                  <a:gd name="T4" fmla="*/ 0 w 96"/>
                  <a:gd name="T5" fmla="*/ 288 h 384"/>
                  <a:gd name="T6" fmla="*/ 0 w 96"/>
                  <a:gd name="T7" fmla="*/ 96 h 384"/>
                  <a:gd name="T8" fmla="*/ 96 w 96"/>
                  <a:gd name="T9" fmla="*/ 96 h 384"/>
                  <a:gd name="T10" fmla="*/ 96 w 96"/>
                  <a:gd name="T11" fmla="*/ 0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96" h="384">
                    <a:moveTo>
                      <a:pt x="96" y="384"/>
                    </a:moveTo>
                    <a:lnTo>
                      <a:pt x="96" y="288"/>
                    </a:lnTo>
                    <a:lnTo>
                      <a:pt x="0" y="288"/>
                    </a:lnTo>
                    <a:lnTo>
                      <a:pt x="0" y="96"/>
                    </a:lnTo>
                    <a:lnTo>
                      <a:pt x="96" y="96"/>
                    </a:lnTo>
                    <a:lnTo>
                      <a:pt x="96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24907" name="Line 185"/>
            <p:cNvSpPr>
              <a:spLocks noChangeShapeType="1"/>
            </p:cNvSpPr>
            <p:nvPr/>
          </p:nvSpPr>
          <p:spPr bwMode="auto">
            <a:xfrm>
              <a:off x="2448" y="72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908" name="Line 186"/>
            <p:cNvSpPr>
              <a:spLocks noChangeShapeType="1"/>
            </p:cNvSpPr>
            <p:nvPr/>
          </p:nvSpPr>
          <p:spPr bwMode="auto">
            <a:xfrm>
              <a:off x="2736" y="720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909" name="Line 187"/>
            <p:cNvSpPr>
              <a:spLocks noChangeShapeType="1"/>
            </p:cNvSpPr>
            <p:nvPr/>
          </p:nvSpPr>
          <p:spPr bwMode="auto">
            <a:xfrm>
              <a:off x="2400" y="43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910" name="Line 188"/>
            <p:cNvSpPr>
              <a:spLocks noChangeShapeType="1"/>
            </p:cNvSpPr>
            <p:nvPr/>
          </p:nvSpPr>
          <p:spPr bwMode="auto">
            <a:xfrm>
              <a:off x="2688" y="43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911" name="Freeform 189"/>
            <p:cNvSpPr>
              <a:spLocks/>
            </p:cNvSpPr>
            <p:nvPr/>
          </p:nvSpPr>
          <p:spPr bwMode="auto">
            <a:xfrm>
              <a:off x="2352" y="528"/>
              <a:ext cx="192" cy="289"/>
            </a:xfrm>
            <a:custGeom>
              <a:avLst/>
              <a:gdLst>
                <a:gd name="T0" fmla="*/ 0 w 193"/>
                <a:gd name="T1" fmla="*/ 15 h 433"/>
                <a:gd name="T2" fmla="*/ 48 w 193"/>
                <a:gd name="T3" fmla="*/ 2 h 433"/>
                <a:gd name="T4" fmla="*/ 139 w 193"/>
                <a:gd name="T5" fmla="*/ 2 h 433"/>
                <a:gd name="T6" fmla="*/ 187 w 193"/>
                <a:gd name="T7" fmla="*/ 15 h 433"/>
                <a:gd name="T8" fmla="*/ 139 w 193"/>
                <a:gd name="T9" fmla="*/ 27 h 433"/>
                <a:gd name="T10" fmla="*/ 187 w 193"/>
                <a:gd name="T11" fmla="*/ 40 h 433"/>
                <a:gd name="T12" fmla="*/ 144 w 193"/>
                <a:gd name="T13" fmla="*/ 54 h 433"/>
                <a:gd name="T14" fmla="*/ 48 w 193"/>
                <a:gd name="T15" fmla="*/ 55 h 433"/>
                <a:gd name="T16" fmla="*/ 11 w 193"/>
                <a:gd name="T17" fmla="*/ 42 h 433"/>
                <a:gd name="T18" fmla="*/ 48 w 193"/>
                <a:gd name="T19" fmla="*/ 27 h 433"/>
                <a:gd name="T20" fmla="*/ 0 w 193"/>
                <a:gd name="T21" fmla="*/ 15 h 4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93" h="433">
                  <a:moveTo>
                    <a:pt x="0" y="112"/>
                  </a:moveTo>
                  <a:cubicBezTo>
                    <a:pt x="0" y="80"/>
                    <a:pt x="24" y="32"/>
                    <a:pt x="48" y="16"/>
                  </a:cubicBezTo>
                  <a:cubicBezTo>
                    <a:pt x="72" y="0"/>
                    <a:pt x="120" y="0"/>
                    <a:pt x="144" y="16"/>
                  </a:cubicBezTo>
                  <a:cubicBezTo>
                    <a:pt x="168" y="32"/>
                    <a:pt x="192" y="80"/>
                    <a:pt x="192" y="112"/>
                  </a:cubicBezTo>
                  <a:cubicBezTo>
                    <a:pt x="192" y="144"/>
                    <a:pt x="144" y="176"/>
                    <a:pt x="144" y="208"/>
                  </a:cubicBezTo>
                  <a:cubicBezTo>
                    <a:pt x="144" y="240"/>
                    <a:pt x="191" y="271"/>
                    <a:pt x="192" y="304"/>
                  </a:cubicBezTo>
                  <a:cubicBezTo>
                    <a:pt x="193" y="337"/>
                    <a:pt x="173" y="390"/>
                    <a:pt x="149" y="409"/>
                  </a:cubicBezTo>
                  <a:cubicBezTo>
                    <a:pt x="125" y="428"/>
                    <a:pt x="71" y="433"/>
                    <a:pt x="48" y="418"/>
                  </a:cubicBezTo>
                  <a:cubicBezTo>
                    <a:pt x="25" y="403"/>
                    <a:pt x="11" y="353"/>
                    <a:pt x="11" y="318"/>
                  </a:cubicBezTo>
                  <a:cubicBezTo>
                    <a:pt x="11" y="283"/>
                    <a:pt x="50" y="242"/>
                    <a:pt x="48" y="208"/>
                  </a:cubicBezTo>
                  <a:cubicBezTo>
                    <a:pt x="46" y="174"/>
                    <a:pt x="0" y="144"/>
                    <a:pt x="0" y="112"/>
                  </a:cubicBezTo>
                  <a:close/>
                </a:path>
              </a:pathLst>
            </a:custGeom>
            <a:solidFill>
              <a:srgbClr val="FFFF99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912" name="Freeform 190"/>
            <p:cNvSpPr>
              <a:spLocks/>
            </p:cNvSpPr>
            <p:nvPr/>
          </p:nvSpPr>
          <p:spPr bwMode="auto">
            <a:xfrm>
              <a:off x="2640" y="528"/>
              <a:ext cx="192" cy="289"/>
            </a:xfrm>
            <a:custGeom>
              <a:avLst/>
              <a:gdLst>
                <a:gd name="T0" fmla="*/ 0 w 193"/>
                <a:gd name="T1" fmla="*/ 15 h 433"/>
                <a:gd name="T2" fmla="*/ 48 w 193"/>
                <a:gd name="T3" fmla="*/ 2 h 433"/>
                <a:gd name="T4" fmla="*/ 139 w 193"/>
                <a:gd name="T5" fmla="*/ 2 h 433"/>
                <a:gd name="T6" fmla="*/ 187 w 193"/>
                <a:gd name="T7" fmla="*/ 15 h 433"/>
                <a:gd name="T8" fmla="*/ 139 w 193"/>
                <a:gd name="T9" fmla="*/ 27 h 433"/>
                <a:gd name="T10" fmla="*/ 187 w 193"/>
                <a:gd name="T11" fmla="*/ 40 h 433"/>
                <a:gd name="T12" fmla="*/ 144 w 193"/>
                <a:gd name="T13" fmla="*/ 54 h 433"/>
                <a:gd name="T14" fmla="*/ 48 w 193"/>
                <a:gd name="T15" fmla="*/ 55 h 433"/>
                <a:gd name="T16" fmla="*/ 11 w 193"/>
                <a:gd name="T17" fmla="*/ 42 h 433"/>
                <a:gd name="T18" fmla="*/ 48 w 193"/>
                <a:gd name="T19" fmla="*/ 27 h 433"/>
                <a:gd name="T20" fmla="*/ 0 w 193"/>
                <a:gd name="T21" fmla="*/ 15 h 4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93" h="433">
                  <a:moveTo>
                    <a:pt x="0" y="112"/>
                  </a:moveTo>
                  <a:cubicBezTo>
                    <a:pt x="0" y="80"/>
                    <a:pt x="24" y="32"/>
                    <a:pt x="48" y="16"/>
                  </a:cubicBezTo>
                  <a:cubicBezTo>
                    <a:pt x="72" y="0"/>
                    <a:pt x="120" y="0"/>
                    <a:pt x="144" y="16"/>
                  </a:cubicBezTo>
                  <a:cubicBezTo>
                    <a:pt x="168" y="32"/>
                    <a:pt x="192" y="80"/>
                    <a:pt x="192" y="112"/>
                  </a:cubicBezTo>
                  <a:cubicBezTo>
                    <a:pt x="192" y="144"/>
                    <a:pt x="144" y="176"/>
                    <a:pt x="144" y="208"/>
                  </a:cubicBezTo>
                  <a:cubicBezTo>
                    <a:pt x="144" y="240"/>
                    <a:pt x="191" y="271"/>
                    <a:pt x="192" y="304"/>
                  </a:cubicBezTo>
                  <a:cubicBezTo>
                    <a:pt x="193" y="337"/>
                    <a:pt x="173" y="390"/>
                    <a:pt x="149" y="409"/>
                  </a:cubicBezTo>
                  <a:cubicBezTo>
                    <a:pt x="125" y="428"/>
                    <a:pt x="71" y="433"/>
                    <a:pt x="48" y="418"/>
                  </a:cubicBezTo>
                  <a:cubicBezTo>
                    <a:pt x="25" y="403"/>
                    <a:pt x="11" y="353"/>
                    <a:pt x="11" y="318"/>
                  </a:cubicBezTo>
                  <a:cubicBezTo>
                    <a:pt x="11" y="283"/>
                    <a:pt x="50" y="242"/>
                    <a:pt x="48" y="208"/>
                  </a:cubicBezTo>
                  <a:cubicBezTo>
                    <a:pt x="46" y="174"/>
                    <a:pt x="0" y="144"/>
                    <a:pt x="0" y="112"/>
                  </a:cubicBezTo>
                  <a:close/>
                </a:path>
              </a:pathLst>
            </a:custGeom>
            <a:solidFill>
              <a:srgbClr val="FFFF99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913" name="Line 191"/>
            <p:cNvSpPr>
              <a:spLocks noChangeShapeType="1"/>
            </p:cNvSpPr>
            <p:nvPr/>
          </p:nvSpPr>
          <p:spPr bwMode="auto">
            <a:xfrm>
              <a:off x="2736" y="4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914" name="Line 192"/>
            <p:cNvSpPr>
              <a:spLocks noChangeShapeType="1"/>
            </p:cNvSpPr>
            <p:nvPr/>
          </p:nvSpPr>
          <p:spPr bwMode="auto">
            <a:xfrm flipV="1">
              <a:off x="2976" y="110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915" name="Line 193"/>
            <p:cNvSpPr>
              <a:spLocks noChangeShapeType="1"/>
            </p:cNvSpPr>
            <p:nvPr/>
          </p:nvSpPr>
          <p:spPr bwMode="auto">
            <a:xfrm flipV="1">
              <a:off x="2208" y="1152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916" name="Line 194"/>
            <p:cNvSpPr>
              <a:spLocks noChangeShapeType="1"/>
            </p:cNvSpPr>
            <p:nvPr/>
          </p:nvSpPr>
          <p:spPr bwMode="auto">
            <a:xfrm>
              <a:off x="2448" y="4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24661" name="Arc 195"/>
          <p:cNvSpPr>
            <a:spLocks/>
          </p:cNvSpPr>
          <p:nvPr/>
        </p:nvSpPr>
        <p:spPr bwMode="auto">
          <a:xfrm flipH="1">
            <a:off x="4292600" y="4097338"/>
            <a:ext cx="798513" cy="1436687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 cap="rnd">
            <a:solidFill>
              <a:schemeClr val="tx1"/>
            </a:solidFill>
            <a:prstDash val="sysDot"/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62" name="Arc 196"/>
          <p:cNvSpPr>
            <a:spLocks/>
          </p:cNvSpPr>
          <p:nvPr/>
        </p:nvSpPr>
        <p:spPr bwMode="auto">
          <a:xfrm rot="10800000" flipV="1">
            <a:off x="5145088" y="4203700"/>
            <a:ext cx="265112" cy="1330325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 cap="rnd">
            <a:solidFill>
              <a:schemeClr val="tx1"/>
            </a:solidFill>
            <a:prstDash val="sysDot"/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24663" name="Group 197"/>
          <p:cNvGrpSpPr>
            <a:grpSpLocks/>
          </p:cNvGrpSpPr>
          <p:nvPr/>
        </p:nvGrpSpPr>
        <p:grpSpPr bwMode="auto">
          <a:xfrm>
            <a:off x="6315075" y="4681538"/>
            <a:ext cx="1862138" cy="1543050"/>
            <a:chOff x="384" y="1920"/>
            <a:chExt cx="1680" cy="1392"/>
          </a:xfrm>
        </p:grpSpPr>
        <p:grpSp>
          <p:nvGrpSpPr>
            <p:cNvPr id="24871" name="Group 198"/>
            <p:cNvGrpSpPr>
              <a:grpSpLocks/>
            </p:cNvGrpSpPr>
            <p:nvPr/>
          </p:nvGrpSpPr>
          <p:grpSpPr bwMode="auto">
            <a:xfrm>
              <a:off x="384" y="2496"/>
              <a:ext cx="240" cy="384"/>
              <a:chOff x="1440" y="1008"/>
              <a:chExt cx="240" cy="384"/>
            </a:xfrm>
          </p:grpSpPr>
          <p:sp>
            <p:nvSpPr>
              <p:cNvPr id="24894" name="Line 199"/>
              <p:cNvSpPr>
                <a:spLocks noChangeShapeType="1"/>
              </p:cNvSpPr>
              <p:nvPr/>
            </p:nvSpPr>
            <p:spPr bwMode="auto">
              <a:xfrm>
                <a:off x="1536" y="1104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895" name="Line 200"/>
              <p:cNvSpPr>
                <a:spLocks noChangeShapeType="1"/>
              </p:cNvSpPr>
              <p:nvPr/>
            </p:nvSpPr>
            <p:spPr bwMode="auto">
              <a:xfrm flipH="1">
                <a:off x="1440" y="1200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896" name="Freeform 201"/>
              <p:cNvSpPr>
                <a:spLocks/>
              </p:cNvSpPr>
              <p:nvPr/>
            </p:nvSpPr>
            <p:spPr bwMode="auto">
              <a:xfrm>
                <a:off x="1584" y="1008"/>
                <a:ext cx="96" cy="384"/>
              </a:xfrm>
              <a:custGeom>
                <a:avLst/>
                <a:gdLst>
                  <a:gd name="T0" fmla="*/ 96 w 96"/>
                  <a:gd name="T1" fmla="*/ 384 h 384"/>
                  <a:gd name="T2" fmla="*/ 96 w 96"/>
                  <a:gd name="T3" fmla="*/ 288 h 384"/>
                  <a:gd name="T4" fmla="*/ 0 w 96"/>
                  <a:gd name="T5" fmla="*/ 288 h 384"/>
                  <a:gd name="T6" fmla="*/ 0 w 96"/>
                  <a:gd name="T7" fmla="*/ 96 h 384"/>
                  <a:gd name="T8" fmla="*/ 96 w 96"/>
                  <a:gd name="T9" fmla="*/ 96 h 384"/>
                  <a:gd name="T10" fmla="*/ 96 w 96"/>
                  <a:gd name="T11" fmla="*/ 0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96" h="384">
                    <a:moveTo>
                      <a:pt x="96" y="384"/>
                    </a:moveTo>
                    <a:lnTo>
                      <a:pt x="96" y="288"/>
                    </a:lnTo>
                    <a:lnTo>
                      <a:pt x="0" y="288"/>
                    </a:lnTo>
                    <a:lnTo>
                      <a:pt x="0" y="96"/>
                    </a:lnTo>
                    <a:lnTo>
                      <a:pt x="96" y="96"/>
                    </a:lnTo>
                    <a:lnTo>
                      <a:pt x="96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24872" name="Oval 202"/>
            <p:cNvSpPr>
              <a:spLocks noChangeArrowheads="1"/>
            </p:cNvSpPr>
            <p:nvPr/>
          </p:nvSpPr>
          <p:spPr bwMode="auto">
            <a:xfrm>
              <a:off x="672" y="2976"/>
              <a:ext cx="192" cy="192"/>
            </a:xfrm>
            <a:prstGeom prst="ellipse">
              <a:avLst/>
            </a:prstGeom>
            <a:solidFill>
              <a:srgbClr val="FFFFFF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24873" name="Line 203"/>
            <p:cNvSpPr>
              <a:spLocks noChangeShapeType="1"/>
            </p:cNvSpPr>
            <p:nvPr/>
          </p:nvSpPr>
          <p:spPr bwMode="auto">
            <a:xfrm>
              <a:off x="768" y="302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874" name="Line 204"/>
            <p:cNvSpPr>
              <a:spLocks noChangeShapeType="1"/>
            </p:cNvSpPr>
            <p:nvPr/>
          </p:nvSpPr>
          <p:spPr bwMode="auto">
            <a:xfrm>
              <a:off x="768" y="316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875" name="AutoShape 205"/>
            <p:cNvSpPr>
              <a:spLocks noChangeArrowheads="1"/>
            </p:cNvSpPr>
            <p:nvPr/>
          </p:nvSpPr>
          <p:spPr bwMode="auto">
            <a:xfrm rot="10800000">
              <a:off x="720" y="3264"/>
              <a:ext cx="96" cy="48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24876" name="Line 206"/>
            <p:cNvSpPr>
              <a:spLocks noChangeShapeType="1"/>
            </p:cNvSpPr>
            <p:nvPr/>
          </p:nvSpPr>
          <p:spPr bwMode="auto">
            <a:xfrm>
              <a:off x="624" y="288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877" name="Line 207"/>
            <p:cNvSpPr>
              <a:spLocks noChangeShapeType="1"/>
            </p:cNvSpPr>
            <p:nvPr/>
          </p:nvSpPr>
          <p:spPr bwMode="auto">
            <a:xfrm rot="10800000">
              <a:off x="768" y="288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24878" name="Group 208"/>
            <p:cNvGrpSpPr>
              <a:grpSpLocks/>
            </p:cNvGrpSpPr>
            <p:nvPr/>
          </p:nvGrpSpPr>
          <p:grpSpPr bwMode="auto">
            <a:xfrm flipH="1">
              <a:off x="912" y="2496"/>
              <a:ext cx="240" cy="384"/>
              <a:chOff x="1440" y="1008"/>
              <a:chExt cx="240" cy="384"/>
            </a:xfrm>
          </p:grpSpPr>
          <p:sp>
            <p:nvSpPr>
              <p:cNvPr id="24891" name="Line 209"/>
              <p:cNvSpPr>
                <a:spLocks noChangeShapeType="1"/>
              </p:cNvSpPr>
              <p:nvPr/>
            </p:nvSpPr>
            <p:spPr bwMode="auto">
              <a:xfrm>
                <a:off x="1536" y="1104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892" name="Line 210"/>
              <p:cNvSpPr>
                <a:spLocks noChangeShapeType="1"/>
              </p:cNvSpPr>
              <p:nvPr/>
            </p:nvSpPr>
            <p:spPr bwMode="auto">
              <a:xfrm flipH="1">
                <a:off x="1440" y="1200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893" name="Freeform 211"/>
              <p:cNvSpPr>
                <a:spLocks/>
              </p:cNvSpPr>
              <p:nvPr/>
            </p:nvSpPr>
            <p:spPr bwMode="auto">
              <a:xfrm>
                <a:off x="1584" y="1008"/>
                <a:ext cx="96" cy="384"/>
              </a:xfrm>
              <a:custGeom>
                <a:avLst/>
                <a:gdLst>
                  <a:gd name="T0" fmla="*/ 96 w 96"/>
                  <a:gd name="T1" fmla="*/ 384 h 384"/>
                  <a:gd name="T2" fmla="*/ 96 w 96"/>
                  <a:gd name="T3" fmla="*/ 288 h 384"/>
                  <a:gd name="T4" fmla="*/ 0 w 96"/>
                  <a:gd name="T5" fmla="*/ 288 h 384"/>
                  <a:gd name="T6" fmla="*/ 0 w 96"/>
                  <a:gd name="T7" fmla="*/ 96 h 384"/>
                  <a:gd name="T8" fmla="*/ 96 w 96"/>
                  <a:gd name="T9" fmla="*/ 96 h 384"/>
                  <a:gd name="T10" fmla="*/ 96 w 96"/>
                  <a:gd name="T11" fmla="*/ 0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96" h="384">
                    <a:moveTo>
                      <a:pt x="96" y="384"/>
                    </a:moveTo>
                    <a:lnTo>
                      <a:pt x="96" y="288"/>
                    </a:lnTo>
                    <a:lnTo>
                      <a:pt x="0" y="288"/>
                    </a:lnTo>
                    <a:lnTo>
                      <a:pt x="0" y="96"/>
                    </a:lnTo>
                    <a:lnTo>
                      <a:pt x="96" y="96"/>
                    </a:lnTo>
                    <a:lnTo>
                      <a:pt x="96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24879" name="Line 212"/>
            <p:cNvSpPr>
              <a:spLocks noChangeShapeType="1"/>
            </p:cNvSpPr>
            <p:nvPr/>
          </p:nvSpPr>
          <p:spPr bwMode="auto">
            <a:xfrm>
              <a:off x="624" y="230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880" name="Line 213"/>
            <p:cNvSpPr>
              <a:spLocks noChangeShapeType="1"/>
            </p:cNvSpPr>
            <p:nvPr/>
          </p:nvSpPr>
          <p:spPr bwMode="auto">
            <a:xfrm>
              <a:off x="912" y="230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881" name="Line 214"/>
            <p:cNvSpPr>
              <a:spLocks noChangeShapeType="1"/>
            </p:cNvSpPr>
            <p:nvPr/>
          </p:nvSpPr>
          <p:spPr bwMode="auto">
            <a:xfrm>
              <a:off x="576" y="192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882" name="Line 215"/>
            <p:cNvSpPr>
              <a:spLocks noChangeShapeType="1"/>
            </p:cNvSpPr>
            <p:nvPr/>
          </p:nvSpPr>
          <p:spPr bwMode="auto">
            <a:xfrm>
              <a:off x="864" y="192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883" name="Freeform 216"/>
            <p:cNvSpPr>
              <a:spLocks/>
            </p:cNvSpPr>
            <p:nvPr/>
          </p:nvSpPr>
          <p:spPr bwMode="auto">
            <a:xfrm>
              <a:off x="528" y="2016"/>
              <a:ext cx="192" cy="289"/>
            </a:xfrm>
            <a:custGeom>
              <a:avLst/>
              <a:gdLst>
                <a:gd name="T0" fmla="*/ 0 w 193"/>
                <a:gd name="T1" fmla="*/ 15 h 433"/>
                <a:gd name="T2" fmla="*/ 48 w 193"/>
                <a:gd name="T3" fmla="*/ 2 h 433"/>
                <a:gd name="T4" fmla="*/ 139 w 193"/>
                <a:gd name="T5" fmla="*/ 2 h 433"/>
                <a:gd name="T6" fmla="*/ 187 w 193"/>
                <a:gd name="T7" fmla="*/ 15 h 433"/>
                <a:gd name="T8" fmla="*/ 139 w 193"/>
                <a:gd name="T9" fmla="*/ 27 h 433"/>
                <a:gd name="T10" fmla="*/ 187 w 193"/>
                <a:gd name="T11" fmla="*/ 40 h 433"/>
                <a:gd name="T12" fmla="*/ 144 w 193"/>
                <a:gd name="T13" fmla="*/ 54 h 433"/>
                <a:gd name="T14" fmla="*/ 48 w 193"/>
                <a:gd name="T15" fmla="*/ 55 h 433"/>
                <a:gd name="T16" fmla="*/ 11 w 193"/>
                <a:gd name="T17" fmla="*/ 42 h 433"/>
                <a:gd name="T18" fmla="*/ 48 w 193"/>
                <a:gd name="T19" fmla="*/ 27 h 433"/>
                <a:gd name="T20" fmla="*/ 0 w 193"/>
                <a:gd name="T21" fmla="*/ 15 h 4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93" h="433">
                  <a:moveTo>
                    <a:pt x="0" y="112"/>
                  </a:moveTo>
                  <a:cubicBezTo>
                    <a:pt x="0" y="80"/>
                    <a:pt x="24" y="32"/>
                    <a:pt x="48" y="16"/>
                  </a:cubicBezTo>
                  <a:cubicBezTo>
                    <a:pt x="72" y="0"/>
                    <a:pt x="120" y="0"/>
                    <a:pt x="144" y="16"/>
                  </a:cubicBezTo>
                  <a:cubicBezTo>
                    <a:pt x="168" y="32"/>
                    <a:pt x="192" y="80"/>
                    <a:pt x="192" y="112"/>
                  </a:cubicBezTo>
                  <a:cubicBezTo>
                    <a:pt x="192" y="144"/>
                    <a:pt x="144" y="176"/>
                    <a:pt x="144" y="208"/>
                  </a:cubicBezTo>
                  <a:cubicBezTo>
                    <a:pt x="144" y="240"/>
                    <a:pt x="191" y="271"/>
                    <a:pt x="192" y="304"/>
                  </a:cubicBezTo>
                  <a:cubicBezTo>
                    <a:pt x="193" y="337"/>
                    <a:pt x="173" y="390"/>
                    <a:pt x="149" y="409"/>
                  </a:cubicBezTo>
                  <a:cubicBezTo>
                    <a:pt x="125" y="428"/>
                    <a:pt x="71" y="433"/>
                    <a:pt x="48" y="418"/>
                  </a:cubicBezTo>
                  <a:cubicBezTo>
                    <a:pt x="25" y="403"/>
                    <a:pt x="11" y="353"/>
                    <a:pt x="11" y="318"/>
                  </a:cubicBezTo>
                  <a:cubicBezTo>
                    <a:pt x="11" y="283"/>
                    <a:pt x="50" y="242"/>
                    <a:pt x="48" y="208"/>
                  </a:cubicBezTo>
                  <a:cubicBezTo>
                    <a:pt x="46" y="174"/>
                    <a:pt x="0" y="144"/>
                    <a:pt x="0" y="112"/>
                  </a:cubicBezTo>
                  <a:close/>
                </a:path>
              </a:pathLst>
            </a:custGeom>
            <a:solidFill>
              <a:srgbClr val="FFFF99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884" name="Freeform 217"/>
            <p:cNvSpPr>
              <a:spLocks/>
            </p:cNvSpPr>
            <p:nvPr/>
          </p:nvSpPr>
          <p:spPr bwMode="auto">
            <a:xfrm>
              <a:off x="816" y="2016"/>
              <a:ext cx="192" cy="289"/>
            </a:xfrm>
            <a:custGeom>
              <a:avLst/>
              <a:gdLst>
                <a:gd name="T0" fmla="*/ 0 w 193"/>
                <a:gd name="T1" fmla="*/ 15 h 433"/>
                <a:gd name="T2" fmla="*/ 48 w 193"/>
                <a:gd name="T3" fmla="*/ 2 h 433"/>
                <a:gd name="T4" fmla="*/ 139 w 193"/>
                <a:gd name="T5" fmla="*/ 2 h 433"/>
                <a:gd name="T6" fmla="*/ 187 w 193"/>
                <a:gd name="T7" fmla="*/ 15 h 433"/>
                <a:gd name="T8" fmla="*/ 139 w 193"/>
                <a:gd name="T9" fmla="*/ 27 h 433"/>
                <a:gd name="T10" fmla="*/ 187 w 193"/>
                <a:gd name="T11" fmla="*/ 40 h 433"/>
                <a:gd name="T12" fmla="*/ 144 w 193"/>
                <a:gd name="T13" fmla="*/ 54 h 433"/>
                <a:gd name="T14" fmla="*/ 48 w 193"/>
                <a:gd name="T15" fmla="*/ 55 h 433"/>
                <a:gd name="T16" fmla="*/ 11 w 193"/>
                <a:gd name="T17" fmla="*/ 42 h 433"/>
                <a:gd name="T18" fmla="*/ 48 w 193"/>
                <a:gd name="T19" fmla="*/ 27 h 433"/>
                <a:gd name="T20" fmla="*/ 0 w 193"/>
                <a:gd name="T21" fmla="*/ 15 h 4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93" h="433">
                  <a:moveTo>
                    <a:pt x="0" y="112"/>
                  </a:moveTo>
                  <a:cubicBezTo>
                    <a:pt x="0" y="80"/>
                    <a:pt x="24" y="32"/>
                    <a:pt x="48" y="16"/>
                  </a:cubicBezTo>
                  <a:cubicBezTo>
                    <a:pt x="72" y="0"/>
                    <a:pt x="120" y="0"/>
                    <a:pt x="144" y="16"/>
                  </a:cubicBezTo>
                  <a:cubicBezTo>
                    <a:pt x="168" y="32"/>
                    <a:pt x="192" y="80"/>
                    <a:pt x="192" y="112"/>
                  </a:cubicBezTo>
                  <a:cubicBezTo>
                    <a:pt x="192" y="144"/>
                    <a:pt x="144" y="176"/>
                    <a:pt x="144" y="208"/>
                  </a:cubicBezTo>
                  <a:cubicBezTo>
                    <a:pt x="144" y="240"/>
                    <a:pt x="191" y="271"/>
                    <a:pt x="192" y="304"/>
                  </a:cubicBezTo>
                  <a:cubicBezTo>
                    <a:pt x="193" y="337"/>
                    <a:pt x="173" y="390"/>
                    <a:pt x="149" y="409"/>
                  </a:cubicBezTo>
                  <a:cubicBezTo>
                    <a:pt x="125" y="428"/>
                    <a:pt x="71" y="433"/>
                    <a:pt x="48" y="418"/>
                  </a:cubicBezTo>
                  <a:cubicBezTo>
                    <a:pt x="25" y="403"/>
                    <a:pt x="11" y="353"/>
                    <a:pt x="11" y="318"/>
                  </a:cubicBezTo>
                  <a:cubicBezTo>
                    <a:pt x="11" y="283"/>
                    <a:pt x="50" y="242"/>
                    <a:pt x="48" y="208"/>
                  </a:cubicBezTo>
                  <a:cubicBezTo>
                    <a:pt x="46" y="174"/>
                    <a:pt x="0" y="144"/>
                    <a:pt x="0" y="112"/>
                  </a:cubicBezTo>
                  <a:close/>
                </a:path>
              </a:pathLst>
            </a:custGeom>
            <a:solidFill>
              <a:srgbClr val="FFFF99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885" name="Line 218"/>
            <p:cNvSpPr>
              <a:spLocks noChangeShapeType="1"/>
            </p:cNvSpPr>
            <p:nvPr/>
          </p:nvSpPr>
          <p:spPr bwMode="auto">
            <a:xfrm>
              <a:off x="624" y="192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886" name="Line 219"/>
            <p:cNvSpPr>
              <a:spLocks noChangeShapeType="1"/>
            </p:cNvSpPr>
            <p:nvPr/>
          </p:nvSpPr>
          <p:spPr bwMode="auto">
            <a:xfrm>
              <a:off x="912" y="192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887" name="Arc 220"/>
            <p:cNvSpPr>
              <a:spLocks/>
            </p:cNvSpPr>
            <p:nvPr/>
          </p:nvSpPr>
          <p:spPr bwMode="auto">
            <a:xfrm rot="10800000">
              <a:off x="624" y="2496"/>
              <a:ext cx="672" cy="1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888" name="Arc 221"/>
            <p:cNvSpPr>
              <a:spLocks/>
            </p:cNvSpPr>
            <p:nvPr/>
          </p:nvSpPr>
          <p:spPr bwMode="auto">
            <a:xfrm>
              <a:off x="912" y="2400"/>
              <a:ext cx="1152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889" name="Line 222"/>
            <p:cNvSpPr>
              <a:spLocks noChangeShapeType="1"/>
            </p:cNvSpPr>
            <p:nvPr/>
          </p:nvSpPr>
          <p:spPr bwMode="auto">
            <a:xfrm>
              <a:off x="384" y="264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890" name="Line 223"/>
            <p:cNvSpPr>
              <a:spLocks noChangeShapeType="1"/>
            </p:cNvSpPr>
            <p:nvPr/>
          </p:nvSpPr>
          <p:spPr bwMode="auto">
            <a:xfrm>
              <a:off x="1152" y="259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24664" name="Group 224"/>
          <p:cNvGrpSpPr>
            <a:grpSpLocks/>
          </p:cNvGrpSpPr>
          <p:nvPr/>
        </p:nvGrpSpPr>
        <p:grpSpPr bwMode="auto">
          <a:xfrm flipH="1">
            <a:off x="8443913" y="4203700"/>
            <a:ext cx="265112" cy="425450"/>
            <a:chOff x="1440" y="1008"/>
            <a:chExt cx="240" cy="384"/>
          </a:xfrm>
        </p:grpSpPr>
        <p:sp>
          <p:nvSpPr>
            <p:cNvPr id="24868" name="Line 225"/>
            <p:cNvSpPr>
              <a:spLocks noChangeShapeType="1"/>
            </p:cNvSpPr>
            <p:nvPr/>
          </p:nvSpPr>
          <p:spPr bwMode="auto">
            <a:xfrm>
              <a:off x="1536" y="110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869" name="Line 226"/>
            <p:cNvSpPr>
              <a:spLocks noChangeShapeType="1"/>
            </p:cNvSpPr>
            <p:nvPr/>
          </p:nvSpPr>
          <p:spPr bwMode="auto">
            <a:xfrm flipH="1">
              <a:off x="1440" y="120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870" name="Freeform 227"/>
            <p:cNvSpPr>
              <a:spLocks/>
            </p:cNvSpPr>
            <p:nvPr/>
          </p:nvSpPr>
          <p:spPr bwMode="auto">
            <a:xfrm>
              <a:off x="1584" y="1008"/>
              <a:ext cx="96" cy="384"/>
            </a:xfrm>
            <a:custGeom>
              <a:avLst/>
              <a:gdLst>
                <a:gd name="T0" fmla="*/ 96 w 96"/>
                <a:gd name="T1" fmla="*/ 384 h 384"/>
                <a:gd name="T2" fmla="*/ 96 w 96"/>
                <a:gd name="T3" fmla="*/ 288 h 384"/>
                <a:gd name="T4" fmla="*/ 0 w 96"/>
                <a:gd name="T5" fmla="*/ 288 h 384"/>
                <a:gd name="T6" fmla="*/ 0 w 96"/>
                <a:gd name="T7" fmla="*/ 96 h 384"/>
                <a:gd name="T8" fmla="*/ 96 w 96"/>
                <a:gd name="T9" fmla="*/ 96 h 384"/>
                <a:gd name="T10" fmla="*/ 96 w 9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6" h="384">
                  <a:moveTo>
                    <a:pt x="96" y="384"/>
                  </a:moveTo>
                  <a:lnTo>
                    <a:pt x="96" y="288"/>
                  </a:lnTo>
                  <a:lnTo>
                    <a:pt x="0" y="288"/>
                  </a:lnTo>
                  <a:lnTo>
                    <a:pt x="0" y="96"/>
                  </a:lnTo>
                  <a:lnTo>
                    <a:pt x="96" y="96"/>
                  </a:lnTo>
                  <a:lnTo>
                    <a:pt x="96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24665" name="Oval 228"/>
          <p:cNvSpPr>
            <a:spLocks noChangeArrowheads="1"/>
          </p:cNvSpPr>
          <p:nvPr/>
        </p:nvSpPr>
        <p:spPr bwMode="auto">
          <a:xfrm flipH="1">
            <a:off x="8177213" y="4735513"/>
            <a:ext cx="212725" cy="212725"/>
          </a:xfrm>
          <a:prstGeom prst="ellipse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24666" name="Line 229"/>
          <p:cNvSpPr>
            <a:spLocks noChangeShapeType="1"/>
          </p:cNvSpPr>
          <p:nvPr/>
        </p:nvSpPr>
        <p:spPr bwMode="auto">
          <a:xfrm flipH="1">
            <a:off x="8283575" y="4787900"/>
            <a:ext cx="0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67" name="Line 230"/>
          <p:cNvSpPr>
            <a:spLocks noChangeShapeType="1"/>
          </p:cNvSpPr>
          <p:nvPr/>
        </p:nvSpPr>
        <p:spPr bwMode="auto">
          <a:xfrm flipH="1">
            <a:off x="8283575" y="4948238"/>
            <a:ext cx="0" cy="106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68" name="AutoShape 231"/>
          <p:cNvSpPr>
            <a:spLocks noChangeArrowheads="1"/>
          </p:cNvSpPr>
          <p:nvPr/>
        </p:nvSpPr>
        <p:spPr bwMode="auto">
          <a:xfrm rot="10800000" flipH="1">
            <a:off x="8231188" y="5054600"/>
            <a:ext cx="106362" cy="52388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24669" name="Line 232"/>
          <p:cNvSpPr>
            <a:spLocks noChangeShapeType="1"/>
          </p:cNvSpPr>
          <p:nvPr/>
        </p:nvSpPr>
        <p:spPr bwMode="auto">
          <a:xfrm flipH="1">
            <a:off x="8124825" y="4629150"/>
            <a:ext cx="319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70" name="Line 233"/>
          <p:cNvSpPr>
            <a:spLocks noChangeShapeType="1"/>
          </p:cNvSpPr>
          <p:nvPr/>
        </p:nvSpPr>
        <p:spPr bwMode="auto">
          <a:xfrm rot="10800000" flipH="1">
            <a:off x="8283575" y="4629150"/>
            <a:ext cx="0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24671" name="Group 234"/>
          <p:cNvGrpSpPr>
            <a:grpSpLocks/>
          </p:cNvGrpSpPr>
          <p:nvPr/>
        </p:nvGrpSpPr>
        <p:grpSpPr bwMode="auto">
          <a:xfrm>
            <a:off x="7858125" y="4203700"/>
            <a:ext cx="266700" cy="425450"/>
            <a:chOff x="1440" y="1008"/>
            <a:chExt cx="240" cy="384"/>
          </a:xfrm>
        </p:grpSpPr>
        <p:sp>
          <p:nvSpPr>
            <p:cNvPr id="24865" name="Line 235"/>
            <p:cNvSpPr>
              <a:spLocks noChangeShapeType="1"/>
            </p:cNvSpPr>
            <p:nvPr/>
          </p:nvSpPr>
          <p:spPr bwMode="auto">
            <a:xfrm>
              <a:off x="1536" y="110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866" name="Line 236"/>
            <p:cNvSpPr>
              <a:spLocks noChangeShapeType="1"/>
            </p:cNvSpPr>
            <p:nvPr/>
          </p:nvSpPr>
          <p:spPr bwMode="auto">
            <a:xfrm flipH="1">
              <a:off x="1440" y="120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867" name="Freeform 237"/>
            <p:cNvSpPr>
              <a:spLocks/>
            </p:cNvSpPr>
            <p:nvPr/>
          </p:nvSpPr>
          <p:spPr bwMode="auto">
            <a:xfrm>
              <a:off x="1584" y="1008"/>
              <a:ext cx="96" cy="384"/>
            </a:xfrm>
            <a:custGeom>
              <a:avLst/>
              <a:gdLst>
                <a:gd name="T0" fmla="*/ 96 w 96"/>
                <a:gd name="T1" fmla="*/ 384 h 384"/>
                <a:gd name="T2" fmla="*/ 96 w 96"/>
                <a:gd name="T3" fmla="*/ 288 h 384"/>
                <a:gd name="T4" fmla="*/ 0 w 96"/>
                <a:gd name="T5" fmla="*/ 288 h 384"/>
                <a:gd name="T6" fmla="*/ 0 w 96"/>
                <a:gd name="T7" fmla="*/ 96 h 384"/>
                <a:gd name="T8" fmla="*/ 96 w 96"/>
                <a:gd name="T9" fmla="*/ 96 h 384"/>
                <a:gd name="T10" fmla="*/ 96 w 9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6" h="384">
                  <a:moveTo>
                    <a:pt x="96" y="384"/>
                  </a:moveTo>
                  <a:lnTo>
                    <a:pt x="96" y="288"/>
                  </a:lnTo>
                  <a:lnTo>
                    <a:pt x="0" y="288"/>
                  </a:lnTo>
                  <a:lnTo>
                    <a:pt x="0" y="96"/>
                  </a:lnTo>
                  <a:lnTo>
                    <a:pt x="96" y="96"/>
                  </a:lnTo>
                  <a:lnTo>
                    <a:pt x="96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24672" name="Line 238"/>
          <p:cNvSpPr>
            <a:spLocks noChangeShapeType="1"/>
          </p:cNvSpPr>
          <p:nvPr/>
        </p:nvSpPr>
        <p:spPr bwMode="auto">
          <a:xfrm flipH="1">
            <a:off x="8443913" y="3990975"/>
            <a:ext cx="0" cy="212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73" name="Line 239"/>
          <p:cNvSpPr>
            <a:spLocks noChangeShapeType="1"/>
          </p:cNvSpPr>
          <p:nvPr/>
        </p:nvSpPr>
        <p:spPr bwMode="auto">
          <a:xfrm flipH="1">
            <a:off x="8124825" y="3990975"/>
            <a:ext cx="0" cy="265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74" name="Line 240"/>
          <p:cNvSpPr>
            <a:spLocks noChangeShapeType="1"/>
          </p:cNvSpPr>
          <p:nvPr/>
        </p:nvSpPr>
        <p:spPr bwMode="auto">
          <a:xfrm flipH="1">
            <a:off x="8389938" y="3565525"/>
            <a:ext cx="106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75" name="Line 241"/>
          <p:cNvSpPr>
            <a:spLocks noChangeShapeType="1"/>
          </p:cNvSpPr>
          <p:nvPr/>
        </p:nvSpPr>
        <p:spPr bwMode="auto">
          <a:xfrm flipH="1">
            <a:off x="8070850" y="3565525"/>
            <a:ext cx="106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76" name="Freeform 242"/>
          <p:cNvSpPr>
            <a:spLocks/>
          </p:cNvSpPr>
          <p:nvPr/>
        </p:nvSpPr>
        <p:spPr bwMode="auto">
          <a:xfrm flipH="1">
            <a:off x="8337550" y="3671888"/>
            <a:ext cx="212725" cy="319087"/>
          </a:xfrm>
          <a:custGeom>
            <a:avLst/>
            <a:gdLst>
              <a:gd name="T0" fmla="*/ 0 w 193"/>
              <a:gd name="T1" fmla="*/ 2147483647 h 433"/>
              <a:gd name="T2" fmla="*/ 2147483647 w 193"/>
              <a:gd name="T3" fmla="*/ 2147483647 h 433"/>
              <a:gd name="T4" fmla="*/ 2147483647 w 193"/>
              <a:gd name="T5" fmla="*/ 2147483647 h 433"/>
              <a:gd name="T6" fmla="*/ 2147483647 w 193"/>
              <a:gd name="T7" fmla="*/ 2147483647 h 433"/>
              <a:gd name="T8" fmla="*/ 2147483647 w 193"/>
              <a:gd name="T9" fmla="*/ 2147483647 h 433"/>
              <a:gd name="T10" fmla="*/ 2147483647 w 193"/>
              <a:gd name="T11" fmla="*/ 2147483647 h 433"/>
              <a:gd name="T12" fmla="*/ 2147483647 w 193"/>
              <a:gd name="T13" fmla="*/ 2147483647 h 433"/>
              <a:gd name="T14" fmla="*/ 2147483647 w 193"/>
              <a:gd name="T15" fmla="*/ 2147483647 h 433"/>
              <a:gd name="T16" fmla="*/ 2147483647 w 193"/>
              <a:gd name="T17" fmla="*/ 2147483647 h 433"/>
              <a:gd name="T18" fmla="*/ 2147483647 w 193"/>
              <a:gd name="T19" fmla="*/ 2147483647 h 433"/>
              <a:gd name="T20" fmla="*/ 0 w 193"/>
              <a:gd name="T21" fmla="*/ 2147483647 h 43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93" h="433">
                <a:moveTo>
                  <a:pt x="0" y="112"/>
                </a:moveTo>
                <a:cubicBezTo>
                  <a:pt x="0" y="80"/>
                  <a:pt x="24" y="32"/>
                  <a:pt x="48" y="16"/>
                </a:cubicBezTo>
                <a:cubicBezTo>
                  <a:pt x="72" y="0"/>
                  <a:pt x="120" y="0"/>
                  <a:pt x="144" y="16"/>
                </a:cubicBezTo>
                <a:cubicBezTo>
                  <a:pt x="168" y="32"/>
                  <a:pt x="192" y="80"/>
                  <a:pt x="192" y="112"/>
                </a:cubicBezTo>
                <a:cubicBezTo>
                  <a:pt x="192" y="144"/>
                  <a:pt x="144" y="176"/>
                  <a:pt x="144" y="208"/>
                </a:cubicBezTo>
                <a:cubicBezTo>
                  <a:pt x="144" y="240"/>
                  <a:pt x="191" y="271"/>
                  <a:pt x="192" y="304"/>
                </a:cubicBezTo>
                <a:cubicBezTo>
                  <a:pt x="193" y="337"/>
                  <a:pt x="173" y="390"/>
                  <a:pt x="149" y="409"/>
                </a:cubicBezTo>
                <a:cubicBezTo>
                  <a:pt x="125" y="428"/>
                  <a:pt x="71" y="433"/>
                  <a:pt x="48" y="418"/>
                </a:cubicBezTo>
                <a:cubicBezTo>
                  <a:pt x="25" y="403"/>
                  <a:pt x="11" y="353"/>
                  <a:pt x="11" y="318"/>
                </a:cubicBezTo>
                <a:cubicBezTo>
                  <a:pt x="11" y="283"/>
                  <a:pt x="50" y="242"/>
                  <a:pt x="48" y="208"/>
                </a:cubicBezTo>
                <a:cubicBezTo>
                  <a:pt x="46" y="174"/>
                  <a:pt x="0" y="144"/>
                  <a:pt x="0" y="112"/>
                </a:cubicBezTo>
                <a:close/>
              </a:path>
            </a:pathLst>
          </a:cu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77" name="Freeform 243"/>
          <p:cNvSpPr>
            <a:spLocks/>
          </p:cNvSpPr>
          <p:nvPr/>
        </p:nvSpPr>
        <p:spPr bwMode="auto">
          <a:xfrm flipH="1">
            <a:off x="8018463" y="3671888"/>
            <a:ext cx="212725" cy="319087"/>
          </a:xfrm>
          <a:custGeom>
            <a:avLst/>
            <a:gdLst>
              <a:gd name="T0" fmla="*/ 0 w 193"/>
              <a:gd name="T1" fmla="*/ 2147483647 h 433"/>
              <a:gd name="T2" fmla="*/ 2147483647 w 193"/>
              <a:gd name="T3" fmla="*/ 2147483647 h 433"/>
              <a:gd name="T4" fmla="*/ 2147483647 w 193"/>
              <a:gd name="T5" fmla="*/ 2147483647 h 433"/>
              <a:gd name="T6" fmla="*/ 2147483647 w 193"/>
              <a:gd name="T7" fmla="*/ 2147483647 h 433"/>
              <a:gd name="T8" fmla="*/ 2147483647 w 193"/>
              <a:gd name="T9" fmla="*/ 2147483647 h 433"/>
              <a:gd name="T10" fmla="*/ 2147483647 w 193"/>
              <a:gd name="T11" fmla="*/ 2147483647 h 433"/>
              <a:gd name="T12" fmla="*/ 2147483647 w 193"/>
              <a:gd name="T13" fmla="*/ 2147483647 h 433"/>
              <a:gd name="T14" fmla="*/ 2147483647 w 193"/>
              <a:gd name="T15" fmla="*/ 2147483647 h 433"/>
              <a:gd name="T16" fmla="*/ 2147483647 w 193"/>
              <a:gd name="T17" fmla="*/ 2147483647 h 433"/>
              <a:gd name="T18" fmla="*/ 2147483647 w 193"/>
              <a:gd name="T19" fmla="*/ 2147483647 h 433"/>
              <a:gd name="T20" fmla="*/ 0 w 193"/>
              <a:gd name="T21" fmla="*/ 2147483647 h 43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93" h="433">
                <a:moveTo>
                  <a:pt x="0" y="112"/>
                </a:moveTo>
                <a:cubicBezTo>
                  <a:pt x="0" y="80"/>
                  <a:pt x="24" y="32"/>
                  <a:pt x="48" y="16"/>
                </a:cubicBezTo>
                <a:cubicBezTo>
                  <a:pt x="72" y="0"/>
                  <a:pt x="120" y="0"/>
                  <a:pt x="144" y="16"/>
                </a:cubicBezTo>
                <a:cubicBezTo>
                  <a:pt x="168" y="32"/>
                  <a:pt x="192" y="80"/>
                  <a:pt x="192" y="112"/>
                </a:cubicBezTo>
                <a:cubicBezTo>
                  <a:pt x="192" y="144"/>
                  <a:pt x="144" y="176"/>
                  <a:pt x="144" y="208"/>
                </a:cubicBezTo>
                <a:cubicBezTo>
                  <a:pt x="144" y="240"/>
                  <a:pt x="191" y="271"/>
                  <a:pt x="192" y="304"/>
                </a:cubicBezTo>
                <a:cubicBezTo>
                  <a:pt x="193" y="337"/>
                  <a:pt x="173" y="390"/>
                  <a:pt x="149" y="409"/>
                </a:cubicBezTo>
                <a:cubicBezTo>
                  <a:pt x="125" y="428"/>
                  <a:pt x="71" y="433"/>
                  <a:pt x="48" y="418"/>
                </a:cubicBezTo>
                <a:cubicBezTo>
                  <a:pt x="25" y="403"/>
                  <a:pt x="11" y="353"/>
                  <a:pt x="11" y="318"/>
                </a:cubicBezTo>
                <a:cubicBezTo>
                  <a:pt x="11" y="283"/>
                  <a:pt x="50" y="242"/>
                  <a:pt x="48" y="208"/>
                </a:cubicBezTo>
                <a:cubicBezTo>
                  <a:pt x="46" y="174"/>
                  <a:pt x="0" y="144"/>
                  <a:pt x="0" y="112"/>
                </a:cubicBezTo>
                <a:close/>
              </a:path>
            </a:pathLst>
          </a:cu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78" name="Line 244"/>
          <p:cNvSpPr>
            <a:spLocks noChangeShapeType="1"/>
          </p:cNvSpPr>
          <p:nvPr/>
        </p:nvSpPr>
        <p:spPr bwMode="auto">
          <a:xfrm flipH="1">
            <a:off x="8443913" y="3565525"/>
            <a:ext cx="0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79" name="Line 245"/>
          <p:cNvSpPr>
            <a:spLocks noChangeShapeType="1"/>
          </p:cNvSpPr>
          <p:nvPr/>
        </p:nvSpPr>
        <p:spPr bwMode="auto">
          <a:xfrm flipH="1">
            <a:off x="8124825" y="3565525"/>
            <a:ext cx="0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80" name="Arc 246"/>
          <p:cNvSpPr>
            <a:spLocks/>
          </p:cNvSpPr>
          <p:nvPr/>
        </p:nvSpPr>
        <p:spPr bwMode="auto">
          <a:xfrm rot="10800000" flipH="1">
            <a:off x="7697788" y="4203700"/>
            <a:ext cx="427037" cy="15875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463184096 h 21600"/>
              <a:gd name="T4" fmla="*/ 0 w 21600"/>
              <a:gd name="T5" fmla="*/ 46318409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81" name="Arc 247"/>
          <p:cNvSpPr>
            <a:spLocks/>
          </p:cNvSpPr>
          <p:nvPr/>
        </p:nvSpPr>
        <p:spPr bwMode="auto">
          <a:xfrm flipH="1">
            <a:off x="6846888" y="4097338"/>
            <a:ext cx="1597025" cy="212725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001141292 h 21600"/>
              <a:gd name="T4" fmla="*/ 0 w 21600"/>
              <a:gd name="T5" fmla="*/ 2001141292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82" name="Line 248"/>
          <p:cNvSpPr>
            <a:spLocks noChangeShapeType="1"/>
          </p:cNvSpPr>
          <p:nvPr/>
        </p:nvSpPr>
        <p:spPr bwMode="auto">
          <a:xfrm flipH="1">
            <a:off x="8709025" y="4362450"/>
            <a:ext cx="0" cy="53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83" name="Line 249"/>
          <p:cNvSpPr>
            <a:spLocks noChangeShapeType="1"/>
          </p:cNvSpPr>
          <p:nvPr/>
        </p:nvSpPr>
        <p:spPr bwMode="auto">
          <a:xfrm flipH="1">
            <a:off x="7858125" y="4310063"/>
            <a:ext cx="0" cy="106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24684" name="Group 250"/>
          <p:cNvGrpSpPr>
            <a:grpSpLocks/>
          </p:cNvGrpSpPr>
          <p:nvPr/>
        </p:nvGrpSpPr>
        <p:grpSpPr bwMode="auto">
          <a:xfrm>
            <a:off x="7326313" y="5319713"/>
            <a:ext cx="265112" cy="427037"/>
            <a:chOff x="1440" y="1008"/>
            <a:chExt cx="240" cy="384"/>
          </a:xfrm>
        </p:grpSpPr>
        <p:sp>
          <p:nvSpPr>
            <p:cNvPr id="24862" name="Line 251"/>
            <p:cNvSpPr>
              <a:spLocks noChangeShapeType="1"/>
            </p:cNvSpPr>
            <p:nvPr/>
          </p:nvSpPr>
          <p:spPr bwMode="auto">
            <a:xfrm>
              <a:off x="1536" y="110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863" name="Line 252"/>
            <p:cNvSpPr>
              <a:spLocks noChangeShapeType="1"/>
            </p:cNvSpPr>
            <p:nvPr/>
          </p:nvSpPr>
          <p:spPr bwMode="auto">
            <a:xfrm flipH="1">
              <a:off x="1440" y="120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864" name="Freeform 253"/>
            <p:cNvSpPr>
              <a:spLocks/>
            </p:cNvSpPr>
            <p:nvPr/>
          </p:nvSpPr>
          <p:spPr bwMode="auto">
            <a:xfrm>
              <a:off x="1584" y="1008"/>
              <a:ext cx="96" cy="384"/>
            </a:xfrm>
            <a:custGeom>
              <a:avLst/>
              <a:gdLst>
                <a:gd name="T0" fmla="*/ 96 w 96"/>
                <a:gd name="T1" fmla="*/ 384 h 384"/>
                <a:gd name="T2" fmla="*/ 96 w 96"/>
                <a:gd name="T3" fmla="*/ 288 h 384"/>
                <a:gd name="T4" fmla="*/ 0 w 96"/>
                <a:gd name="T5" fmla="*/ 288 h 384"/>
                <a:gd name="T6" fmla="*/ 0 w 96"/>
                <a:gd name="T7" fmla="*/ 96 h 384"/>
                <a:gd name="T8" fmla="*/ 96 w 96"/>
                <a:gd name="T9" fmla="*/ 96 h 384"/>
                <a:gd name="T10" fmla="*/ 96 w 9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6" h="384">
                  <a:moveTo>
                    <a:pt x="96" y="384"/>
                  </a:moveTo>
                  <a:lnTo>
                    <a:pt x="96" y="288"/>
                  </a:lnTo>
                  <a:lnTo>
                    <a:pt x="0" y="288"/>
                  </a:lnTo>
                  <a:lnTo>
                    <a:pt x="0" y="96"/>
                  </a:lnTo>
                  <a:lnTo>
                    <a:pt x="96" y="96"/>
                  </a:lnTo>
                  <a:lnTo>
                    <a:pt x="96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24685" name="Oval 254"/>
          <p:cNvSpPr>
            <a:spLocks noChangeArrowheads="1"/>
          </p:cNvSpPr>
          <p:nvPr/>
        </p:nvSpPr>
        <p:spPr bwMode="auto">
          <a:xfrm>
            <a:off x="7645400" y="5853113"/>
            <a:ext cx="212725" cy="212725"/>
          </a:xfrm>
          <a:prstGeom prst="ellipse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24686" name="Line 255"/>
          <p:cNvSpPr>
            <a:spLocks noChangeShapeType="1"/>
          </p:cNvSpPr>
          <p:nvPr/>
        </p:nvSpPr>
        <p:spPr bwMode="auto">
          <a:xfrm>
            <a:off x="7751763" y="5905500"/>
            <a:ext cx="0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87" name="Line 256"/>
          <p:cNvSpPr>
            <a:spLocks noChangeShapeType="1"/>
          </p:cNvSpPr>
          <p:nvPr/>
        </p:nvSpPr>
        <p:spPr bwMode="auto">
          <a:xfrm>
            <a:off x="7751763" y="6065838"/>
            <a:ext cx="0" cy="106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88" name="AutoShape 257"/>
          <p:cNvSpPr>
            <a:spLocks noChangeArrowheads="1"/>
          </p:cNvSpPr>
          <p:nvPr/>
        </p:nvSpPr>
        <p:spPr bwMode="auto">
          <a:xfrm rot="10800000">
            <a:off x="7697788" y="6172200"/>
            <a:ext cx="106362" cy="52388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24689" name="Line 258"/>
          <p:cNvSpPr>
            <a:spLocks noChangeShapeType="1"/>
          </p:cNvSpPr>
          <p:nvPr/>
        </p:nvSpPr>
        <p:spPr bwMode="auto">
          <a:xfrm>
            <a:off x="7591425" y="5746750"/>
            <a:ext cx="319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90" name="Line 259"/>
          <p:cNvSpPr>
            <a:spLocks noChangeShapeType="1"/>
          </p:cNvSpPr>
          <p:nvPr/>
        </p:nvSpPr>
        <p:spPr bwMode="auto">
          <a:xfrm rot="10800000">
            <a:off x="7751763" y="5746750"/>
            <a:ext cx="0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24691" name="Group 260"/>
          <p:cNvGrpSpPr>
            <a:grpSpLocks/>
          </p:cNvGrpSpPr>
          <p:nvPr/>
        </p:nvGrpSpPr>
        <p:grpSpPr bwMode="auto">
          <a:xfrm flipH="1">
            <a:off x="7910513" y="5319713"/>
            <a:ext cx="266700" cy="427037"/>
            <a:chOff x="1440" y="1008"/>
            <a:chExt cx="240" cy="384"/>
          </a:xfrm>
        </p:grpSpPr>
        <p:sp>
          <p:nvSpPr>
            <p:cNvPr id="24859" name="Line 261"/>
            <p:cNvSpPr>
              <a:spLocks noChangeShapeType="1"/>
            </p:cNvSpPr>
            <p:nvPr/>
          </p:nvSpPr>
          <p:spPr bwMode="auto">
            <a:xfrm>
              <a:off x="1536" y="110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860" name="Line 262"/>
            <p:cNvSpPr>
              <a:spLocks noChangeShapeType="1"/>
            </p:cNvSpPr>
            <p:nvPr/>
          </p:nvSpPr>
          <p:spPr bwMode="auto">
            <a:xfrm flipH="1">
              <a:off x="1440" y="120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861" name="Freeform 263"/>
            <p:cNvSpPr>
              <a:spLocks/>
            </p:cNvSpPr>
            <p:nvPr/>
          </p:nvSpPr>
          <p:spPr bwMode="auto">
            <a:xfrm>
              <a:off x="1584" y="1008"/>
              <a:ext cx="96" cy="384"/>
            </a:xfrm>
            <a:custGeom>
              <a:avLst/>
              <a:gdLst>
                <a:gd name="T0" fmla="*/ 96 w 96"/>
                <a:gd name="T1" fmla="*/ 384 h 384"/>
                <a:gd name="T2" fmla="*/ 96 w 96"/>
                <a:gd name="T3" fmla="*/ 288 h 384"/>
                <a:gd name="T4" fmla="*/ 0 w 96"/>
                <a:gd name="T5" fmla="*/ 288 h 384"/>
                <a:gd name="T6" fmla="*/ 0 w 96"/>
                <a:gd name="T7" fmla="*/ 96 h 384"/>
                <a:gd name="T8" fmla="*/ 96 w 96"/>
                <a:gd name="T9" fmla="*/ 96 h 384"/>
                <a:gd name="T10" fmla="*/ 96 w 9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6" h="384">
                  <a:moveTo>
                    <a:pt x="96" y="384"/>
                  </a:moveTo>
                  <a:lnTo>
                    <a:pt x="96" y="288"/>
                  </a:lnTo>
                  <a:lnTo>
                    <a:pt x="0" y="288"/>
                  </a:lnTo>
                  <a:lnTo>
                    <a:pt x="0" y="96"/>
                  </a:lnTo>
                  <a:lnTo>
                    <a:pt x="96" y="96"/>
                  </a:lnTo>
                  <a:lnTo>
                    <a:pt x="96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24692" name="Line 264"/>
          <p:cNvSpPr>
            <a:spLocks noChangeShapeType="1"/>
          </p:cNvSpPr>
          <p:nvPr/>
        </p:nvSpPr>
        <p:spPr bwMode="auto">
          <a:xfrm>
            <a:off x="7591425" y="5000625"/>
            <a:ext cx="0" cy="319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93" name="Line 265"/>
          <p:cNvSpPr>
            <a:spLocks noChangeShapeType="1"/>
          </p:cNvSpPr>
          <p:nvPr/>
        </p:nvSpPr>
        <p:spPr bwMode="auto">
          <a:xfrm>
            <a:off x="7910513" y="5000625"/>
            <a:ext cx="0" cy="373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94" name="Line 266"/>
          <p:cNvSpPr>
            <a:spLocks noChangeShapeType="1"/>
          </p:cNvSpPr>
          <p:nvPr/>
        </p:nvSpPr>
        <p:spPr bwMode="auto">
          <a:xfrm>
            <a:off x="7539038" y="4681538"/>
            <a:ext cx="106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95" name="Line 267"/>
          <p:cNvSpPr>
            <a:spLocks noChangeShapeType="1"/>
          </p:cNvSpPr>
          <p:nvPr/>
        </p:nvSpPr>
        <p:spPr bwMode="auto">
          <a:xfrm>
            <a:off x="7858125" y="4681538"/>
            <a:ext cx="106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96" name="Freeform 268"/>
          <p:cNvSpPr>
            <a:spLocks/>
          </p:cNvSpPr>
          <p:nvPr/>
        </p:nvSpPr>
        <p:spPr bwMode="auto">
          <a:xfrm>
            <a:off x="7485063" y="4787900"/>
            <a:ext cx="212725" cy="320675"/>
          </a:xfrm>
          <a:custGeom>
            <a:avLst/>
            <a:gdLst>
              <a:gd name="T0" fmla="*/ 0 w 193"/>
              <a:gd name="T1" fmla="*/ 2147483647 h 433"/>
              <a:gd name="T2" fmla="*/ 2147483647 w 193"/>
              <a:gd name="T3" fmla="*/ 2147483647 h 433"/>
              <a:gd name="T4" fmla="*/ 2147483647 w 193"/>
              <a:gd name="T5" fmla="*/ 2147483647 h 433"/>
              <a:gd name="T6" fmla="*/ 2147483647 w 193"/>
              <a:gd name="T7" fmla="*/ 2147483647 h 433"/>
              <a:gd name="T8" fmla="*/ 2147483647 w 193"/>
              <a:gd name="T9" fmla="*/ 2147483647 h 433"/>
              <a:gd name="T10" fmla="*/ 2147483647 w 193"/>
              <a:gd name="T11" fmla="*/ 2147483647 h 433"/>
              <a:gd name="T12" fmla="*/ 2147483647 w 193"/>
              <a:gd name="T13" fmla="*/ 2147483647 h 433"/>
              <a:gd name="T14" fmla="*/ 2147483647 w 193"/>
              <a:gd name="T15" fmla="*/ 2147483647 h 433"/>
              <a:gd name="T16" fmla="*/ 2147483647 w 193"/>
              <a:gd name="T17" fmla="*/ 2147483647 h 433"/>
              <a:gd name="T18" fmla="*/ 2147483647 w 193"/>
              <a:gd name="T19" fmla="*/ 2147483647 h 433"/>
              <a:gd name="T20" fmla="*/ 0 w 193"/>
              <a:gd name="T21" fmla="*/ 2147483647 h 43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93" h="433">
                <a:moveTo>
                  <a:pt x="0" y="112"/>
                </a:moveTo>
                <a:cubicBezTo>
                  <a:pt x="0" y="80"/>
                  <a:pt x="24" y="32"/>
                  <a:pt x="48" y="16"/>
                </a:cubicBezTo>
                <a:cubicBezTo>
                  <a:pt x="72" y="0"/>
                  <a:pt x="120" y="0"/>
                  <a:pt x="144" y="16"/>
                </a:cubicBezTo>
                <a:cubicBezTo>
                  <a:pt x="168" y="32"/>
                  <a:pt x="192" y="80"/>
                  <a:pt x="192" y="112"/>
                </a:cubicBezTo>
                <a:cubicBezTo>
                  <a:pt x="192" y="144"/>
                  <a:pt x="144" y="176"/>
                  <a:pt x="144" y="208"/>
                </a:cubicBezTo>
                <a:cubicBezTo>
                  <a:pt x="144" y="240"/>
                  <a:pt x="191" y="271"/>
                  <a:pt x="192" y="304"/>
                </a:cubicBezTo>
                <a:cubicBezTo>
                  <a:pt x="193" y="337"/>
                  <a:pt x="173" y="390"/>
                  <a:pt x="149" y="409"/>
                </a:cubicBezTo>
                <a:cubicBezTo>
                  <a:pt x="125" y="428"/>
                  <a:pt x="71" y="433"/>
                  <a:pt x="48" y="418"/>
                </a:cubicBezTo>
                <a:cubicBezTo>
                  <a:pt x="25" y="403"/>
                  <a:pt x="11" y="353"/>
                  <a:pt x="11" y="318"/>
                </a:cubicBezTo>
                <a:cubicBezTo>
                  <a:pt x="11" y="283"/>
                  <a:pt x="50" y="242"/>
                  <a:pt x="48" y="208"/>
                </a:cubicBezTo>
                <a:cubicBezTo>
                  <a:pt x="46" y="174"/>
                  <a:pt x="0" y="144"/>
                  <a:pt x="0" y="112"/>
                </a:cubicBezTo>
                <a:close/>
              </a:path>
            </a:pathLst>
          </a:cu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97" name="Freeform 269"/>
          <p:cNvSpPr>
            <a:spLocks/>
          </p:cNvSpPr>
          <p:nvPr/>
        </p:nvSpPr>
        <p:spPr bwMode="auto">
          <a:xfrm>
            <a:off x="7804150" y="4787900"/>
            <a:ext cx="214313" cy="320675"/>
          </a:xfrm>
          <a:custGeom>
            <a:avLst/>
            <a:gdLst>
              <a:gd name="T0" fmla="*/ 0 w 193"/>
              <a:gd name="T1" fmla="*/ 2147483647 h 433"/>
              <a:gd name="T2" fmla="*/ 2147483647 w 193"/>
              <a:gd name="T3" fmla="*/ 2147483647 h 433"/>
              <a:gd name="T4" fmla="*/ 2147483647 w 193"/>
              <a:gd name="T5" fmla="*/ 2147483647 h 433"/>
              <a:gd name="T6" fmla="*/ 2147483647 w 193"/>
              <a:gd name="T7" fmla="*/ 2147483647 h 433"/>
              <a:gd name="T8" fmla="*/ 2147483647 w 193"/>
              <a:gd name="T9" fmla="*/ 2147483647 h 433"/>
              <a:gd name="T10" fmla="*/ 2147483647 w 193"/>
              <a:gd name="T11" fmla="*/ 2147483647 h 433"/>
              <a:gd name="T12" fmla="*/ 2147483647 w 193"/>
              <a:gd name="T13" fmla="*/ 2147483647 h 433"/>
              <a:gd name="T14" fmla="*/ 2147483647 w 193"/>
              <a:gd name="T15" fmla="*/ 2147483647 h 433"/>
              <a:gd name="T16" fmla="*/ 2147483647 w 193"/>
              <a:gd name="T17" fmla="*/ 2147483647 h 433"/>
              <a:gd name="T18" fmla="*/ 2147483647 w 193"/>
              <a:gd name="T19" fmla="*/ 2147483647 h 433"/>
              <a:gd name="T20" fmla="*/ 0 w 193"/>
              <a:gd name="T21" fmla="*/ 2147483647 h 43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93" h="433">
                <a:moveTo>
                  <a:pt x="0" y="112"/>
                </a:moveTo>
                <a:cubicBezTo>
                  <a:pt x="0" y="80"/>
                  <a:pt x="24" y="32"/>
                  <a:pt x="48" y="16"/>
                </a:cubicBezTo>
                <a:cubicBezTo>
                  <a:pt x="72" y="0"/>
                  <a:pt x="120" y="0"/>
                  <a:pt x="144" y="16"/>
                </a:cubicBezTo>
                <a:cubicBezTo>
                  <a:pt x="168" y="32"/>
                  <a:pt x="192" y="80"/>
                  <a:pt x="192" y="112"/>
                </a:cubicBezTo>
                <a:cubicBezTo>
                  <a:pt x="192" y="144"/>
                  <a:pt x="144" y="176"/>
                  <a:pt x="144" y="208"/>
                </a:cubicBezTo>
                <a:cubicBezTo>
                  <a:pt x="144" y="240"/>
                  <a:pt x="191" y="271"/>
                  <a:pt x="192" y="304"/>
                </a:cubicBezTo>
                <a:cubicBezTo>
                  <a:pt x="193" y="337"/>
                  <a:pt x="173" y="390"/>
                  <a:pt x="149" y="409"/>
                </a:cubicBezTo>
                <a:cubicBezTo>
                  <a:pt x="125" y="428"/>
                  <a:pt x="71" y="433"/>
                  <a:pt x="48" y="418"/>
                </a:cubicBezTo>
                <a:cubicBezTo>
                  <a:pt x="25" y="403"/>
                  <a:pt x="11" y="353"/>
                  <a:pt x="11" y="318"/>
                </a:cubicBezTo>
                <a:cubicBezTo>
                  <a:pt x="11" y="283"/>
                  <a:pt x="50" y="242"/>
                  <a:pt x="48" y="208"/>
                </a:cubicBezTo>
                <a:cubicBezTo>
                  <a:pt x="46" y="174"/>
                  <a:pt x="0" y="144"/>
                  <a:pt x="0" y="112"/>
                </a:cubicBezTo>
                <a:close/>
              </a:path>
            </a:pathLst>
          </a:cu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98" name="Line 270"/>
          <p:cNvSpPr>
            <a:spLocks noChangeShapeType="1"/>
          </p:cNvSpPr>
          <p:nvPr/>
        </p:nvSpPr>
        <p:spPr bwMode="auto">
          <a:xfrm>
            <a:off x="7910513" y="4681538"/>
            <a:ext cx="0" cy="106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699" name="Line 271"/>
          <p:cNvSpPr>
            <a:spLocks noChangeShapeType="1"/>
          </p:cNvSpPr>
          <p:nvPr/>
        </p:nvSpPr>
        <p:spPr bwMode="auto">
          <a:xfrm flipV="1">
            <a:off x="8177213" y="5427663"/>
            <a:ext cx="0" cy="106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00" name="Line 272"/>
          <p:cNvSpPr>
            <a:spLocks noChangeShapeType="1"/>
          </p:cNvSpPr>
          <p:nvPr/>
        </p:nvSpPr>
        <p:spPr bwMode="auto">
          <a:xfrm flipV="1">
            <a:off x="7326313" y="5480050"/>
            <a:ext cx="0" cy="53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01" name="Line 273"/>
          <p:cNvSpPr>
            <a:spLocks noChangeShapeType="1"/>
          </p:cNvSpPr>
          <p:nvPr/>
        </p:nvSpPr>
        <p:spPr bwMode="auto">
          <a:xfrm>
            <a:off x="7591425" y="4681538"/>
            <a:ext cx="0" cy="106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02" name="Rectangle 274"/>
          <p:cNvSpPr>
            <a:spLocks noChangeArrowheads="1"/>
          </p:cNvSpPr>
          <p:nvPr/>
        </p:nvSpPr>
        <p:spPr bwMode="auto">
          <a:xfrm>
            <a:off x="293688" y="3244850"/>
            <a:ext cx="2233612" cy="3033713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24703" name="Line 275"/>
          <p:cNvSpPr>
            <a:spLocks noChangeShapeType="1"/>
          </p:cNvSpPr>
          <p:nvPr/>
        </p:nvSpPr>
        <p:spPr bwMode="auto">
          <a:xfrm>
            <a:off x="1090613" y="4522788"/>
            <a:ext cx="0" cy="212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04" name="Line 276"/>
          <p:cNvSpPr>
            <a:spLocks noChangeShapeType="1"/>
          </p:cNvSpPr>
          <p:nvPr/>
        </p:nvSpPr>
        <p:spPr bwMode="auto">
          <a:xfrm flipH="1">
            <a:off x="984250" y="4629150"/>
            <a:ext cx="106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05" name="Freeform 277"/>
          <p:cNvSpPr>
            <a:spLocks/>
          </p:cNvSpPr>
          <p:nvPr/>
        </p:nvSpPr>
        <p:spPr bwMode="auto">
          <a:xfrm>
            <a:off x="1144588" y="4416425"/>
            <a:ext cx="106362" cy="425450"/>
          </a:xfrm>
          <a:custGeom>
            <a:avLst/>
            <a:gdLst>
              <a:gd name="T0" fmla="*/ 2147483647 w 96"/>
              <a:gd name="T1" fmla="*/ 2147483647 h 384"/>
              <a:gd name="T2" fmla="*/ 2147483647 w 96"/>
              <a:gd name="T3" fmla="*/ 2147483647 h 384"/>
              <a:gd name="T4" fmla="*/ 0 w 96"/>
              <a:gd name="T5" fmla="*/ 2147483647 h 384"/>
              <a:gd name="T6" fmla="*/ 0 w 96"/>
              <a:gd name="T7" fmla="*/ 2147483647 h 384"/>
              <a:gd name="T8" fmla="*/ 2147483647 w 96"/>
              <a:gd name="T9" fmla="*/ 2147483647 h 384"/>
              <a:gd name="T10" fmla="*/ 2147483647 w 96"/>
              <a:gd name="T11" fmla="*/ 0 h 3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6" h="384">
                <a:moveTo>
                  <a:pt x="96" y="384"/>
                </a:moveTo>
                <a:lnTo>
                  <a:pt x="96" y="288"/>
                </a:lnTo>
                <a:lnTo>
                  <a:pt x="0" y="288"/>
                </a:lnTo>
                <a:lnTo>
                  <a:pt x="0" y="96"/>
                </a:lnTo>
                <a:lnTo>
                  <a:pt x="96" y="96"/>
                </a:lnTo>
                <a:lnTo>
                  <a:pt x="96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06" name="Oval 278"/>
          <p:cNvSpPr>
            <a:spLocks noChangeArrowheads="1"/>
          </p:cNvSpPr>
          <p:nvPr/>
        </p:nvSpPr>
        <p:spPr bwMode="auto">
          <a:xfrm>
            <a:off x="1304925" y="5692775"/>
            <a:ext cx="212725" cy="212725"/>
          </a:xfrm>
          <a:prstGeom prst="ellipse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24707" name="Line 279"/>
          <p:cNvSpPr>
            <a:spLocks noChangeShapeType="1"/>
          </p:cNvSpPr>
          <p:nvPr/>
        </p:nvSpPr>
        <p:spPr bwMode="auto">
          <a:xfrm>
            <a:off x="1411288" y="5746750"/>
            <a:ext cx="0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08" name="Line 280"/>
          <p:cNvSpPr>
            <a:spLocks noChangeShapeType="1"/>
          </p:cNvSpPr>
          <p:nvPr/>
        </p:nvSpPr>
        <p:spPr bwMode="auto">
          <a:xfrm>
            <a:off x="1411288" y="5905500"/>
            <a:ext cx="0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09" name="AutoShape 281"/>
          <p:cNvSpPr>
            <a:spLocks noChangeArrowheads="1"/>
          </p:cNvSpPr>
          <p:nvPr/>
        </p:nvSpPr>
        <p:spPr bwMode="auto">
          <a:xfrm rot="10800000">
            <a:off x="1357313" y="6011863"/>
            <a:ext cx="106362" cy="53975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24710" name="Line 282"/>
          <p:cNvSpPr>
            <a:spLocks noChangeShapeType="1"/>
          </p:cNvSpPr>
          <p:nvPr/>
        </p:nvSpPr>
        <p:spPr bwMode="auto">
          <a:xfrm>
            <a:off x="1250950" y="4841875"/>
            <a:ext cx="319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11" name="Line 283"/>
          <p:cNvSpPr>
            <a:spLocks noChangeShapeType="1"/>
          </p:cNvSpPr>
          <p:nvPr/>
        </p:nvSpPr>
        <p:spPr bwMode="auto">
          <a:xfrm>
            <a:off x="1411288" y="4841875"/>
            <a:ext cx="0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12" name="Line 284"/>
          <p:cNvSpPr>
            <a:spLocks noChangeShapeType="1"/>
          </p:cNvSpPr>
          <p:nvPr/>
        </p:nvSpPr>
        <p:spPr bwMode="auto">
          <a:xfrm flipH="1">
            <a:off x="1730375" y="4522788"/>
            <a:ext cx="0" cy="212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13" name="Line 285"/>
          <p:cNvSpPr>
            <a:spLocks noChangeShapeType="1"/>
          </p:cNvSpPr>
          <p:nvPr/>
        </p:nvSpPr>
        <p:spPr bwMode="auto">
          <a:xfrm>
            <a:off x="1730375" y="4629150"/>
            <a:ext cx="106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14" name="Freeform 286"/>
          <p:cNvSpPr>
            <a:spLocks/>
          </p:cNvSpPr>
          <p:nvPr/>
        </p:nvSpPr>
        <p:spPr bwMode="auto">
          <a:xfrm flipH="1">
            <a:off x="1570038" y="4416425"/>
            <a:ext cx="106362" cy="425450"/>
          </a:xfrm>
          <a:custGeom>
            <a:avLst/>
            <a:gdLst>
              <a:gd name="T0" fmla="*/ 2147483647 w 96"/>
              <a:gd name="T1" fmla="*/ 2147483647 h 384"/>
              <a:gd name="T2" fmla="*/ 2147483647 w 96"/>
              <a:gd name="T3" fmla="*/ 2147483647 h 384"/>
              <a:gd name="T4" fmla="*/ 0 w 96"/>
              <a:gd name="T5" fmla="*/ 2147483647 h 384"/>
              <a:gd name="T6" fmla="*/ 0 w 96"/>
              <a:gd name="T7" fmla="*/ 2147483647 h 384"/>
              <a:gd name="T8" fmla="*/ 2147483647 w 96"/>
              <a:gd name="T9" fmla="*/ 2147483647 h 384"/>
              <a:gd name="T10" fmla="*/ 2147483647 w 96"/>
              <a:gd name="T11" fmla="*/ 0 h 3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6" h="384">
                <a:moveTo>
                  <a:pt x="96" y="384"/>
                </a:moveTo>
                <a:lnTo>
                  <a:pt x="96" y="288"/>
                </a:lnTo>
                <a:lnTo>
                  <a:pt x="0" y="288"/>
                </a:lnTo>
                <a:lnTo>
                  <a:pt x="0" y="96"/>
                </a:lnTo>
                <a:lnTo>
                  <a:pt x="96" y="96"/>
                </a:lnTo>
                <a:lnTo>
                  <a:pt x="96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15" name="Line 287"/>
          <p:cNvSpPr>
            <a:spLocks noChangeShapeType="1"/>
          </p:cNvSpPr>
          <p:nvPr/>
        </p:nvSpPr>
        <p:spPr bwMode="auto">
          <a:xfrm flipH="1">
            <a:off x="1250950" y="4416425"/>
            <a:ext cx="212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16" name="Line 288"/>
          <p:cNvSpPr>
            <a:spLocks noChangeShapeType="1"/>
          </p:cNvSpPr>
          <p:nvPr/>
        </p:nvSpPr>
        <p:spPr bwMode="auto">
          <a:xfrm>
            <a:off x="1090613" y="3884613"/>
            <a:ext cx="0" cy="106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17" name="Line 289"/>
          <p:cNvSpPr>
            <a:spLocks noChangeShapeType="1"/>
          </p:cNvSpPr>
          <p:nvPr/>
        </p:nvSpPr>
        <p:spPr bwMode="auto">
          <a:xfrm>
            <a:off x="984250" y="3352800"/>
            <a:ext cx="106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18" name="Freeform 290"/>
          <p:cNvSpPr>
            <a:spLocks/>
          </p:cNvSpPr>
          <p:nvPr/>
        </p:nvSpPr>
        <p:spPr bwMode="auto">
          <a:xfrm>
            <a:off x="931863" y="3459163"/>
            <a:ext cx="212725" cy="319087"/>
          </a:xfrm>
          <a:custGeom>
            <a:avLst/>
            <a:gdLst>
              <a:gd name="T0" fmla="*/ 0 w 193"/>
              <a:gd name="T1" fmla="*/ 2147483647 h 433"/>
              <a:gd name="T2" fmla="*/ 2147483647 w 193"/>
              <a:gd name="T3" fmla="*/ 2147483647 h 433"/>
              <a:gd name="T4" fmla="*/ 2147483647 w 193"/>
              <a:gd name="T5" fmla="*/ 2147483647 h 433"/>
              <a:gd name="T6" fmla="*/ 2147483647 w 193"/>
              <a:gd name="T7" fmla="*/ 2147483647 h 433"/>
              <a:gd name="T8" fmla="*/ 2147483647 w 193"/>
              <a:gd name="T9" fmla="*/ 2147483647 h 433"/>
              <a:gd name="T10" fmla="*/ 2147483647 w 193"/>
              <a:gd name="T11" fmla="*/ 2147483647 h 433"/>
              <a:gd name="T12" fmla="*/ 2147483647 w 193"/>
              <a:gd name="T13" fmla="*/ 2147483647 h 433"/>
              <a:gd name="T14" fmla="*/ 2147483647 w 193"/>
              <a:gd name="T15" fmla="*/ 2147483647 h 433"/>
              <a:gd name="T16" fmla="*/ 2147483647 w 193"/>
              <a:gd name="T17" fmla="*/ 2147483647 h 433"/>
              <a:gd name="T18" fmla="*/ 2147483647 w 193"/>
              <a:gd name="T19" fmla="*/ 2147483647 h 433"/>
              <a:gd name="T20" fmla="*/ 0 w 193"/>
              <a:gd name="T21" fmla="*/ 2147483647 h 43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93" h="433">
                <a:moveTo>
                  <a:pt x="0" y="112"/>
                </a:moveTo>
                <a:cubicBezTo>
                  <a:pt x="0" y="80"/>
                  <a:pt x="24" y="32"/>
                  <a:pt x="48" y="16"/>
                </a:cubicBezTo>
                <a:cubicBezTo>
                  <a:pt x="72" y="0"/>
                  <a:pt x="120" y="0"/>
                  <a:pt x="144" y="16"/>
                </a:cubicBezTo>
                <a:cubicBezTo>
                  <a:pt x="168" y="32"/>
                  <a:pt x="192" y="80"/>
                  <a:pt x="192" y="112"/>
                </a:cubicBezTo>
                <a:cubicBezTo>
                  <a:pt x="192" y="144"/>
                  <a:pt x="144" y="176"/>
                  <a:pt x="144" y="208"/>
                </a:cubicBezTo>
                <a:cubicBezTo>
                  <a:pt x="144" y="240"/>
                  <a:pt x="191" y="271"/>
                  <a:pt x="192" y="304"/>
                </a:cubicBezTo>
                <a:cubicBezTo>
                  <a:pt x="193" y="337"/>
                  <a:pt x="173" y="390"/>
                  <a:pt x="149" y="409"/>
                </a:cubicBezTo>
                <a:cubicBezTo>
                  <a:pt x="125" y="428"/>
                  <a:pt x="71" y="433"/>
                  <a:pt x="48" y="418"/>
                </a:cubicBezTo>
                <a:cubicBezTo>
                  <a:pt x="25" y="403"/>
                  <a:pt x="11" y="353"/>
                  <a:pt x="11" y="318"/>
                </a:cubicBezTo>
                <a:cubicBezTo>
                  <a:pt x="11" y="283"/>
                  <a:pt x="50" y="242"/>
                  <a:pt x="48" y="208"/>
                </a:cubicBezTo>
                <a:cubicBezTo>
                  <a:pt x="46" y="174"/>
                  <a:pt x="0" y="144"/>
                  <a:pt x="0" y="112"/>
                </a:cubicBezTo>
                <a:close/>
              </a:path>
            </a:pathLst>
          </a:cu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19" name="Line 291"/>
          <p:cNvSpPr>
            <a:spLocks noChangeShapeType="1"/>
          </p:cNvSpPr>
          <p:nvPr/>
        </p:nvSpPr>
        <p:spPr bwMode="auto">
          <a:xfrm>
            <a:off x="1038225" y="3352800"/>
            <a:ext cx="0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20" name="Line 292"/>
          <p:cNvSpPr>
            <a:spLocks noChangeShapeType="1"/>
          </p:cNvSpPr>
          <p:nvPr/>
        </p:nvSpPr>
        <p:spPr bwMode="auto">
          <a:xfrm>
            <a:off x="1730375" y="3884613"/>
            <a:ext cx="0" cy="106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21" name="Line 293"/>
          <p:cNvSpPr>
            <a:spLocks noChangeShapeType="1"/>
          </p:cNvSpPr>
          <p:nvPr/>
        </p:nvSpPr>
        <p:spPr bwMode="auto">
          <a:xfrm>
            <a:off x="1570038" y="3990975"/>
            <a:ext cx="0" cy="212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22" name="Line 294"/>
          <p:cNvSpPr>
            <a:spLocks noChangeShapeType="1"/>
          </p:cNvSpPr>
          <p:nvPr/>
        </p:nvSpPr>
        <p:spPr bwMode="auto">
          <a:xfrm flipH="1">
            <a:off x="1463675" y="4097338"/>
            <a:ext cx="106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23" name="Freeform 295"/>
          <p:cNvSpPr>
            <a:spLocks/>
          </p:cNvSpPr>
          <p:nvPr/>
        </p:nvSpPr>
        <p:spPr bwMode="auto">
          <a:xfrm>
            <a:off x="1624013" y="3884613"/>
            <a:ext cx="106362" cy="425450"/>
          </a:xfrm>
          <a:custGeom>
            <a:avLst/>
            <a:gdLst>
              <a:gd name="T0" fmla="*/ 2147483647 w 96"/>
              <a:gd name="T1" fmla="*/ 2147483647 h 384"/>
              <a:gd name="T2" fmla="*/ 2147483647 w 96"/>
              <a:gd name="T3" fmla="*/ 2147483647 h 384"/>
              <a:gd name="T4" fmla="*/ 0 w 96"/>
              <a:gd name="T5" fmla="*/ 2147483647 h 384"/>
              <a:gd name="T6" fmla="*/ 0 w 96"/>
              <a:gd name="T7" fmla="*/ 2147483647 h 384"/>
              <a:gd name="T8" fmla="*/ 2147483647 w 96"/>
              <a:gd name="T9" fmla="*/ 2147483647 h 384"/>
              <a:gd name="T10" fmla="*/ 2147483647 w 96"/>
              <a:gd name="T11" fmla="*/ 0 h 3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6" h="384">
                <a:moveTo>
                  <a:pt x="96" y="384"/>
                </a:moveTo>
                <a:lnTo>
                  <a:pt x="96" y="288"/>
                </a:lnTo>
                <a:lnTo>
                  <a:pt x="0" y="288"/>
                </a:lnTo>
                <a:lnTo>
                  <a:pt x="0" y="96"/>
                </a:lnTo>
                <a:lnTo>
                  <a:pt x="96" y="96"/>
                </a:lnTo>
                <a:lnTo>
                  <a:pt x="96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24" name="Line 296"/>
          <p:cNvSpPr>
            <a:spLocks noChangeShapeType="1"/>
          </p:cNvSpPr>
          <p:nvPr/>
        </p:nvSpPr>
        <p:spPr bwMode="auto">
          <a:xfrm flipH="1">
            <a:off x="1250950" y="3990975"/>
            <a:ext cx="0" cy="212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25" name="Line 297"/>
          <p:cNvSpPr>
            <a:spLocks noChangeShapeType="1"/>
          </p:cNvSpPr>
          <p:nvPr/>
        </p:nvSpPr>
        <p:spPr bwMode="auto">
          <a:xfrm>
            <a:off x="1250950" y="4097338"/>
            <a:ext cx="106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26" name="Freeform 298"/>
          <p:cNvSpPr>
            <a:spLocks/>
          </p:cNvSpPr>
          <p:nvPr/>
        </p:nvSpPr>
        <p:spPr bwMode="auto">
          <a:xfrm flipH="1">
            <a:off x="1090613" y="3884613"/>
            <a:ext cx="107950" cy="425450"/>
          </a:xfrm>
          <a:custGeom>
            <a:avLst/>
            <a:gdLst>
              <a:gd name="T0" fmla="*/ 2147483647 w 96"/>
              <a:gd name="T1" fmla="*/ 2147483647 h 384"/>
              <a:gd name="T2" fmla="*/ 2147483647 w 96"/>
              <a:gd name="T3" fmla="*/ 2147483647 h 384"/>
              <a:gd name="T4" fmla="*/ 0 w 96"/>
              <a:gd name="T5" fmla="*/ 2147483647 h 384"/>
              <a:gd name="T6" fmla="*/ 0 w 96"/>
              <a:gd name="T7" fmla="*/ 2147483647 h 384"/>
              <a:gd name="T8" fmla="*/ 2147483647 w 96"/>
              <a:gd name="T9" fmla="*/ 2147483647 h 384"/>
              <a:gd name="T10" fmla="*/ 2147483647 w 96"/>
              <a:gd name="T11" fmla="*/ 0 h 3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6" h="384">
                <a:moveTo>
                  <a:pt x="96" y="384"/>
                </a:moveTo>
                <a:lnTo>
                  <a:pt x="96" y="288"/>
                </a:lnTo>
                <a:lnTo>
                  <a:pt x="0" y="288"/>
                </a:lnTo>
                <a:lnTo>
                  <a:pt x="0" y="96"/>
                </a:lnTo>
                <a:lnTo>
                  <a:pt x="96" y="96"/>
                </a:lnTo>
                <a:lnTo>
                  <a:pt x="96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27" name="Line 299"/>
          <p:cNvSpPr>
            <a:spLocks noChangeShapeType="1"/>
          </p:cNvSpPr>
          <p:nvPr/>
        </p:nvSpPr>
        <p:spPr bwMode="auto">
          <a:xfrm>
            <a:off x="825500" y="3990975"/>
            <a:ext cx="0" cy="212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28" name="Line 300"/>
          <p:cNvSpPr>
            <a:spLocks noChangeShapeType="1"/>
          </p:cNvSpPr>
          <p:nvPr/>
        </p:nvSpPr>
        <p:spPr bwMode="auto">
          <a:xfrm flipH="1">
            <a:off x="719138" y="4097338"/>
            <a:ext cx="106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29" name="Freeform 301"/>
          <p:cNvSpPr>
            <a:spLocks/>
          </p:cNvSpPr>
          <p:nvPr/>
        </p:nvSpPr>
        <p:spPr bwMode="auto">
          <a:xfrm>
            <a:off x="877888" y="3884613"/>
            <a:ext cx="106362" cy="425450"/>
          </a:xfrm>
          <a:custGeom>
            <a:avLst/>
            <a:gdLst>
              <a:gd name="T0" fmla="*/ 2147483647 w 96"/>
              <a:gd name="T1" fmla="*/ 2147483647 h 384"/>
              <a:gd name="T2" fmla="*/ 2147483647 w 96"/>
              <a:gd name="T3" fmla="*/ 2147483647 h 384"/>
              <a:gd name="T4" fmla="*/ 0 w 96"/>
              <a:gd name="T5" fmla="*/ 2147483647 h 384"/>
              <a:gd name="T6" fmla="*/ 0 w 96"/>
              <a:gd name="T7" fmla="*/ 2147483647 h 384"/>
              <a:gd name="T8" fmla="*/ 2147483647 w 96"/>
              <a:gd name="T9" fmla="*/ 2147483647 h 384"/>
              <a:gd name="T10" fmla="*/ 2147483647 w 96"/>
              <a:gd name="T11" fmla="*/ 0 h 3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6" h="384">
                <a:moveTo>
                  <a:pt x="96" y="384"/>
                </a:moveTo>
                <a:lnTo>
                  <a:pt x="96" y="288"/>
                </a:lnTo>
                <a:lnTo>
                  <a:pt x="0" y="288"/>
                </a:lnTo>
                <a:lnTo>
                  <a:pt x="0" y="96"/>
                </a:lnTo>
                <a:lnTo>
                  <a:pt x="96" y="96"/>
                </a:lnTo>
                <a:lnTo>
                  <a:pt x="96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30" name="Line 302"/>
          <p:cNvSpPr>
            <a:spLocks noChangeShapeType="1"/>
          </p:cNvSpPr>
          <p:nvPr/>
        </p:nvSpPr>
        <p:spPr bwMode="auto">
          <a:xfrm>
            <a:off x="1090613" y="4310063"/>
            <a:ext cx="6397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31" name="Line 303"/>
          <p:cNvSpPr>
            <a:spLocks noChangeShapeType="1"/>
          </p:cNvSpPr>
          <p:nvPr/>
        </p:nvSpPr>
        <p:spPr bwMode="auto">
          <a:xfrm>
            <a:off x="984250" y="3884613"/>
            <a:ext cx="106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32" name="Line 304"/>
          <p:cNvSpPr>
            <a:spLocks noChangeShapeType="1"/>
          </p:cNvSpPr>
          <p:nvPr/>
        </p:nvSpPr>
        <p:spPr bwMode="auto">
          <a:xfrm>
            <a:off x="984250" y="4310063"/>
            <a:ext cx="0" cy="106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33" name="Line 305"/>
          <p:cNvSpPr>
            <a:spLocks noChangeShapeType="1"/>
          </p:cNvSpPr>
          <p:nvPr/>
        </p:nvSpPr>
        <p:spPr bwMode="auto">
          <a:xfrm>
            <a:off x="984250" y="4416425"/>
            <a:ext cx="852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34" name="Line 306"/>
          <p:cNvSpPr>
            <a:spLocks noChangeShapeType="1"/>
          </p:cNvSpPr>
          <p:nvPr/>
        </p:nvSpPr>
        <p:spPr bwMode="auto">
          <a:xfrm flipH="1">
            <a:off x="1995488" y="3990975"/>
            <a:ext cx="0" cy="212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35" name="Line 307"/>
          <p:cNvSpPr>
            <a:spLocks noChangeShapeType="1"/>
          </p:cNvSpPr>
          <p:nvPr/>
        </p:nvSpPr>
        <p:spPr bwMode="auto">
          <a:xfrm>
            <a:off x="1995488" y="4097338"/>
            <a:ext cx="106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36" name="Freeform 308"/>
          <p:cNvSpPr>
            <a:spLocks/>
          </p:cNvSpPr>
          <p:nvPr/>
        </p:nvSpPr>
        <p:spPr bwMode="auto">
          <a:xfrm flipH="1">
            <a:off x="1836738" y="3884613"/>
            <a:ext cx="106362" cy="425450"/>
          </a:xfrm>
          <a:custGeom>
            <a:avLst/>
            <a:gdLst>
              <a:gd name="T0" fmla="*/ 2147483647 w 96"/>
              <a:gd name="T1" fmla="*/ 2147483647 h 384"/>
              <a:gd name="T2" fmla="*/ 2147483647 w 96"/>
              <a:gd name="T3" fmla="*/ 2147483647 h 384"/>
              <a:gd name="T4" fmla="*/ 0 w 96"/>
              <a:gd name="T5" fmla="*/ 2147483647 h 384"/>
              <a:gd name="T6" fmla="*/ 0 w 96"/>
              <a:gd name="T7" fmla="*/ 2147483647 h 384"/>
              <a:gd name="T8" fmla="*/ 2147483647 w 96"/>
              <a:gd name="T9" fmla="*/ 2147483647 h 384"/>
              <a:gd name="T10" fmla="*/ 2147483647 w 96"/>
              <a:gd name="T11" fmla="*/ 0 h 3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6" h="384">
                <a:moveTo>
                  <a:pt x="96" y="384"/>
                </a:moveTo>
                <a:lnTo>
                  <a:pt x="96" y="288"/>
                </a:lnTo>
                <a:lnTo>
                  <a:pt x="0" y="288"/>
                </a:lnTo>
                <a:lnTo>
                  <a:pt x="0" y="96"/>
                </a:lnTo>
                <a:lnTo>
                  <a:pt x="96" y="96"/>
                </a:lnTo>
                <a:lnTo>
                  <a:pt x="96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37" name="Line 309"/>
          <p:cNvSpPr>
            <a:spLocks noChangeShapeType="1"/>
          </p:cNvSpPr>
          <p:nvPr/>
        </p:nvSpPr>
        <p:spPr bwMode="auto">
          <a:xfrm flipH="1">
            <a:off x="1836738" y="4310063"/>
            <a:ext cx="0" cy="106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38" name="Line 310"/>
          <p:cNvSpPr>
            <a:spLocks noChangeShapeType="1"/>
          </p:cNvSpPr>
          <p:nvPr/>
        </p:nvSpPr>
        <p:spPr bwMode="auto">
          <a:xfrm>
            <a:off x="1038225" y="3778250"/>
            <a:ext cx="0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39" name="Line 311"/>
          <p:cNvSpPr>
            <a:spLocks noChangeShapeType="1"/>
          </p:cNvSpPr>
          <p:nvPr/>
        </p:nvSpPr>
        <p:spPr bwMode="auto">
          <a:xfrm>
            <a:off x="1730375" y="3352800"/>
            <a:ext cx="106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40" name="Freeform 312"/>
          <p:cNvSpPr>
            <a:spLocks/>
          </p:cNvSpPr>
          <p:nvPr/>
        </p:nvSpPr>
        <p:spPr bwMode="auto">
          <a:xfrm>
            <a:off x="1676400" y="3459163"/>
            <a:ext cx="212725" cy="319087"/>
          </a:xfrm>
          <a:custGeom>
            <a:avLst/>
            <a:gdLst>
              <a:gd name="T0" fmla="*/ 0 w 193"/>
              <a:gd name="T1" fmla="*/ 2147483647 h 433"/>
              <a:gd name="T2" fmla="*/ 2147483647 w 193"/>
              <a:gd name="T3" fmla="*/ 2147483647 h 433"/>
              <a:gd name="T4" fmla="*/ 2147483647 w 193"/>
              <a:gd name="T5" fmla="*/ 2147483647 h 433"/>
              <a:gd name="T6" fmla="*/ 2147483647 w 193"/>
              <a:gd name="T7" fmla="*/ 2147483647 h 433"/>
              <a:gd name="T8" fmla="*/ 2147483647 w 193"/>
              <a:gd name="T9" fmla="*/ 2147483647 h 433"/>
              <a:gd name="T10" fmla="*/ 2147483647 w 193"/>
              <a:gd name="T11" fmla="*/ 2147483647 h 433"/>
              <a:gd name="T12" fmla="*/ 2147483647 w 193"/>
              <a:gd name="T13" fmla="*/ 2147483647 h 433"/>
              <a:gd name="T14" fmla="*/ 2147483647 w 193"/>
              <a:gd name="T15" fmla="*/ 2147483647 h 433"/>
              <a:gd name="T16" fmla="*/ 2147483647 w 193"/>
              <a:gd name="T17" fmla="*/ 2147483647 h 433"/>
              <a:gd name="T18" fmla="*/ 2147483647 w 193"/>
              <a:gd name="T19" fmla="*/ 2147483647 h 433"/>
              <a:gd name="T20" fmla="*/ 0 w 193"/>
              <a:gd name="T21" fmla="*/ 2147483647 h 43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93" h="433">
                <a:moveTo>
                  <a:pt x="0" y="112"/>
                </a:moveTo>
                <a:cubicBezTo>
                  <a:pt x="0" y="80"/>
                  <a:pt x="24" y="32"/>
                  <a:pt x="48" y="16"/>
                </a:cubicBezTo>
                <a:cubicBezTo>
                  <a:pt x="72" y="0"/>
                  <a:pt x="120" y="0"/>
                  <a:pt x="144" y="16"/>
                </a:cubicBezTo>
                <a:cubicBezTo>
                  <a:pt x="168" y="32"/>
                  <a:pt x="192" y="80"/>
                  <a:pt x="192" y="112"/>
                </a:cubicBezTo>
                <a:cubicBezTo>
                  <a:pt x="192" y="144"/>
                  <a:pt x="144" y="176"/>
                  <a:pt x="144" y="208"/>
                </a:cubicBezTo>
                <a:cubicBezTo>
                  <a:pt x="144" y="240"/>
                  <a:pt x="191" y="271"/>
                  <a:pt x="192" y="304"/>
                </a:cubicBezTo>
                <a:cubicBezTo>
                  <a:pt x="193" y="337"/>
                  <a:pt x="173" y="390"/>
                  <a:pt x="149" y="409"/>
                </a:cubicBezTo>
                <a:cubicBezTo>
                  <a:pt x="125" y="428"/>
                  <a:pt x="71" y="433"/>
                  <a:pt x="48" y="418"/>
                </a:cubicBezTo>
                <a:cubicBezTo>
                  <a:pt x="25" y="403"/>
                  <a:pt x="11" y="353"/>
                  <a:pt x="11" y="318"/>
                </a:cubicBezTo>
                <a:cubicBezTo>
                  <a:pt x="11" y="283"/>
                  <a:pt x="50" y="242"/>
                  <a:pt x="48" y="208"/>
                </a:cubicBezTo>
                <a:cubicBezTo>
                  <a:pt x="46" y="174"/>
                  <a:pt x="0" y="144"/>
                  <a:pt x="0" y="112"/>
                </a:cubicBezTo>
                <a:close/>
              </a:path>
            </a:pathLst>
          </a:cu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41" name="Line 313"/>
          <p:cNvSpPr>
            <a:spLocks noChangeShapeType="1"/>
          </p:cNvSpPr>
          <p:nvPr/>
        </p:nvSpPr>
        <p:spPr bwMode="auto">
          <a:xfrm>
            <a:off x="1782763" y="3352800"/>
            <a:ext cx="0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42" name="Line 314"/>
          <p:cNvSpPr>
            <a:spLocks noChangeShapeType="1"/>
          </p:cNvSpPr>
          <p:nvPr/>
        </p:nvSpPr>
        <p:spPr bwMode="auto">
          <a:xfrm>
            <a:off x="1730375" y="3884613"/>
            <a:ext cx="106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43" name="Line 315"/>
          <p:cNvSpPr>
            <a:spLocks noChangeShapeType="1"/>
          </p:cNvSpPr>
          <p:nvPr/>
        </p:nvSpPr>
        <p:spPr bwMode="auto">
          <a:xfrm>
            <a:off x="1782763" y="3778250"/>
            <a:ext cx="0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44" name="Line 316"/>
          <p:cNvSpPr>
            <a:spLocks noChangeShapeType="1"/>
          </p:cNvSpPr>
          <p:nvPr/>
        </p:nvSpPr>
        <p:spPr bwMode="auto">
          <a:xfrm flipV="1">
            <a:off x="1570038" y="4310063"/>
            <a:ext cx="0" cy="158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45" name="Line 317"/>
          <p:cNvSpPr>
            <a:spLocks noChangeShapeType="1"/>
          </p:cNvSpPr>
          <p:nvPr/>
        </p:nvSpPr>
        <p:spPr bwMode="auto">
          <a:xfrm flipV="1">
            <a:off x="1250950" y="4416425"/>
            <a:ext cx="0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46" name="Line 318"/>
          <p:cNvSpPr>
            <a:spLocks noChangeShapeType="1"/>
          </p:cNvSpPr>
          <p:nvPr/>
        </p:nvSpPr>
        <p:spPr bwMode="auto">
          <a:xfrm flipV="1">
            <a:off x="1357313" y="3884613"/>
            <a:ext cx="160337" cy="212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47" name="Line 319"/>
          <p:cNvSpPr>
            <a:spLocks noChangeShapeType="1"/>
          </p:cNvSpPr>
          <p:nvPr/>
        </p:nvSpPr>
        <p:spPr bwMode="auto">
          <a:xfrm>
            <a:off x="1517650" y="3884613"/>
            <a:ext cx="2651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48" name="Line 320"/>
          <p:cNvSpPr>
            <a:spLocks noChangeShapeType="1"/>
          </p:cNvSpPr>
          <p:nvPr/>
        </p:nvSpPr>
        <p:spPr bwMode="auto">
          <a:xfrm>
            <a:off x="1304925" y="3884613"/>
            <a:ext cx="158750" cy="212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49" name="Line 321"/>
          <p:cNvSpPr>
            <a:spLocks noChangeShapeType="1"/>
          </p:cNvSpPr>
          <p:nvPr/>
        </p:nvSpPr>
        <p:spPr bwMode="auto">
          <a:xfrm flipH="1">
            <a:off x="1038225" y="3884613"/>
            <a:ext cx="266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50" name="Line 322"/>
          <p:cNvSpPr>
            <a:spLocks noChangeShapeType="1"/>
          </p:cNvSpPr>
          <p:nvPr/>
        </p:nvSpPr>
        <p:spPr bwMode="auto">
          <a:xfrm>
            <a:off x="1250950" y="4948238"/>
            <a:ext cx="0" cy="212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51" name="Line 323"/>
          <p:cNvSpPr>
            <a:spLocks noChangeShapeType="1"/>
          </p:cNvSpPr>
          <p:nvPr/>
        </p:nvSpPr>
        <p:spPr bwMode="auto">
          <a:xfrm flipH="1">
            <a:off x="1144588" y="5054600"/>
            <a:ext cx="106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52" name="Freeform 324"/>
          <p:cNvSpPr>
            <a:spLocks/>
          </p:cNvSpPr>
          <p:nvPr/>
        </p:nvSpPr>
        <p:spPr bwMode="auto">
          <a:xfrm>
            <a:off x="1304925" y="4841875"/>
            <a:ext cx="106363" cy="425450"/>
          </a:xfrm>
          <a:custGeom>
            <a:avLst/>
            <a:gdLst>
              <a:gd name="T0" fmla="*/ 2147483647 w 96"/>
              <a:gd name="T1" fmla="*/ 2147483647 h 384"/>
              <a:gd name="T2" fmla="*/ 2147483647 w 96"/>
              <a:gd name="T3" fmla="*/ 2147483647 h 384"/>
              <a:gd name="T4" fmla="*/ 0 w 96"/>
              <a:gd name="T5" fmla="*/ 2147483647 h 384"/>
              <a:gd name="T6" fmla="*/ 0 w 96"/>
              <a:gd name="T7" fmla="*/ 2147483647 h 384"/>
              <a:gd name="T8" fmla="*/ 2147483647 w 96"/>
              <a:gd name="T9" fmla="*/ 2147483647 h 384"/>
              <a:gd name="T10" fmla="*/ 2147483647 w 96"/>
              <a:gd name="T11" fmla="*/ 0 h 3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6" h="384">
                <a:moveTo>
                  <a:pt x="96" y="384"/>
                </a:moveTo>
                <a:lnTo>
                  <a:pt x="96" y="288"/>
                </a:lnTo>
                <a:lnTo>
                  <a:pt x="0" y="288"/>
                </a:lnTo>
                <a:lnTo>
                  <a:pt x="0" y="96"/>
                </a:lnTo>
                <a:lnTo>
                  <a:pt x="96" y="96"/>
                </a:lnTo>
                <a:lnTo>
                  <a:pt x="96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53" name="Line 325"/>
          <p:cNvSpPr>
            <a:spLocks noChangeShapeType="1"/>
          </p:cNvSpPr>
          <p:nvPr/>
        </p:nvSpPr>
        <p:spPr bwMode="auto">
          <a:xfrm>
            <a:off x="1782763" y="3884613"/>
            <a:ext cx="425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54" name="Line 326"/>
          <p:cNvSpPr>
            <a:spLocks noChangeShapeType="1"/>
          </p:cNvSpPr>
          <p:nvPr/>
        </p:nvSpPr>
        <p:spPr bwMode="auto">
          <a:xfrm>
            <a:off x="2208213" y="3884613"/>
            <a:ext cx="0" cy="1382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55" name="Line 327"/>
          <p:cNvSpPr>
            <a:spLocks noChangeShapeType="1"/>
          </p:cNvSpPr>
          <p:nvPr/>
        </p:nvSpPr>
        <p:spPr bwMode="auto">
          <a:xfrm flipH="1">
            <a:off x="2368550" y="5319713"/>
            <a:ext cx="0" cy="214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56" name="Line 328"/>
          <p:cNvSpPr>
            <a:spLocks noChangeShapeType="1"/>
          </p:cNvSpPr>
          <p:nvPr/>
        </p:nvSpPr>
        <p:spPr bwMode="auto">
          <a:xfrm>
            <a:off x="2368550" y="5427663"/>
            <a:ext cx="106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57" name="Freeform 329"/>
          <p:cNvSpPr>
            <a:spLocks/>
          </p:cNvSpPr>
          <p:nvPr/>
        </p:nvSpPr>
        <p:spPr bwMode="auto">
          <a:xfrm flipH="1">
            <a:off x="2208213" y="5213350"/>
            <a:ext cx="106362" cy="427038"/>
          </a:xfrm>
          <a:custGeom>
            <a:avLst/>
            <a:gdLst>
              <a:gd name="T0" fmla="*/ 2147483647 w 96"/>
              <a:gd name="T1" fmla="*/ 2147483647 h 384"/>
              <a:gd name="T2" fmla="*/ 2147483647 w 96"/>
              <a:gd name="T3" fmla="*/ 2147483647 h 384"/>
              <a:gd name="T4" fmla="*/ 0 w 96"/>
              <a:gd name="T5" fmla="*/ 2147483647 h 384"/>
              <a:gd name="T6" fmla="*/ 0 w 96"/>
              <a:gd name="T7" fmla="*/ 2147483647 h 384"/>
              <a:gd name="T8" fmla="*/ 2147483647 w 96"/>
              <a:gd name="T9" fmla="*/ 2147483647 h 384"/>
              <a:gd name="T10" fmla="*/ 2147483647 w 96"/>
              <a:gd name="T11" fmla="*/ 0 h 3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6" h="384">
                <a:moveTo>
                  <a:pt x="96" y="384"/>
                </a:moveTo>
                <a:lnTo>
                  <a:pt x="96" y="288"/>
                </a:lnTo>
                <a:lnTo>
                  <a:pt x="0" y="288"/>
                </a:lnTo>
                <a:lnTo>
                  <a:pt x="0" y="96"/>
                </a:lnTo>
                <a:lnTo>
                  <a:pt x="96" y="96"/>
                </a:lnTo>
                <a:lnTo>
                  <a:pt x="96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58" name="Line 330"/>
          <p:cNvSpPr>
            <a:spLocks noChangeShapeType="1"/>
          </p:cNvSpPr>
          <p:nvPr/>
        </p:nvSpPr>
        <p:spPr bwMode="auto">
          <a:xfrm rot="10800000">
            <a:off x="1411288" y="5640388"/>
            <a:ext cx="796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59" name="Line 331"/>
          <p:cNvSpPr>
            <a:spLocks noChangeShapeType="1"/>
          </p:cNvSpPr>
          <p:nvPr/>
        </p:nvSpPr>
        <p:spPr bwMode="auto">
          <a:xfrm>
            <a:off x="1411288" y="5586413"/>
            <a:ext cx="0" cy="106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60" name="Line 332"/>
          <p:cNvSpPr>
            <a:spLocks noChangeShapeType="1"/>
          </p:cNvSpPr>
          <p:nvPr/>
        </p:nvSpPr>
        <p:spPr bwMode="auto">
          <a:xfrm flipH="1">
            <a:off x="771525" y="4310063"/>
            <a:ext cx="319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61" name="Line 333"/>
          <p:cNvSpPr>
            <a:spLocks noChangeShapeType="1"/>
          </p:cNvSpPr>
          <p:nvPr/>
        </p:nvSpPr>
        <p:spPr bwMode="auto">
          <a:xfrm rot="10800000" flipH="1">
            <a:off x="825500" y="4416425"/>
            <a:ext cx="158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62" name="Line 334"/>
          <p:cNvSpPr>
            <a:spLocks noChangeShapeType="1"/>
          </p:cNvSpPr>
          <p:nvPr/>
        </p:nvSpPr>
        <p:spPr bwMode="auto">
          <a:xfrm>
            <a:off x="771525" y="4310063"/>
            <a:ext cx="0" cy="477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63" name="Line 335"/>
          <p:cNvSpPr>
            <a:spLocks noChangeShapeType="1"/>
          </p:cNvSpPr>
          <p:nvPr/>
        </p:nvSpPr>
        <p:spPr bwMode="auto">
          <a:xfrm>
            <a:off x="825500" y="4416425"/>
            <a:ext cx="0" cy="127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64" name="Oval 336"/>
          <p:cNvSpPr>
            <a:spLocks noChangeArrowheads="1"/>
          </p:cNvSpPr>
          <p:nvPr/>
        </p:nvSpPr>
        <p:spPr bwMode="auto">
          <a:xfrm>
            <a:off x="665163" y="5692775"/>
            <a:ext cx="212725" cy="212725"/>
          </a:xfrm>
          <a:prstGeom prst="ellipse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24765" name="Line 337"/>
          <p:cNvSpPr>
            <a:spLocks noChangeShapeType="1"/>
          </p:cNvSpPr>
          <p:nvPr/>
        </p:nvSpPr>
        <p:spPr bwMode="auto">
          <a:xfrm>
            <a:off x="771525" y="5746750"/>
            <a:ext cx="0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66" name="Line 338"/>
          <p:cNvSpPr>
            <a:spLocks noChangeShapeType="1"/>
          </p:cNvSpPr>
          <p:nvPr/>
        </p:nvSpPr>
        <p:spPr bwMode="auto">
          <a:xfrm>
            <a:off x="771525" y="5905500"/>
            <a:ext cx="0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67" name="AutoShape 339"/>
          <p:cNvSpPr>
            <a:spLocks noChangeArrowheads="1"/>
          </p:cNvSpPr>
          <p:nvPr/>
        </p:nvSpPr>
        <p:spPr bwMode="auto">
          <a:xfrm rot="10800000">
            <a:off x="719138" y="6011863"/>
            <a:ext cx="106362" cy="53975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24768" name="Line 340"/>
          <p:cNvSpPr>
            <a:spLocks noChangeShapeType="1"/>
          </p:cNvSpPr>
          <p:nvPr/>
        </p:nvSpPr>
        <p:spPr bwMode="auto">
          <a:xfrm>
            <a:off x="771525" y="4735513"/>
            <a:ext cx="0" cy="957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69" name="Oval 341"/>
          <p:cNvSpPr>
            <a:spLocks noChangeArrowheads="1"/>
          </p:cNvSpPr>
          <p:nvPr/>
        </p:nvSpPr>
        <p:spPr bwMode="auto">
          <a:xfrm>
            <a:off x="719138" y="5692775"/>
            <a:ext cx="212725" cy="212725"/>
          </a:xfrm>
          <a:prstGeom prst="ellipse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24770" name="Line 342"/>
          <p:cNvSpPr>
            <a:spLocks noChangeShapeType="1"/>
          </p:cNvSpPr>
          <p:nvPr/>
        </p:nvSpPr>
        <p:spPr bwMode="auto">
          <a:xfrm>
            <a:off x="825500" y="5746750"/>
            <a:ext cx="0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71" name="Line 343"/>
          <p:cNvSpPr>
            <a:spLocks noChangeShapeType="1"/>
          </p:cNvSpPr>
          <p:nvPr/>
        </p:nvSpPr>
        <p:spPr bwMode="auto">
          <a:xfrm>
            <a:off x="825500" y="5905500"/>
            <a:ext cx="0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72" name="AutoShape 344"/>
          <p:cNvSpPr>
            <a:spLocks noChangeArrowheads="1"/>
          </p:cNvSpPr>
          <p:nvPr/>
        </p:nvSpPr>
        <p:spPr bwMode="auto">
          <a:xfrm rot="10800000">
            <a:off x="771525" y="6011863"/>
            <a:ext cx="106363" cy="53975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24773" name="Line 345"/>
          <p:cNvSpPr>
            <a:spLocks noChangeShapeType="1"/>
          </p:cNvSpPr>
          <p:nvPr/>
        </p:nvSpPr>
        <p:spPr bwMode="auto">
          <a:xfrm flipH="1">
            <a:off x="612775" y="3884613"/>
            <a:ext cx="425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74" name="Line 346"/>
          <p:cNvSpPr>
            <a:spLocks noChangeShapeType="1"/>
          </p:cNvSpPr>
          <p:nvPr/>
        </p:nvSpPr>
        <p:spPr bwMode="auto">
          <a:xfrm flipH="1">
            <a:off x="612775" y="3884613"/>
            <a:ext cx="0" cy="1328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75" name="Line 347"/>
          <p:cNvSpPr>
            <a:spLocks noChangeShapeType="1"/>
          </p:cNvSpPr>
          <p:nvPr/>
        </p:nvSpPr>
        <p:spPr bwMode="auto">
          <a:xfrm>
            <a:off x="452438" y="5319713"/>
            <a:ext cx="0" cy="214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76" name="Line 348"/>
          <p:cNvSpPr>
            <a:spLocks noChangeShapeType="1"/>
          </p:cNvSpPr>
          <p:nvPr/>
        </p:nvSpPr>
        <p:spPr bwMode="auto">
          <a:xfrm flipH="1">
            <a:off x="346075" y="5427663"/>
            <a:ext cx="106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77" name="Freeform 349"/>
          <p:cNvSpPr>
            <a:spLocks/>
          </p:cNvSpPr>
          <p:nvPr/>
        </p:nvSpPr>
        <p:spPr bwMode="auto">
          <a:xfrm>
            <a:off x="506413" y="5213350"/>
            <a:ext cx="106362" cy="427038"/>
          </a:xfrm>
          <a:custGeom>
            <a:avLst/>
            <a:gdLst>
              <a:gd name="T0" fmla="*/ 2147483647 w 96"/>
              <a:gd name="T1" fmla="*/ 2147483647 h 384"/>
              <a:gd name="T2" fmla="*/ 2147483647 w 96"/>
              <a:gd name="T3" fmla="*/ 2147483647 h 384"/>
              <a:gd name="T4" fmla="*/ 0 w 96"/>
              <a:gd name="T5" fmla="*/ 2147483647 h 384"/>
              <a:gd name="T6" fmla="*/ 0 w 96"/>
              <a:gd name="T7" fmla="*/ 2147483647 h 384"/>
              <a:gd name="T8" fmla="*/ 2147483647 w 96"/>
              <a:gd name="T9" fmla="*/ 2147483647 h 384"/>
              <a:gd name="T10" fmla="*/ 2147483647 w 96"/>
              <a:gd name="T11" fmla="*/ 0 h 3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6" h="384">
                <a:moveTo>
                  <a:pt x="96" y="384"/>
                </a:moveTo>
                <a:lnTo>
                  <a:pt x="96" y="288"/>
                </a:lnTo>
                <a:lnTo>
                  <a:pt x="0" y="288"/>
                </a:lnTo>
                <a:lnTo>
                  <a:pt x="0" y="96"/>
                </a:lnTo>
                <a:lnTo>
                  <a:pt x="96" y="96"/>
                </a:lnTo>
                <a:lnTo>
                  <a:pt x="96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78" name="Line 350"/>
          <p:cNvSpPr>
            <a:spLocks noChangeShapeType="1"/>
          </p:cNvSpPr>
          <p:nvPr/>
        </p:nvSpPr>
        <p:spPr bwMode="auto">
          <a:xfrm rot="10800000" flipH="1">
            <a:off x="612775" y="5640388"/>
            <a:ext cx="7985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79" name="Line 351"/>
          <p:cNvSpPr>
            <a:spLocks noChangeShapeType="1"/>
          </p:cNvSpPr>
          <p:nvPr/>
        </p:nvSpPr>
        <p:spPr bwMode="auto">
          <a:xfrm>
            <a:off x="1250950" y="5319713"/>
            <a:ext cx="0" cy="214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80" name="Line 352"/>
          <p:cNvSpPr>
            <a:spLocks noChangeShapeType="1"/>
          </p:cNvSpPr>
          <p:nvPr/>
        </p:nvSpPr>
        <p:spPr bwMode="auto">
          <a:xfrm flipH="1">
            <a:off x="1144588" y="5427663"/>
            <a:ext cx="106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81" name="Freeform 353"/>
          <p:cNvSpPr>
            <a:spLocks/>
          </p:cNvSpPr>
          <p:nvPr/>
        </p:nvSpPr>
        <p:spPr bwMode="auto">
          <a:xfrm>
            <a:off x="1304925" y="5213350"/>
            <a:ext cx="106363" cy="427038"/>
          </a:xfrm>
          <a:custGeom>
            <a:avLst/>
            <a:gdLst>
              <a:gd name="T0" fmla="*/ 2147483647 w 96"/>
              <a:gd name="T1" fmla="*/ 2147483647 h 384"/>
              <a:gd name="T2" fmla="*/ 2147483647 w 96"/>
              <a:gd name="T3" fmla="*/ 2147483647 h 384"/>
              <a:gd name="T4" fmla="*/ 0 w 96"/>
              <a:gd name="T5" fmla="*/ 2147483647 h 384"/>
              <a:gd name="T6" fmla="*/ 0 w 96"/>
              <a:gd name="T7" fmla="*/ 2147483647 h 384"/>
              <a:gd name="T8" fmla="*/ 2147483647 w 96"/>
              <a:gd name="T9" fmla="*/ 2147483647 h 384"/>
              <a:gd name="T10" fmla="*/ 2147483647 w 96"/>
              <a:gd name="T11" fmla="*/ 0 h 3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6" h="384">
                <a:moveTo>
                  <a:pt x="96" y="384"/>
                </a:moveTo>
                <a:lnTo>
                  <a:pt x="96" y="288"/>
                </a:lnTo>
                <a:lnTo>
                  <a:pt x="0" y="288"/>
                </a:lnTo>
                <a:lnTo>
                  <a:pt x="0" y="96"/>
                </a:lnTo>
                <a:lnTo>
                  <a:pt x="96" y="96"/>
                </a:lnTo>
                <a:lnTo>
                  <a:pt x="96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82" name="Line 354"/>
          <p:cNvSpPr>
            <a:spLocks noChangeShapeType="1"/>
          </p:cNvSpPr>
          <p:nvPr/>
        </p:nvSpPr>
        <p:spPr bwMode="auto">
          <a:xfrm flipV="1">
            <a:off x="293688" y="6224588"/>
            <a:ext cx="2233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83" name="Line 355"/>
          <p:cNvSpPr>
            <a:spLocks noChangeShapeType="1"/>
          </p:cNvSpPr>
          <p:nvPr/>
        </p:nvSpPr>
        <p:spPr bwMode="auto">
          <a:xfrm flipV="1">
            <a:off x="293688" y="6172200"/>
            <a:ext cx="2233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84" name="Line 356"/>
          <p:cNvSpPr>
            <a:spLocks noChangeShapeType="1"/>
          </p:cNvSpPr>
          <p:nvPr/>
        </p:nvSpPr>
        <p:spPr bwMode="auto">
          <a:xfrm>
            <a:off x="1836738" y="4629150"/>
            <a:ext cx="0" cy="1595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85" name="Line 357"/>
          <p:cNvSpPr>
            <a:spLocks noChangeShapeType="1"/>
          </p:cNvSpPr>
          <p:nvPr/>
        </p:nvSpPr>
        <p:spPr bwMode="auto">
          <a:xfrm>
            <a:off x="984250" y="4629150"/>
            <a:ext cx="0" cy="1543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86" name="Line 358"/>
          <p:cNvSpPr>
            <a:spLocks noChangeShapeType="1"/>
          </p:cNvSpPr>
          <p:nvPr/>
        </p:nvSpPr>
        <p:spPr bwMode="auto">
          <a:xfrm flipV="1">
            <a:off x="3509963" y="4416425"/>
            <a:ext cx="0" cy="158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87" name="Line 359"/>
          <p:cNvSpPr>
            <a:spLocks noChangeShapeType="1"/>
          </p:cNvSpPr>
          <p:nvPr/>
        </p:nvSpPr>
        <p:spPr bwMode="auto">
          <a:xfrm flipV="1">
            <a:off x="3297238" y="4416425"/>
            <a:ext cx="0" cy="158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88" name="Line 360"/>
          <p:cNvSpPr>
            <a:spLocks noChangeShapeType="1"/>
          </p:cNvSpPr>
          <p:nvPr/>
        </p:nvSpPr>
        <p:spPr bwMode="auto">
          <a:xfrm>
            <a:off x="2713038" y="3990975"/>
            <a:ext cx="0" cy="319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89" name="Line 361"/>
          <p:cNvSpPr>
            <a:spLocks noChangeShapeType="1"/>
          </p:cNvSpPr>
          <p:nvPr/>
        </p:nvSpPr>
        <p:spPr bwMode="auto">
          <a:xfrm>
            <a:off x="4095750" y="3990975"/>
            <a:ext cx="0" cy="319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90" name="Line 362"/>
          <p:cNvSpPr>
            <a:spLocks noChangeShapeType="1"/>
          </p:cNvSpPr>
          <p:nvPr/>
        </p:nvSpPr>
        <p:spPr bwMode="auto">
          <a:xfrm flipV="1">
            <a:off x="2978150" y="5959475"/>
            <a:ext cx="0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91" name="Line 363"/>
          <p:cNvSpPr>
            <a:spLocks noChangeShapeType="1"/>
          </p:cNvSpPr>
          <p:nvPr/>
        </p:nvSpPr>
        <p:spPr bwMode="auto">
          <a:xfrm flipV="1">
            <a:off x="3829050" y="5959475"/>
            <a:ext cx="0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92" name="Line 364"/>
          <p:cNvSpPr>
            <a:spLocks noChangeShapeType="1"/>
          </p:cNvSpPr>
          <p:nvPr/>
        </p:nvSpPr>
        <p:spPr bwMode="auto">
          <a:xfrm flipV="1">
            <a:off x="1836738" y="5959475"/>
            <a:ext cx="0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93" name="Line 365"/>
          <p:cNvSpPr>
            <a:spLocks noChangeShapeType="1"/>
          </p:cNvSpPr>
          <p:nvPr/>
        </p:nvSpPr>
        <p:spPr bwMode="auto">
          <a:xfrm flipV="1">
            <a:off x="984250" y="5959475"/>
            <a:ext cx="0" cy="106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94" name="Line 366"/>
          <p:cNvSpPr>
            <a:spLocks noChangeShapeType="1"/>
          </p:cNvSpPr>
          <p:nvPr/>
        </p:nvSpPr>
        <p:spPr bwMode="auto">
          <a:xfrm flipV="1">
            <a:off x="1304925" y="3830638"/>
            <a:ext cx="0" cy="53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95" name="Line 367"/>
          <p:cNvSpPr>
            <a:spLocks noChangeShapeType="1"/>
          </p:cNvSpPr>
          <p:nvPr/>
        </p:nvSpPr>
        <p:spPr bwMode="auto">
          <a:xfrm>
            <a:off x="1304925" y="3830638"/>
            <a:ext cx="957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96" name="Line 368"/>
          <p:cNvSpPr>
            <a:spLocks noChangeShapeType="1"/>
          </p:cNvSpPr>
          <p:nvPr/>
        </p:nvSpPr>
        <p:spPr bwMode="auto">
          <a:xfrm>
            <a:off x="2208213" y="3884613"/>
            <a:ext cx="53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97" name="Line 369"/>
          <p:cNvSpPr>
            <a:spLocks noChangeShapeType="1"/>
          </p:cNvSpPr>
          <p:nvPr/>
        </p:nvSpPr>
        <p:spPr bwMode="auto">
          <a:xfrm>
            <a:off x="293688" y="4097338"/>
            <a:ext cx="477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98" name="Line 370"/>
          <p:cNvSpPr>
            <a:spLocks noChangeShapeType="1"/>
          </p:cNvSpPr>
          <p:nvPr/>
        </p:nvSpPr>
        <p:spPr bwMode="auto">
          <a:xfrm>
            <a:off x="2101850" y="4097338"/>
            <a:ext cx="0" cy="52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799" name="Line 371"/>
          <p:cNvSpPr>
            <a:spLocks noChangeShapeType="1"/>
          </p:cNvSpPr>
          <p:nvPr/>
        </p:nvSpPr>
        <p:spPr bwMode="auto">
          <a:xfrm flipH="1">
            <a:off x="452438" y="4149725"/>
            <a:ext cx="16494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800" name="Line 372"/>
          <p:cNvSpPr>
            <a:spLocks noChangeShapeType="1"/>
          </p:cNvSpPr>
          <p:nvPr/>
        </p:nvSpPr>
        <p:spPr bwMode="auto">
          <a:xfrm>
            <a:off x="293688" y="4149725"/>
            <a:ext cx="477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801" name="Line 373"/>
          <p:cNvSpPr>
            <a:spLocks noChangeShapeType="1"/>
          </p:cNvSpPr>
          <p:nvPr/>
        </p:nvSpPr>
        <p:spPr bwMode="auto">
          <a:xfrm>
            <a:off x="1995488" y="3830638"/>
            <a:ext cx="5318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802" name="Line 374"/>
          <p:cNvSpPr>
            <a:spLocks noChangeShapeType="1"/>
          </p:cNvSpPr>
          <p:nvPr/>
        </p:nvSpPr>
        <p:spPr bwMode="auto">
          <a:xfrm>
            <a:off x="1995488" y="3884613"/>
            <a:ext cx="5318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803" name="Text Box 375"/>
          <p:cNvSpPr txBox="1">
            <a:spLocks noChangeArrowheads="1"/>
          </p:cNvSpPr>
          <p:nvPr/>
        </p:nvSpPr>
        <p:spPr bwMode="auto">
          <a:xfrm>
            <a:off x="977900" y="4845050"/>
            <a:ext cx="3302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sz="800">
                <a:latin typeface="Arial" charset="0"/>
                <a:cs typeface="Arial" charset="0"/>
              </a:rPr>
              <a:t>RN</a:t>
            </a:r>
          </a:p>
        </p:txBody>
      </p:sp>
      <p:sp>
        <p:nvSpPr>
          <p:cNvPr id="24804" name="Text Box 376"/>
          <p:cNvSpPr txBox="1">
            <a:spLocks noChangeArrowheads="1"/>
          </p:cNvSpPr>
          <p:nvPr/>
        </p:nvSpPr>
        <p:spPr bwMode="auto">
          <a:xfrm>
            <a:off x="982663" y="5226050"/>
            <a:ext cx="325437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sz="800">
                <a:latin typeface="Arial" charset="0"/>
                <a:cs typeface="Arial" charset="0"/>
              </a:rPr>
              <a:t>SN</a:t>
            </a:r>
          </a:p>
        </p:txBody>
      </p:sp>
      <p:sp>
        <p:nvSpPr>
          <p:cNvPr id="24805" name="Text Box 377"/>
          <p:cNvSpPr txBox="1">
            <a:spLocks noChangeArrowheads="1"/>
          </p:cNvSpPr>
          <p:nvPr/>
        </p:nvSpPr>
        <p:spPr bwMode="auto">
          <a:xfrm>
            <a:off x="228600" y="5186363"/>
            <a:ext cx="320675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sz="800">
                <a:latin typeface="Arial" charset="0"/>
                <a:cs typeface="Arial" charset="0"/>
              </a:rPr>
              <a:t>SP</a:t>
            </a:r>
          </a:p>
        </p:txBody>
      </p:sp>
      <p:sp>
        <p:nvSpPr>
          <p:cNvPr id="24806" name="Text Box 378"/>
          <p:cNvSpPr txBox="1">
            <a:spLocks noChangeArrowheads="1"/>
          </p:cNvSpPr>
          <p:nvPr/>
        </p:nvSpPr>
        <p:spPr bwMode="auto">
          <a:xfrm>
            <a:off x="2290763" y="5186363"/>
            <a:ext cx="325437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sz="800">
                <a:latin typeface="Arial" charset="0"/>
                <a:cs typeface="Arial" charset="0"/>
              </a:rPr>
              <a:t>RP</a:t>
            </a:r>
          </a:p>
        </p:txBody>
      </p:sp>
      <p:sp>
        <p:nvSpPr>
          <p:cNvPr id="24807" name="Text Box 379"/>
          <p:cNvSpPr txBox="1">
            <a:spLocks noChangeArrowheads="1"/>
          </p:cNvSpPr>
          <p:nvPr/>
        </p:nvSpPr>
        <p:spPr bwMode="auto">
          <a:xfrm>
            <a:off x="527050" y="5813425"/>
            <a:ext cx="2476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sz="800">
                <a:latin typeface="Arial" charset="0"/>
                <a:cs typeface="Arial" charset="0"/>
              </a:rPr>
              <a:t>I</a:t>
            </a:r>
            <a:r>
              <a:rPr lang="de-DE" altLang="de-DE" sz="800" baseline="-25000">
                <a:latin typeface="Arial" charset="0"/>
                <a:cs typeface="Arial" charset="0"/>
              </a:rPr>
              <a:t>L</a:t>
            </a:r>
          </a:p>
        </p:txBody>
      </p:sp>
      <p:sp>
        <p:nvSpPr>
          <p:cNvPr id="24808" name="Text Box 380"/>
          <p:cNvSpPr txBox="1">
            <a:spLocks noChangeArrowheads="1"/>
          </p:cNvSpPr>
          <p:nvPr/>
        </p:nvSpPr>
        <p:spPr bwMode="auto">
          <a:xfrm>
            <a:off x="273050" y="3244850"/>
            <a:ext cx="704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sz="800">
                <a:latin typeface="Arial" charset="0"/>
                <a:cs typeface="Arial" charset="0"/>
              </a:rPr>
              <a:t>SR  D-latch</a:t>
            </a:r>
          </a:p>
          <a:p>
            <a:pPr eaLnBrk="1" hangingPunct="1"/>
            <a:r>
              <a:rPr lang="de-DE" altLang="de-DE" sz="800">
                <a:latin typeface="Arial" charset="0"/>
                <a:cs typeface="Arial" charset="0"/>
              </a:rPr>
              <a:t>(counter)</a:t>
            </a:r>
          </a:p>
        </p:txBody>
      </p:sp>
      <p:sp>
        <p:nvSpPr>
          <p:cNvPr id="24809" name="Text Box 381"/>
          <p:cNvSpPr txBox="1">
            <a:spLocks noChangeArrowheads="1"/>
          </p:cNvSpPr>
          <p:nvPr/>
        </p:nvSpPr>
        <p:spPr bwMode="auto">
          <a:xfrm>
            <a:off x="2771775" y="3625850"/>
            <a:ext cx="13160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sz="800">
                <a:latin typeface="Arial" charset="0"/>
                <a:cs typeface="Arial" charset="0"/>
              </a:rPr>
              <a:t>Simple D-latch (TS latch)</a:t>
            </a:r>
          </a:p>
        </p:txBody>
      </p:sp>
      <p:sp>
        <p:nvSpPr>
          <p:cNvPr id="24810" name="Text Box 382"/>
          <p:cNvSpPr txBox="1">
            <a:spLocks noChangeArrowheads="1"/>
          </p:cNvSpPr>
          <p:nvPr/>
        </p:nvSpPr>
        <p:spPr bwMode="auto">
          <a:xfrm>
            <a:off x="4249738" y="3536950"/>
            <a:ext cx="608012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sz="800">
                <a:latin typeface="Arial" charset="0"/>
                <a:cs typeface="Arial" charset="0"/>
              </a:rPr>
              <a:t>Oscillator</a:t>
            </a:r>
          </a:p>
        </p:txBody>
      </p:sp>
      <p:sp>
        <p:nvSpPr>
          <p:cNvPr id="24811" name="Text Box 383"/>
          <p:cNvSpPr txBox="1">
            <a:spLocks noChangeArrowheads="1"/>
          </p:cNvSpPr>
          <p:nvPr/>
        </p:nvSpPr>
        <p:spPr bwMode="auto">
          <a:xfrm>
            <a:off x="1155700" y="5835650"/>
            <a:ext cx="2476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sz="800">
                <a:latin typeface="Arial" charset="0"/>
                <a:cs typeface="Arial" charset="0"/>
              </a:rPr>
              <a:t>I</a:t>
            </a:r>
            <a:r>
              <a:rPr lang="de-DE" altLang="de-DE" sz="800" baseline="-25000"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24812" name="Text Box 384"/>
          <p:cNvSpPr txBox="1">
            <a:spLocks noChangeArrowheads="1"/>
          </p:cNvSpPr>
          <p:nvPr/>
        </p:nvSpPr>
        <p:spPr bwMode="auto">
          <a:xfrm>
            <a:off x="241300" y="3868738"/>
            <a:ext cx="43973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sz="800">
                <a:latin typeface="Arial" charset="0"/>
                <a:cs typeface="Arial" charset="0"/>
              </a:rPr>
              <a:t>InP/N</a:t>
            </a:r>
            <a:endParaRPr lang="de-DE" altLang="de-DE" sz="800" baseline="-25000">
              <a:latin typeface="Arial" charset="0"/>
              <a:cs typeface="Arial" charset="0"/>
            </a:endParaRPr>
          </a:p>
        </p:txBody>
      </p:sp>
      <p:sp>
        <p:nvSpPr>
          <p:cNvPr id="24813" name="Text Box 385"/>
          <p:cNvSpPr txBox="1">
            <a:spLocks noChangeArrowheads="1"/>
          </p:cNvSpPr>
          <p:nvPr/>
        </p:nvSpPr>
        <p:spPr bwMode="auto">
          <a:xfrm>
            <a:off x="1946275" y="3625850"/>
            <a:ext cx="5191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sz="800">
                <a:latin typeface="Arial" charset="0"/>
                <a:cs typeface="Arial" charset="0"/>
              </a:rPr>
              <a:t>OutN/P</a:t>
            </a:r>
            <a:endParaRPr lang="de-DE" altLang="de-DE" sz="800" baseline="-25000">
              <a:latin typeface="Arial" charset="0"/>
              <a:cs typeface="Arial" charset="0"/>
            </a:endParaRPr>
          </a:p>
        </p:txBody>
      </p:sp>
      <p:sp>
        <p:nvSpPr>
          <p:cNvPr id="24814" name="Text Box 386"/>
          <p:cNvSpPr txBox="1">
            <a:spLocks noChangeArrowheads="1"/>
          </p:cNvSpPr>
          <p:nvPr/>
        </p:nvSpPr>
        <p:spPr bwMode="auto">
          <a:xfrm>
            <a:off x="2527300" y="3778250"/>
            <a:ext cx="338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sz="800">
                <a:latin typeface="Arial" charset="0"/>
                <a:cs typeface="Arial" charset="0"/>
              </a:rPr>
              <a:t>InP</a:t>
            </a:r>
            <a:endParaRPr lang="de-DE" altLang="de-DE" sz="800" baseline="-25000">
              <a:latin typeface="Arial" charset="0"/>
              <a:cs typeface="Arial" charset="0"/>
            </a:endParaRPr>
          </a:p>
        </p:txBody>
      </p:sp>
      <p:sp>
        <p:nvSpPr>
          <p:cNvPr id="24815" name="Text Box 387"/>
          <p:cNvSpPr txBox="1">
            <a:spLocks noChangeArrowheads="1"/>
          </p:cNvSpPr>
          <p:nvPr/>
        </p:nvSpPr>
        <p:spPr bwMode="auto">
          <a:xfrm>
            <a:off x="3894138" y="3778250"/>
            <a:ext cx="3429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sz="800">
                <a:latin typeface="Arial" charset="0"/>
                <a:cs typeface="Arial" charset="0"/>
              </a:rPr>
              <a:t>InN</a:t>
            </a:r>
            <a:endParaRPr lang="de-DE" altLang="de-DE" sz="800" baseline="-25000">
              <a:latin typeface="Arial" charset="0"/>
              <a:cs typeface="Arial" charset="0"/>
            </a:endParaRPr>
          </a:p>
        </p:txBody>
      </p:sp>
      <p:sp>
        <p:nvSpPr>
          <p:cNvPr id="24816" name="Text Box 388"/>
          <p:cNvSpPr txBox="1">
            <a:spLocks noChangeArrowheads="1"/>
          </p:cNvSpPr>
          <p:nvPr/>
        </p:nvSpPr>
        <p:spPr bwMode="auto">
          <a:xfrm>
            <a:off x="3117850" y="4235450"/>
            <a:ext cx="5191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sz="800">
                <a:latin typeface="Arial" charset="0"/>
                <a:cs typeface="Arial" charset="0"/>
              </a:rPr>
              <a:t>OutN/P</a:t>
            </a:r>
            <a:endParaRPr lang="de-DE" altLang="de-DE" sz="800" baseline="-25000">
              <a:latin typeface="Arial" charset="0"/>
              <a:cs typeface="Arial" charset="0"/>
            </a:endParaRPr>
          </a:p>
        </p:txBody>
      </p:sp>
      <p:sp>
        <p:nvSpPr>
          <p:cNvPr id="24817" name="Text Box 389"/>
          <p:cNvSpPr txBox="1">
            <a:spLocks noChangeArrowheads="1"/>
          </p:cNvSpPr>
          <p:nvPr/>
        </p:nvSpPr>
        <p:spPr bwMode="auto">
          <a:xfrm>
            <a:off x="241300" y="5988050"/>
            <a:ext cx="3667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sz="800">
                <a:latin typeface="Arial" charset="0"/>
                <a:cs typeface="Arial" charset="0"/>
              </a:rPr>
              <a:t>LdP</a:t>
            </a:r>
            <a:endParaRPr lang="de-DE" altLang="de-DE" sz="800" baseline="-25000">
              <a:latin typeface="Arial" charset="0"/>
              <a:cs typeface="Arial" charset="0"/>
            </a:endParaRPr>
          </a:p>
        </p:txBody>
      </p:sp>
      <p:sp>
        <p:nvSpPr>
          <p:cNvPr id="24818" name="Text Box 390"/>
          <p:cNvSpPr txBox="1">
            <a:spLocks noChangeArrowheads="1"/>
          </p:cNvSpPr>
          <p:nvPr/>
        </p:nvSpPr>
        <p:spPr bwMode="auto">
          <a:xfrm>
            <a:off x="1841500" y="5759450"/>
            <a:ext cx="3714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sz="800">
                <a:latin typeface="Arial" charset="0"/>
                <a:cs typeface="Arial" charset="0"/>
              </a:rPr>
              <a:t>LdN</a:t>
            </a:r>
            <a:endParaRPr lang="de-DE" altLang="de-DE" sz="800" baseline="-25000">
              <a:latin typeface="Arial" charset="0"/>
              <a:cs typeface="Arial" charset="0"/>
            </a:endParaRPr>
          </a:p>
        </p:txBody>
      </p:sp>
      <p:sp>
        <p:nvSpPr>
          <p:cNvPr id="24819" name="Text Box 391"/>
          <p:cNvSpPr txBox="1">
            <a:spLocks noChangeArrowheads="1"/>
          </p:cNvSpPr>
          <p:nvPr/>
        </p:nvSpPr>
        <p:spPr bwMode="auto">
          <a:xfrm>
            <a:off x="2636838" y="5607050"/>
            <a:ext cx="366712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sz="800">
                <a:latin typeface="Arial" charset="0"/>
                <a:cs typeface="Arial" charset="0"/>
              </a:rPr>
              <a:t>LdP</a:t>
            </a:r>
            <a:endParaRPr lang="de-DE" altLang="de-DE" sz="800" baseline="-25000">
              <a:latin typeface="Arial" charset="0"/>
              <a:cs typeface="Arial" charset="0"/>
            </a:endParaRPr>
          </a:p>
        </p:txBody>
      </p:sp>
      <p:sp>
        <p:nvSpPr>
          <p:cNvPr id="24820" name="Text Box 392"/>
          <p:cNvSpPr txBox="1">
            <a:spLocks noChangeArrowheads="1"/>
          </p:cNvSpPr>
          <p:nvPr/>
        </p:nvSpPr>
        <p:spPr bwMode="auto">
          <a:xfrm>
            <a:off x="3779838" y="5607050"/>
            <a:ext cx="3714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sz="800">
                <a:latin typeface="Arial" charset="0"/>
                <a:cs typeface="Arial" charset="0"/>
              </a:rPr>
              <a:t>LdN</a:t>
            </a:r>
            <a:endParaRPr lang="de-DE" altLang="de-DE" sz="800" baseline="-25000">
              <a:latin typeface="Arial" charset="0"/>
              <a:cs typeface="Arial" charset="0"/>
            </a:endParaRPr>
          </a:p>
        </p:txBody>
      </p:sp>
      <p:sp>
        <p:nvSpPr>
          <p:cNvPr id="24821" name="Text Box 393"/>
          <p:cNvSpPr txBox="1">
            <a:spLocks noChangeArrowheads="1"/>
          </p:cNvSpPr>
          <p:nvPr/>
        </p:nvSpPr>
        <p:spPr bwMode="auto">
          <a:xfrm>
            <a:off x="774700" y="4373563"/>
            <a:ext cx="252413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sz="800">
                <a:latin typeface="Arial" charset="0"/>
                <a:cs typeface="Arial" charset="0"/>
              </a:rPr>
              <a:t>A</a:t>
            </a:r>
          </a:p>
        </p:txBody>
      </p:sp>
      <p:sp>
        <p:nvSpPr>
          <p:cNvPr id="24822" name="Text Box 394"/>
          <p:cNvSpPr txBox="1">
            <a:spLocks noChangeArrowheads="1"/>
          </p:cNvSpPr>
          <p:nvPr/>
        </p:nvSpPr>
        <p:spPr bwMode="auto">
          <a:xfrm>
            <a:off x="598488" y="4221163"/>
            <a:ext cx="2524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sz="800"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24823" name="Text Box 395"/>
          <p:cNvSpPr txBox="1">
            <a:spLocks noChangeArrowheads="1"/>
          </p:cNvSpPr>
          <p:nvPr/>
        </p:nvSpPr>
        <p:spPr bwMode="auto">
          <a:xfrm>
            <a:off x="1114425" y="4525963"/>
            <a:ext cx="3365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sz="800">
                <a:latin typeface="Arial" charset="0"/>
                <a:cs typeface="Arial" charset="0"/>
              </a:rPr>
              <a:t>MA</a:t>
            </a:r>
          </a:p>
        </p:txBody>
      </p:sp>
      <p:sp>
        <p:nvSpPr>
          <p:cNvPr id="24824" name="Text Box 396"/>
          <p:cNvSpPr txBox="1">
            <a:spLocks noChangeArrowheads="1"/>
          </p:cNvSpPr>
          <p:nvPr/>
        </p:nvSpPr>
        <p:spPr bwMode="auto">
          <a:xfrm>
            <a:off x="1352550" y="4525963"/>
            <a:ext cx="3365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sz="800">
                <a:latin typeface="Arial" charset="0"/>
                <a:cs typeface="Arial" charset="0"/>
              </a:rPr>
              <a:t>MB</a:t>
            </a:r>
          </a:p>
        </p:txBody>
      </p:sp>
      <p:sp>
        <p:nvSpPr>
          <p:cNvPr id="24825" name="Rectangle 398"/>
          <p:cNvSpPr>
            <a:spLocks noChangeArrowheads="1"/>
          </p:cNvSpPr>
          <p:nvPr/>
        </p:nvSpPr>
        <p:spPr bwMode="auto">
          <a:xfrm>
            <a:off x="395288" y="2725738"/>
            <a:ext cx="20875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de-DE" sz="1400"/>
              <a:t>SR-Latch</a:t>
            </a:r>
          </a:p>
        </p:txBody>
      </p:sp>
      <p:sp>
        <p:nvSpPr>
          <p:cNvPr id="24826" name="Rectangle 399"/>
          <p:cNvSpPr>
            <a:spLocks noChangeArrowheads="1"/>
          </p:cNvSpPr>
          <p:nvPr/>
        </p:nvSpPr>
        <p:spPr bwMode="auto">
          <a:xfrm>
            <a:off x="1979613" y="3284538"/>
            <a:ext cx="2087562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de-DE" sz="1400"/>
              <a:t>D-Latch</a:t>
            </a:r>
          </a:p>
        </p:txBody>
      </p:sp>
      <p:sp>
        <p:nvSpPr>
          <p:cNvPr id="24827" name="Rectangle 400"/>
          <p:cNvSpPr>
            <a:spLocks noChangeArrowheads="1"/>
          </p:cNvSpPr>
          <p:nvPr/>
        </p:nvSpPr>
        <p:spPr bwMode="auto">
          <a:xfrm>
            <a:off x="4211638" y="3213100"/>
            <a:ext cx="20875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 sz="1400"/>
              <a:t>Ringoszillator</a:t>
            </a:r>
          </a:p>
        </p:txBody>
      </p:sp>
      <p:sp>
        <p:nvSpPr>
          <p:cNvPr id="24828" name="Freeform 402"/>
          <p:cNvSpPr>
            <a:spLocks/>
          </p:cNvSpPr>
          <p:nvPr/>
        </p:nvSpPr>
        <p:spPr bwMode="auto">
          <a:xfrm>
            <a:off x="5237163" y="1438275"/>
            <a:ext cx="1371600" cy="1143000"/>
          </a:xfrm>
          <a:custGeom>
            <a:avLst/>
            <a:gdLst>
              <a:gd name="T0" fmla="*/ 0 w 193"/>
              <a:gd name="T1" fmla="*/ 2147483647 h 433"/>
              <a:gd name="T2" fmla="*/ 2147483647 w 193"/>
              <a:gd name="T3" fmla="*/ 2147483647 h 433"/>
              <a:gd name="T4" fmla="*/ 2147483647 w 193"/>
              <a:gd name="T5" fmla="*/ 2147483647 h 433"/>
              <a:gd name="T6" fmla="*/ 2147483647 w 193"/>
              <a:gd name="T7" fmla="*/ 2147483647 h 433"/>
              <a:gd name="T8" fmla="*/ 2147483647 w 193"/>
              <a:gd name="T9" fmla="*/ 2147483647 h 433"/>
              <a:gd name="T10" fmla="*/ 2147483647 w 193"/>
              <a:gd name="T11" fmla="*/ 2147483647 h 433"/>
              <a:gd name="T12" fmla="*/ 2147483647 w 193"/>
              <a:gd name="T13" fmla="*/ 2147483647 h 433"/>
              <a:gd name="T14" fmla="*/ 2147483647 w 193"/>
              <a:gd name="T15" fmla="*/ 2147483647 h 433"/>
              <a:gd name="T16" fmla="*/ 2147483647 w 193"/>
              <a:gd name="T17" fmla="*/ 2147483647 h 433"/>
              <a:gd name="T18" fmla="*/ 2147483647 w 193"/>
              <a:gd name="T19" fmla="*/ 2147483647 h 433"/>
              <a:gd name="T20" fmla="*/ 0 w 193"/>
              <a:gd name="T21" fmla="*/ 2147483647 h 43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93" h="433">
                <a:moveTo>
                  <a:pt x="0" y="112"/>
                </a:moveTo>
                <a:cubicBezTo>
                  <a:pt x="0" y="80"/>
                  <a:pt x="24" y="32"/>
                  <a:pt x="48" y="16"/>
                </a:cubicBezTo>
                <a:cubicBezTo>
                  <a:pt x="72" y="0"/>
                  <a:pt x="120" y="0"/>
                  <a:pt x="144" y="16"/>
                </a:cubicBezTo>
                <a:cubicBezTo>
                  <a:pt x="168" y="32"/>
                  <a:pt x="192" y="80"/>
                  <a:pt x="192" y="112"/>
                </a:cubicBezTo>
                <a:cubicBezTo>
                  <a:pt x="192" y="144"/>
                  <a:pt x="144" y="176"/>
                  <a:pt x="144" y="208"/>
                </a:cubicBezTo>
                <a:cubicBezTo>
                  <a:pt x="144" y="240"/>
                  <a:pt x="191" y="271"/>
                  <a:pt x="192" y="304"/>
                </a:cubicBezTo>
                <a:cubicBezTo>
                  <a:pt x="193" y="337"/>
                  <a:pt x="173" y="390"/>
                  <a:pt x="149" y="409"/>
                </a:cubicBezTo>
                <a:cubicBezTo>
                  <a:pt x="125" y="428"/>
                  <a:pt x="71" y="433"/>
                  <a:pt x="48" y="418"/>
                </a:cubicBezTo>
                <a:cubicBezTo>
                  <a:pt x="25" y="403"/>
                  <a:pt x="11" y="353"/>
                  <a:pt x="11" y="318"/>
                </a:cubicBezTo>
                <a:cubicBezTo>
                  <a:pt x="11" y="283"/>
                  <a:pt x="50" y="242"/>
                  <a:pt x="48" y="208"/>
                </a:cubicBezTo>
                <a:cubicBezTo>
                  <a:pt x="46" y="174"/>
                  <a:pt x="0" y="144"/>
                  <a:pt x="0" y="112"/>
                </a:cubicBezTo>
                <a:close/>
              </a:path>
            </a:pathLst>
          </a:cu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24829" name="Group 403"/>
          <p:cNvGrpSpPr>
            <a:grpSpLocks/>
          </p:cNvGrpSpPr>
          <p:nvPr/>
        </p:nvGrpSpPr>
        <p:grpSpPr bwMode="auto">
          <a:xfrm flipH="1">
            <a:off x="5999163" y="1666875"/>
            <a:ext cx="381000" cy="609600"/>
            <a:chOff x="1440" y="1008"/>
            <a:chExt cx="240" cy="384"/>
          </a:xfrm>
        </p:grpSpPr>
        <p:sp>
          <p:nvSpPr>
            <p:cNvPr id="24856" name="Line 404"/>
            <p:cNvSpPr>
              <a:spLocks noChangeShapeType="1"/>
            </p:cNvSpPr>
            <p:nvPr/>
          </p:nvSpPr>
          <p:spPr bwMode="auto">
            <a:xfrm>
              <a:off x="1536" y="1104"/>
              <a:ext cx="0" cy="192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857" name="Line 405"/>
            <p:cNvSpPr>
              <a:spLocks noChangeShapeType="1"/>
            </p:cNvSpPr>
            <p:nvPr/>
          </p:nvSpPr>
          <p:spPr bwMode="auto">
            <a:xfrm flipH="1">
              <a:off x="1440" y="1200"/>
              <a:ext cx="9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858" name="Freeform 406"/>
            <p:cNvSpPr>
              <a:spLocks/>
            </p:cNvSpPr>
            <p:nvPr/>
          </p:nvSpPr>
          <p:spPr bwMode="auto">
            <a:xfrm>
              <a:off x="1584" y="1008"/>
              <a:ext cx="96" cy="384"/>
            </a:xfrm>
            <a:custGeom>
              <a:avLst/>
              <a:gdLst>
                <a:gd name="T0" fmla="*/ 96 w 96"/>
                <a:gd name="T1" fmla="*/ 384 h 384"/>
                <a:gd name="T2" fmla="*/ 96 w 96"/>
                <a:gd name="T3" fmla="*/ 288 h 384"/>
                <a:gd name="T4" fmla="*/ 0 w 96"/>
                <a:gd name="T5" fmla="*/ 288 h 384"/>
                <a:gd name="T6" fmla="*/ 0 w 96"/>
                <a:gd name="T7" fmla="*/ 96 h 384"/>
                <a:gd name="T8" fmla="*/ 96 w 96"/>
                <a:gd name="T9" fmla="*/ 96 h 384"/>
                <a:gd name="T10" fmla="*/ 96 w 9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6" h="384">
                  <a:moveTo>
                    <a:pt x="96" y="384"/>
                  </a:moveTo>
                  <a:lnTo>
                    <a:pt x="96" y="288"/>
                  </a:lnTo>
                  <a:lnTo>
                    <a:pt x="0" y="288"/>
                  </a:lnTo>
                  <a:lnTo>
                    <a:pt x="0" y="96"/>
                  </a:lnTo>
                  <a:lnTo>
                    <a:pt x="96" y="96"/>
                  </a:lnTo>
                  <a:lnTo>
                    <a:pt x="96" y="0"/>
                  </a:ln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24830" name="Group 407"/>
          <p:cNvGrpSpPr>
            <a:grpSpLocks/>
          </p:cNvGrpSpPr>
          <p:nvPr/>
        </p:nvGrpSpPr>
        <p:grpSpPr bwMode="auto">
          <a:xfrm flipH="1">
            <a:off x="5237163" y="1666875"/>
            <a:ext cx="457200" cy="609600"/>
            <a:chOff x="2352" y="2208"/>
            <a:chExt cx="288" cy="384"/>
          </a:xfrm>
        </p:grpSpPr>
        <p:sp>
          <p:nvSpPr>
            <p:cNvPr id="24852" name="Line 408"/>
            <p:cNvSpPr>
              <a:spLocks noChangeShapeType="1"/>
            </p:cNvSpPr>
            <p:nvPr/>
          </p:nvSpPr>
          <p:spPr bwMode="auto">
            <a:xfrm flipH="1">
              <a:off x="2496" y="2304"/>
              <a:ext cx="0" cy="192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853" name="Line 409"/>
            <p:cNvSpPr>
              <a:spLocks noChangeShapeType="1"/>
            </p:cNvSpPr>
            <p:nvPr/>
          </p:nvSpPr>
          <p:spPr bwMode="auto">
            <a:xfrm>
              <a:off x="2496" y="2400"/>
              <a:ext cx="144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854" name="Freeform 410"/>
            <p:cNvSpPr>
              <a:spLocks/>
            </p:cNvSpPr>
            <p:nvPr/>
          </p:nvSpPr>
          <p:spPr bwMode="auto">
            <a:xfrm flipH="1">
              <a:off x="2352" y="2208"/>
              <a:ext cx="96" cy="384"/>
            </a:xfrm>
            <a:custGeom>
              <a:avLst/>
              <a:gdLst>
                <a:gd name="T0" fmla="*/ 96 w 96"/>
                <a:gd name="T1" fmla="*/ 384 h 384"/>
                <a:gd name="T2" fmla="*/ 96 w 96"/>
                <a:gd name="T3" fmla="*/ 288 h 384"/>
                <a:gd name="T4" fmla="*/ 0 w 96"/>
                <a:gd name="T5" fmla="*/ 288 h 384"/>
                <a:gd name="T6" fmla="*/ 0 w 96"/>
                <a:gd name="T7" fmla="*/ 96 h 384"/>
                <a:gd name="T8" fmla="*/ 96 w 96"/>
                <a:gd name="T9" fmla="*/ 96 h 384"/>
                <a:gd name="T10" fmla="*/ 96 w 9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6" h="384">
                  <a:moveTo>
                    <a:pt x="96" y="384"/>
                  </a:moveTo>
                  <a:lnTo>
                    <a:pt x="96" y="288"/>
                  </a:lnTo>
                  <a:lnTo>
                    <a:pt x="0" y="288"/>
                  </a:lnTo>
                  <a:lnTo>
                    <a:pt x="0" y="96"/>
                  </a:lnTo>
                  <a:lnTo>
                    <a:pt x="96" y="96"/>
                  </a:lnTo>
                  <a:lnTo>
                    <a:pt x="96" y="0"/>
                  </a:ln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855" name="Oval 411"/>
            <p:cNvSpPr>
              <a:spLocks noChangeArrowheads="1"/>
            </p:cNvSpPr>
            <p:nvPr/>
          </p:nvSpPr>
          <p:spPr bwMode="auto">
            <a:xfrm>
              <a:off x="2496" y="2352"/>
              <a:ext cx="96" cy="96"/>
            </a:xfrm>
            <a:prstGeom prst="ellipse">
              <a:avLst/>
            </a:prstGeom>
            <a:solidFill>
              <a:srgbClr val="FFFF99"/>
            </a:solidFill>
            <a:ln w="222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de-DE" altLang="de-DE"/>
            </a:p>
          </p:txBody>
        </p:sp>
      </p:grpSp>
      <p:sp>
        <p:nvSpPr>
          <p:cNvPr id="24831" name="Line 412"/>
          <p:cNvSpPr>
            <a:spLocks noChangeShapeType="1"/>
          </p:cNvSpPr>
          <p:nvPr/>
        </p:nvSpPr>
        <p:spPr bwMode="auto">
          <a:xfrm flipH="1" flipV="1">
            <a:off x="6372225" y="1285875"/>
            <a:ext cx="0" cy="2889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832" name="Line 413"/>
          <p:cNvSpPr>
            <a:spLocks noChangeShapeType="1"/>
          </p:cNvSpPr>
          <p:nvPr/>
        </p:nvSpPr>
        <p:spPr bwMode="auto">
          <a:xfrm>
            <a:off x="5694363" y="1666875"/>
            <a:ext cx="3048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833" name="Line 414"/>
          <p:cNvSpPr>
            <a:spLocks noChangeShapeType="1"/>
          </p:cNvSpPr>
          <p:nvPr/>
        </p:nvSpPr>
        <p:spPr bwMode="auto">
          <a:xfrm>
            <a:off x="5694363" y="2276475"/>
            <a:ext cx="3048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834" name="Line 415"/>
          <p:cNvSpPr>
            <a:spLocks noChangeShapeType="1"/>
          </p:cNvSpPr>
          <p:nvPr/>
        </p:nvSpPr>
        <p:spPr bwMode="auto">
          <a:xfrm>
            <a:off x="5846763" y="2276475"/>
            <a:ext cx="0" cy="3810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835" name="Line 416"/>
          <p:cNvSpPr>
            <a:spLocks noChangeShapeType="1"/>
          </p:cNvSpPr>
          <p:nvPr/>
        </p:nvSpPr>
        <p:spPr bwMode="auto">
          <a:xfrm>
            <a:off x="5846763" y="1285875"/>
            <a:ext cx="0" cy="3810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836" name="Line 417"/>
          <p:cNvSpPr>
            <a:spLocks noChangeShapeType="1"/>
          </p:cNvSpPr>
          <p:nvPr/>
        </p:nvSpPr>
        <p:spPr bwMode="auto">
          <a:xfrm rot="10800000">
            <a:off x="4932363" y="1971675"/>
            <a:ext cx="3048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837" name="Line 418"/>
          <p:cNvSpPr>
            <a:spLocks noChangeShapeType="1"/>
          </p:cNvSpPr>
          <p:nvPr/>
        </p:nvSpPr>
        <p:spPr bwMode="auto">
          <a:xfrm>
            <a:off x="5694363" y="1285875"/>
            <a:ext cx="8223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838" name="Line 419"/>
          <p:cNvSpPr>
            <a:spLocks noChangeShapeType="1"/>
          </p:cNvSpPr>
          <p:nvPr/>
        </p:nvSpPr>
        <p:spPr bwMode="auto">
          <a:xfrm flipH="1">
            <a:off x="5999163" y="1971675"/>
            <a:ext cx="1524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839" name="Line 420"/>
          <p:cNvSpPr>
            <a:spLocks noChangeShapeType="1"/>
          </p:cNvSpPr>
          <p:nvPr/>
        </p:nvSpPr>
        <p:spPr bwMode="auto">
          <a:xfrm flipH="1">
            <a:off x="5541963" y="1971675"/>
            <a:ext cx="1524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840" name="Line 421"/>
          <p:cNvSpPr>
            <a:spLocks noChangeShapeType="1"/>
          </p:cNvSpPr>
          <p:nvPr/>
        </p:nvSpPr>
        <p:spPr bwMode="auto">
          <a:xfrm>
            <a:off x="5694363" y="1819275"/>
            <a:ext cx="0" cy="1524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841" name="AutoShape 422"/>
          <p:cNvSpPr>
            <a:spLocks noChangeArrowheads="1"/>
          </p:cNvSpPr>
          <p:nvPr/>
        </p:nvSpPr>
        <p:spPr bwMode="auto">
          <a:xfrm rot="-5400000">
            <a:off x="5884863" y="1933575"/>
            <a:ext cx="152400" cy="762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222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24842" name="Text Box 423"/>
          <p:cNvSpPr txBox="1">
            <a:spLocks noChangeArrowheads="1"/>
          </p:cNvSpPr>
          <p:nvPr/>
        </p:nvSpPr>
        <p:spPr bwMode="auto">
          <a:xfrm>
            <a:off x="5402263" y="2581275"/>
            <a:ext cx="4302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sz="1400">
                <a:latin typeface="Arial" charset="0"/>
                <a:cs typeface="Arial" charset="0"/>
              </a:rPr>
              <a:t>out</a:t>
            </a:r>
          </a:p>
        </p:txBody>
      </p:sp>
      <p:sp>
        <p:nvSpPr>
          <p:cNvPr id="24843" name="Text Box 427"/>
          <p:cNvSpPr txBox="1">
            <a:spLocks noChangeArrowheads="1"/>
          </p:cNvSpPr>
          <p:nvPr/>
        </p:nvSpPr>
        <p:spPr bwMode="auto">
          <a:xfrm>
            <a:off x="5664200" y="981075"/>
            <a:ext cx="5000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sz="1400">
                <a:latin typeface="Arial" charset="0"/>
                <a:cs typeface="Arial" charset="0"/>
              </a:rPr>
              <a:t>Vdd</a:t>
            </a:r>
          </a:p>
        </p:txBody>
      </p:sp>
      <p:sp>
        <p:nvSpPr>
          <p:cNvPr id="24844" name="Text Box 428"/>
          <p:cNvSpPr txBox="1">
            <a:spLocks noChangeArrowheads="1"/>
          </p:cNvSpPr>
          <p:nvPr/>
        </p:nvSpPr>
        <p:spPr bwMode="auto">
          <a:xfrm>
            <a:off x="4733925" y="1590675"/>
            <a:ext cx="3794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sz="1400">
                <a:latin typeface="Arial" charset="0"/>
                <a:cs typeface="Arial" charset="0"/>
              </a:rPr>
              <a:t>V</a:t>
            </a:r>
            <a:r>
              <a:rPr lang="de-DE" altLang="de-DE" sz="1400" baseline="-25000">
                <a:latin typeface="Arial" charset="0"/>
                <a:cs typeface="Arial" charset="0"/>
              </a:rPr>
              <a:t>P</a:t>
            </a:r>
          </a:p>
        </p:txBody>
      </p:sp>
      <p:sp>
        <p:nvSpPr>
          <p:cNvPr id="24845" name="Line 432"/>
          <p:cNvSpPr>
            <a:spLocks noChangeShapeType="1"/>
          </p:cNvSpPr>
          <p:nvPr/>
        </p:nvSpPr>
        <p:spPr bwMode="auto">
          <a:xfrm>
            <a:off x="6372225" y="1574800"/>
            <a:ext cx="71438" cy="7143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4846" name="Line 433"/>
          <p:cNvSpPr>
            <a:spLocks noChangeShapeType="1"/>
          </p:cNvSpPr>
          <p:nvPr/>
        </p:nvSpPr>
        <p:spPr bwMode="auto">
          <a:xfrm flipH="1">
            <a:off x="6300788" y="1646238"/>
            <a:ext cx="142875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4847" name="Line 434"/>
          <p:cNvSpPr>
            <a:spLocks noChangeShapeType="1"/>
          </p:cNvSpPr>
          <p:nvPr/>
        </p:nvSpPr>
        <p:spPr bwMode="auto">
          <a:xfrm>
            <a:off x="6300788" y="1719263"/>
            <a:ext cx="71437" cy="71437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4848" name="Line 435"/>
          <p:cNvSpPr>
            <a:spLocks noChangeShapeType="1"/>
          </p:cNvSpPr>
          <p:nvPr/>
        </p:nvSpPr>
        <p:spPr bwMode="auto">
          <a:xfrm flipH="1" flipV="1">
            <a:off x="6372225" y="1790700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849" name="Line 436"/>
          <p:cNvSpPr>
            <a:spLocks noChangeShapeType="1"/>
          </p:cNvSpPr>
          <p:nvPr/>
        </p:nvSpPr>
        <p:spPr bwMode="auto">
          <a:xfrm>
            <a:off x="6084888" y="2654300"/>
            <a:ext cx="287337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485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DCL</a:t>
            </a:r>
            <a:endParaRPr lang="de-DE" altLang="de-DE" dirty="0" smtClean="0"/>
          </a:p>
        </p:txBody>
      </p:sp>
      <p:sp>
        <p:nvSpPr>
          <p:cNvPr id="24851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5410200" y="6477000"/>
            <a:ext cx="3505200" cy="381000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1DF9FD68-EE4D-4F55-85FB-3FA80522B426}" type="slidenum">
              <a:rPr lang="de-DE" altLang="de-DE" sz="1400">
                <a:latin typeface="Arial" charset="0"/>
              </a:rPr>
              <a:pPr/>
              <a:t>76</a:t>
            </a:fld>
            <a:endParaRPr lang="de-DE" altLang="de-DE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096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en-US" dirty="0"/>
              <a:t>Neuromorphic silicon neuron circuits </a:t>
            </a:r>
            <a:endParaRPr lang="de-DE" dirty="0" smtClean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2209800"/>
            <a:ext cx="3767439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606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en-US" dirty="0"/>
              <a:t>https://www.youtube.com/watch?v=ZoT82NDpcvQ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527823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279650"/>
          </a:xfrm>
        </p:spPr>
        <p:txBody>
          <a:bodyPr/>
          <a:lstStyle/>
          <a:p>
            <a:r>
              <a:rPr lang="de-DE" dirty="0" smtClean="0"/>
              <a:t>EXNOR </a:t>
            </a:r>
            <a:r>
              <a:rPr lang="de-DE" dirty="0"/>
              <a:t>kann man mit (N)AND, (N)OR und Inverter realisieren</a:t>
            </a:r>
          </a:p>
          <a:p>
            <a:r>
              <a:rPr lang="de-DE" dirty="0" smtClean="0"/>
              <a:t>NOR kann man in NAND umwandeln.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Streng </a:t>
            </a:r>
            <a:r>
              <a:rPr lang="de-DE" dirty="0">
                <a:solidFill>
                  <a:srgbClr val="FF0000"/>
                </a:solidFill>
              </a:rPr>
              <a:t>genommen wäre z.B. NAND genug</a:t>
            </a:r>
            <a:r>
              <a:rPr lang="de-DE" dirty="0"/>
              <a:t>.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8</a:t>
            </a:fld>
            <a:endParaRPr lang="de-DE" altLang="de-DE"/>
          </a:p>
        </p:txBody>
      </p:sp>
      <p:cxnSp>
        <p:nvCxnSpPr>
          <p:cNvPr id="33" name="Gerade Verbindung 32"/>
          <p:cNvCxnSpPr/>
          <p:nvPr/>
        </p:nvCxnSpPr>
        <p:spPr bwMode="auto">
          <a:xfrm>
            <a:off x="685800" y="4419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33"/>
          <p:cNvCxnSpPr/>
          <p:nvPr/>
        </p:nvCxnSpPr>
        <p:spPr bwMode="auto">
          <a:xfrm>
            <a:off x="1219200" y="37338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 Verbindung 34"/>
          <p:cNvCxnSpPr/>
          <p:nvPr/>
        </p:nvCxnSpPr>
        <p:spPr bwMode="auto">
          <a:xfrm>
            <a:off x="1219200" y="3733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>
            <a:off x="1219200" y="4648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Bogen 36"/>
          <p:cNvSpPr/>
          <p:nvPr/>
        </p:nvSpPr>
        <p:spPr bwMode="auto">
          <a:xfrm flipV="1">
            <a:off x="1524000" y="37338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8" name="Gerade Verbindung 37"/>
          <p:cNvCxnSpPr/>
          <p:nvPr/>
        </p:nvCxnSpPr>
        <p:spPr bwMode="auto">
          <a:xfrm>
            <a:off x="685800" y="3962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" name="Textfeld 38"/>
          <p:cNvSpPr txBox="1"/>
          <p:nvPr/>
        </p:nvSpPr>
        <p:spPr>
          <a:xfrm>
            <a:off x="762000" y="3657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cxnSp>
        <p:nvCxnSpPr>
          <p:cNvPr id="40" name="Gerade Verbindung 39"/>
          <p:cNvCxnSpPr/>
          <p:nvPr/>
        </p:nvCxnSpPr>
        <p:spPr bwMode="auto">
          <a:xfrm>
            <a:off x="685800" y="5791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40"/>
          <p:cNvCxnSpPr/>
          <p:nvPr/>
        </p:nvCxnSpPr>
        <p:spPr bwMode="auto">
          <a:xfrm>
            <a:off x="1219200" y="5105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1219200" y="51054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Bogen 43"/>
          <p:cNvSpPr/>
          <p:nvPr/>
        </p:nvSpPr>
        <p:spPr bwMode="auto">
          <a:xfrm flipV="1">
            <a:off x="1524000" y="51054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5" name="Gerade Verbindung 44"/>
          <p:cNvCxnSpPr/>
          <p:nvPr/>
        </p:nvCxnSpPr>
        <p:spPr bwMode="auto">
          <a:xfrm>
            <a:off x="381000" y="5791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Ellipse 45"/>
          <p:cNvSpPr/>
          <p:nvPr/>
        </p:nvSpPr>
        <p:spPr bwMode="auto">
          <a:xfrm>
            <a:off x="914400" y="5638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7" name="Gerade Verbindung 46"/>
          <p:cNvCxnSpPr/>
          <p:nvPr/>
        </p:nvCxnSpPr>
        <p:spPr bwMode="auto">
          <a:xfrm>
            <a:off x="381000" y="5334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Textfeld 47"/>
          <p:cNvSpPr txBox="1"/>
          <p:nvPr/>
        </p:nvSpPr>
        <p:spPr>
          <a:xfrm>
            <a:off x="457200" y="5029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49" name="Textfeld 48"/>
          <p:cNvSpPr txBox="1"/>
          <p:nvPr/>
        </p:nvSpPr>
        <p:spPr>
          <a:xfrm>
            <a:off x="457200" y="5486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50" name="Ellipse 49"/>
          <p:cNvSpPr/>
          <p:nvPr/>
        </p:nvSpPr>
        <p:spPr bwMode="auto">
          <a:xfrm>
            <a:off x="914400" y="5181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762000" y="4108705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cxnSp>
        <p:nvCxnSpPr>
          <p:cNvPr id="52" name="Gerade Verbindung 51"/>
          <p:cNvCxnSpPr/>
          <p:nvPr/>
        </p:nvCxnSpPr>
        <p:spPr bwMode="auto">
          <a:xfrm>
            <a:off x="2362200" y="418490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>
            <a:off x="23622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58"/>
          <p:cNvCxnSpPr/>
          <p:nvPr/>
        </p:nvCxnSpPr>
        <p:spPr bwMode="auto">
          <a:xfrm>
            <a:off x="2895600" y="4191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2895600" y="4648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Gerade Verbindung 60"/>
          <p:cNvCxnSpPr/>
          <p:nvPr/>
        </p:nvCxnSpPr>
        <p:spPr bwMode="auto">
          <a:xfrm>
            <a:off x="2895600" y="5105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61"/>
          <p:cNvCxnSpPr/>
          <p:nvPr/>
        </p:nvCxnSpPr>
        <p:spPr bwMode="auto">
          <a:xfrm>
            <a:off x="2895600" y="5105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63"/>
          <p:cNvCxnSpPr/>
          <p:nvPr/>
        </p:nvCxnSpPr>
        <p:spPr bwMode="auto">
          <a:xfrm>
            <a:off x="1219200" y="6019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Gerade Verbindung 82"/>
          <p:cNvCxnSpPr/>
          <p:nvPr/>
        </p:nvCxnSpPr>
        <p:spPr bwMode="auto">
          <a:xfrm>
            <a:off x="6019800" y="5257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Gerade Verbindung 83"/>
          <p:cNvCxnSpPr/>
          <p:nvPr/>
        </p:nvCxnSpPr>
        <p:spPr bwMode="auto">
          <a:xfrm>
            <a:off x="6019800" y="5715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Gerade Verbindung 84"/>
          <p:cNvCxnSpPr/>
          <p:nvPr/>
        </p:nvCxnSpPr>
        <p:spPr bwMode="auto">
          <a:xfrm>
            <a:off x="6553200" y="50292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Gerade Verbindung 85"/>
          <p:cNvCxnSpPr/>
          <p:nvPr/>
        </p:nvCxnSpPr>
        <p:spPr bwMode="auto">
          <a:xfrm>
            <a:off x="6553200" y="5029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Gerade Verbindung 86"/>
          <p:cNvCxnSpPr/>
          <p:nvPr/>
        </p:nvCxnSpPr>
        <p:spPr bwMode="auto">
          <a:xfrm>
            <a:off x="6553200" y="5943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" name="Bogen 87"/>
          <p:cNvSpPr/>
          <p:nvPr/>
        </p:nvSpPr>
        <p:spPr bwMode="auto">
          <a:xfrm flipV="1">
            <a:off x="6858000" y="50292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0" name="Textfeld 89"/>
          <p:cNvSpPr txBox="1"/>
          <p:nvPr/>
        </p:nvSpPr>
        <p:spPr>
          <a:xfrm>
            <a:off x="6019800" y="4953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91" name="Textfeld 90"/>
          <p:cNvSpPr txBox="1"/>
          <p:nvPr/>
        </p:nvSpPr>
        <p:spPr>
          <a:xfrm>
            <a:off x="6019800" y="5410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cxnSp>
        <p:nvCxnSpPr>
          <p:cNvPr id="92" name="Gerade Verbindung 91"/>
          <p:cNvCxnSpPr/>
          <p:nvPr/>
        </p:nvCxnSpPr>
        <p:spPr bwMode="auto">
          <a:xfrm>
            <a:off x="7696200" y="5486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3" name="Gruppieren 92"/>
          <p:cNvGrpSpPr/>
          <p:nvPr/>
        </p:nvGrpSpPr>
        <p:grpSpPr>
          <a:xfrm>
            <a:off x="5486400" y="2895600"/>
            <a:ext cx="1752600" cy="1981200"/>
            <a:chOff x="3810000" y="4648200"/>
            <a:chExt cx="1752600" cy="1981200"/>
          </a:xfrm>
        </p:grpSpPr>
        <p:cxnSp>
          <p:nvCxnSpPr>
            <p:cNvPr id="94" name="Gerade Verbindung 93"/>
            <p:cNvCxnSpPr/>
            <p:nvPr/>
          </p:nvCxnSpPr>
          <p:spPr bwMode="auto">
            <a:xfrm>
              <a:off x="3810000" y="54102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5" name="Gerade Verbindung 94"/>
            <p:cNvCxnSpPr/>
            <p:nvPr/>
          </p:nvCxnSpPr>
          <p:spPr bwMode="auto">
            <a:xfrm>
              <a:off x="3810000" y="58674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6" name="Textfeld 95"/>
            <p:cNvSpPr txBox="1"/>
            <p:nvPr/>
          </p:nvSpPr>
          <p:spPr>
            <a:xfrm>
              <a:off x="3962400" y="5105400"/>
              <a:ext cx="28725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A</a:t>
              </a:r>
            </a:p>
          </p:txBody>
        </p:sp>
        <p:sp>
          <p:nvSpPr>
            <p:cNvPr id="97" name="Textfeld 96"/>
            <p:cNvSpPr txBox="1"/>
            <p:nvPr/>
          </p:nvSpPr>
          <p:spPr>
            <a:xfrm>
              <a:off x="3962400" y="5562600"/>
              <a:ext cx="28725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B</a:t>
              </a:r>
              <a:endParaRPr lang="de-DE" dirty="0"/>
            </a:p>
          </p:txBody>
        </p:sp>
        <p:sp>
          <p:nvSpPr>
            <p:cNvPr id="98" name="Bogen 97"/>
            <p:cNvSpPr/>
            <p:nvPr/>
          </p:nvSpPr>
          <p:spPr bwMode="auto">
            <a:xfrm>
              <a:off x="4038600" y="5105400"/>
              <a:ext cx="381000" cy="1054100"/>
            </a:xfrm>
            <a:prstGeom prst="arc">
              <a:avLst>
                <a:gd name="adj1" fmla="val 16200000"/>
                <a:gd name="adj2" fmla="val 53877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9" name="Bogen 98"/>
            <p:cNvSpPr/>
            <p:nvPr/>
          </p:nvSpPr>
          <p:spPr bwMode="auto">
            <a:xfrm>
              <a:off x="3962400" y="51054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0" name="Bogen 99"/>
            <p:cNvSpPr/>
            <p:nvPr/>
          </p:nvSpPr>
          <p:spPr bwMode="auto">
            <a:xfrm flipV="1">
              <a:off x="3962400" y="4648200"/>
              <a:ext cx="1371600" cy="1524000"/>
            </a:xfrm>
            <a:prstGeom prst="arc">
              <a:avLst>
                <a:gd name="adj1" fmla="val 16200000"/>
                <a:gd name="adj2" fmla="val 201686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01" name="Gerade Verbindung 100"/>
            <p:cNvCxnSpPr>
              <a:endCxn id="98" idx="0"/>
            </p:cNvCxnSpPr>
            <p:nvPr/>
          </p:nvCxnSpPr>
          <p:spPr bwMode="auto">
            <a:xfrm flipH="1">
              <a:off x="4229100" y="51054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2" name="Gerade Verbindung 101"/>
            <p:cNvCxnSpPr/>
            <p:nvPr/>
          </p:nvCxnSpPr>
          <p:spPr bwMode="auto">
            <a:xfrm flipH="1">
              <a:off x="4191000" y="6172200"/>
              <a:ext cx="4191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3" name="Ellipse 102"/>
            <p:cNvSpPr/>
            <p:nvPr/>
          </p:nvSpPr>
          <p:spPr bwMode="auto">
            <a:xfrm>
              <a:off x="5257800" y="54864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104" name="Ellipse 103"/>
          <p:cNvSpPr/>
          <p:nvPr/>
        </p:nvSpPr>
        <p:spPr bwMode="auto">
          <a:xfrm>
            <a:off x="6248400" y="5562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5" name="Ellipse 104"/>
          <p:cNvSpPr/>
          <p:nvPr/>
        </p:nvSpPr>
        <p:spPr bwMode="auto">
          <a:xfrm>
            <a:off x="6248400" y="5105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5" name="Gerade Verbindung 64"/>
          <p:cNvCxnSpPr/>
          <p:nvPr/>
        </p:nvCxnSpPr>
        <p:spPr bwMode="auto">
          <a:xfrm>
            <a:off x="3200400" y="4648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 Verbindung 65"/>
          <p:cNvCxnSpPr/>
          <p:nvPr/>
        </p:nvCxnSpPr>
        <p:spPr bwMode="auto">
          <a:xfrm>
            <a:off x="3200400" y="5105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>
            <a:off x="3733800" y="44196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>
            <a:off x="3733800" y="4419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>
            <a:off x="3733800" y="5334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Bogen 69"/>
          <p:cNvSpPr/>
          <p:nvPr/>
        </p:nvSpPr>
        <p:spPr bwMode="auto">
          <a:xfrm flipV="1">
            <a:off x="4038600" y="44196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3" name="Gerade Verbindung 72"/>
          <p:cNvCxnSpPr/>
          <p:nvPr/>
        </p:nvCxnSpPr>
        <p:spPr bwMode="auto">
          <a:xfrm>
            <a:off x="4876800" y="4876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Ellipse 73"/>
          <p:cNvSpPr/>
          <p:nvPr/>
        </p:nvSpPr>
        <p:spPr bwMode="auto">
          <a:xfrm>
            <a:off x="3429000" y="49530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5" name="Ellipse 74"/>
          <p:cNvSpPr/>
          <p:nvPr/>
        </p:nvSpPr>
        <p:spPr bwMode="auto">
          <a:xfrm>
            <a:off x="3429000" y="4495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6" name="Ellipse 75"/>
          <p:cNvSpPr/>
          <p:nvPr/>
        </p:nvSpPr>
        <p:spPr bwMode="auto">
          <a:xfrm>
            <a:off x="4876800" y="4724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7" name="Gerade Verbindung mit Pfeil 76"/>
          <p:cNvCxnSpPr/>
          <p:nvPr/>
        </p:nvCxnSpPr>
        <p:spPr bwMode="auto">
          <a:xfrm>
            <a:off x="6934200" y="4419600"/>
            <a:ext cx="30480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801810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279650"/>
          </a:xfrm>
        </p:spPr>
        <p:txBody>
          <a:bodyPr/>
          <a:lstStyle/>
          <a:p>
            <a:r>
              <a:rPr lang="de-DE" dirty="0" smtClean="0"/>
              <a:t>EXNOR </a:t>
            </a:r>
            <a:r>
              <a:rPr lang="de-DE" dirty="0"/>
              <a:t>kann man mit (N)AND, (N)OR und Inverter realisieren</a:t>
            </a:r>
          </a:p>
          <a:p>
            <a:r>
              <a:rPr lang="de-DE" dirty="0" smtClean="0"/>
              <a:t>NOR kann man in NAND umwandeln.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Streng </a:t>
            </a:r>
            <a:r>
              <a:rPr lang="de-DE" dirty="0">
                <a:solidFill>
                  <a:srgbClr val="FF0000"/>
                </a:solidFill>
              </a:rPr>
              <a:t>genommen wäre z.B. NAND genug</a:t>
            </a:r>
            <a:r>
              <a:rPr lang="de-DE" dirty="0"/>
              <a:t>.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9</a:t>
            </a:fld>
            <a:endParaRPr lang="de-DE" altLang="de-DE"/>
          </a:p>
        </p:txBody>
      </p:sp>
      <p:cxnSp>
        <p:nvCxnSpPr>
          <p:cNvPr id="33" name="Gerade Verbindung 32"/>
          <p:cNvCxnSpPr/>
          <p:nvPr/>
        </p:nvCxnSpPr>
        <p:spPr bwMode="auto">
          <a:xfrm>
            <a:off x="685800" y="4419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33"/>
          <p:cNvCxnSpPr/>
          <p:nvPr/>
        </p:nvCxnSpPr>
        <p:spPr bwMode="auto">
          <a:xfrm>
            <a:off x="1219200" y="37338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 Verbindung 34"/>
          <p:cNvCxnSpPr/>
          <p:nvPr/>
        </p:nvCxnSpPr>
        <p:spPr bwMode="auto">
          <a:xfrm>
            <a:off x="1219200" y="3733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>
            <a:off x="1219200" y="4648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Bogen 36"/>
          <p:cNvSpPr/>
          <p:nvPr/>
        </p:nvSpPr>
        <p:spPr bwMode="auto">
          <a:xfrm flipV="1">
            <a:off x="1524000" y="37338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8" name="Gerade Verbindung 37"/>
          <p:cNvCxnSpPr/>
          <p:nvPr/>
        </p:nvCxnSpPr>
        <p:spPr bwMode="auto">
          <a:xfrm>
            <a:off x="685800" y="3962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" name="Textfeld 38"/>
          <p:cNvSpPr txBox="1"/>
          <p:nvPr/>
        </p:nvSpPr>
        <p:spPr>
          <a:xfrm>
            <a:off x="762000" y="3657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cxnSp>
        <p:nvCxnSpPr>
          <p:cNvPr id="40" name="Gerade Verbindung 39"/>
          <p:cNvCxnSpPr/>
          <p:nvPr/>
        </p:nvCxnSpPr>
        <p:spPr bwMode="auto">
          <a:xfrm>
            <a:off x="685800" y="5791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40"/>
          <p:cNvCxnSpPr/>
          <p:nvPr/>
        </p:nvCxnSpPr>
        <p:spPr bwMode="auto">
          <a:xfrm>
            <a:off x="1219200" y="5105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1219200" y="51054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Bogen 43"/>
          <p:cNvSpPr/>
          <p:nvPr/>
        </p:nvSpPr>
        <p:spPr bwMode="auto">
          <a:xfrm flipV="1">
            <a:off x="1524000" y="51054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5" name="Gerade Verbindung 44"/>
          <p:cNvCxnSpPr/>
          <p:nvPr/>
        </p:nvCxnSpPr>
        <p:spPr bwMode="auto">
          <a:xfrm>
            <a:off x="381000" y="5791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Ellipse 45"/>
          <p:cNvSpPr/>
          <p:nvPr/>
        </p:nvSpPr>
        <p:spPr bwMode="auto">
          <a:xfrm>
            <a:off x="914400" y="5638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7" name="Gerade Verbindung 46"/>
          <p:cNvCxnSpPr/>
          <p:nvPr/>
        </p:nvCxnSpPr>
        <p:spPr bwMode="auto">
          <a:xfrm>
            <a:off x="381000" y="5334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Textfeld 47"/>
          <p:cNvSpPr txBox="1"/>
          <p:nvPr/>
        </p:nvSpPr>
        <p:spPr>
          <a:xfrm>
            <a:off x="457200" y="5029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49" name="Textfeld 48"/>
          <p:cNvSpPr txBox="1"/>
          <p:nvPr/>
        </p:nvSpPr>
        <p:spPr>
          <a:xfrm>
            <a:off x="457200" y="5486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50" name="Ellipse 49"/>
          <p:cNvSpPr/>
          <p:nvPr/>
        </p:nvSpPr>
        <p:spPr bwMode="auto">
          <a:xfrm>
            <a:off x="914400" y="5181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762000" y="4108705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cxnSp>
        <p:nvCxnSpPr>
          <p:cNvPr id="52" name="Gerade Verbindung 51"/>
          <p:cNvCxnSpPr/>
          <p:nvPr/>
        </p:nvCxnSpPr>
        <p:spPr bwMode="auto">
          <a:xfrm>
            <a:off x="2362200" y="418490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>
            <a:off x="23622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58"/>
          <p:cNvCxnSpPr/>
          <p:nvPr/>
        </p:nvCxnSpPr>
        <p:spPr bwMode="auto">
          <a:xfrm>
            <a:off x="2895600" y="4191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2895600" y="4648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Gerade Verbindung 60"/>
          <p:cNvCxnSpPr/>
          <p:nvPr/>
        </p:nvCxnSpPr>
        <p:spPr bwMode="auto">
          <a:xfrm>
            <a:off x="2895600" y="5105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61"/>
          <p:cNvCxnSpPr/>
          <p:nvPr/>
        </p:nvCxnSpPr>
        <p:spPr bwMode="auto">
          <a:xfrm>
            <a:off x="2895600" y="5105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63"/>
          <p:cNvCxnSpPr/>
          <p:nvPr/>
        </p:nvCxnSpPr>
        <p:spPr bwMode="auto">
          <a:xfrm>
            <a:off x="1219200" y="6019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3200400" y="4648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 Verbindung 65"/>
          <p:cNvCxnSpPr/>
          <p:nvPr/>
        </p:nvCxnSpPr>
        <p:spPr bwMode="auto">
          <a:xfrm>
            <a:off x="3200400" y="5105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>
            <a:off x="3733800" y="44196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>
            <a:off x="3733800" y="4419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>
            <a:off x="3733800" y="5334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Bogen 69"/>
          <p:cNvSpPr/>
          <p:nvPr/>
        </p:nvSpPr>
        <p:spPr bwMode="auto">
          <a:xfrm flipV="1">
            <a:off x="4038600" y="44196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3" name="Gerade Verbindung 72"/>
          <p:cNvCxnSpPr/>
          <p:nvPr/>
        </p:nvCxnSpPr>
        <p:spPr bwMode="auto">
          <a:xfrm>
            <a:off x="4876800" y="4876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Ellipse 73"/>
          <p:cNvSpPr/>
          <p:nvPr/>
        </p:nvSpPr>
        <p:spPr bwMode="auto">
          <a:xfrm>
            <a:off x="23622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5" name="Ellipse 74"/>
          <p:cNvSpPr/>
          <p:nvPr/>
        </p:nvSpPr>
        <p:spPr bwMode="auto">
          <a:xfrm>
            <a:off x="2362200" y="4038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6" name="Ellipse 75"/>
          <p:cNvSpPr/>
          <p:nvPr/>
        </p:nvSpPr>
        <p:spPr bwMode="auto">
          <a:xfrm>
            <a:off x="4876800" y="4724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3" name="Gerade Verbindung 42"/>
          <p:cNvCxnSpPr/>
          <p:nvPr/>
        </p:nvCxnSpPr>
        <p:spPr bwMode="auto">
          <a:xfrm>
            <a:off x="7772400" y="3886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" name="Ellipse 53"/>
          <p:cNvSpPr/>
          <p:nvPr/>
        </p:nvSpPr>
        <p:spPr bwMode="auto">
          <a:xfrm>
            <a:off x="7772400" y="3733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5" name="Gleichschenkliges Dreieck 54"/>
          <p:cNvSpPr/>
          <p:nvPr/>
        </p:nvSpPr>
        <p:spPr bwMode="auto">
          <a:xfrm rot="5400000">
            <a:off x="6784848" y="34259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6" name="Gerade Verbindung 55"/>
          <p:cNvCxnSpPr/>
          <p:nvPr/>
        </p:nvCxnSpPr>
        <p:spPr bwMode="auto">
          <a:xfrm>
            <a:off x="7086600" y="50292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>
            <a:off x="7086600" y="5029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 Verbindung 57"/>
          <p:cNvCxnSpPr/>
          <p:nvPr/>
        </p:nvCxnSpPr>
        <p:spPr bwMode="auto">
          <a:xfrm>
            <a:off x="7086600" y="5943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" name="Bogen 62"/>
          <p:cNvSpPr/>
          <p:nvPr/>
        </p:nvSpPr>
        <p:spPr bwMode="auto">
          <a:xfrm flipV="1">
            <a:off x="7391400" y="50292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1" name="Gerade Verbindung 70"/>
          <p:cNvCxnSpPr/>
          <p:nvPr/>
        </p:nvCxnSpPr>
        <p:spPr bwMode="auto">
          <a:xfrm>
            <a:off x="8229600" y="5486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Ellipse 71"/>
          <p:cNvSpPr/>
          <p:nvPr/>
        </p:nvSpPr>
        <p:spPr bwMode="auto">
          <a:xfrm>
            <a:off x="8229600" y="53340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7" name="Gerade Verbindung 76"/>
          <p:cNvCxnSpPr/>
          <p:nvPr/>
        </p:nvCxnSpPr>
        <p:spPr bwMode="auto">
          <a:xfrm>
            <a:off x="6553200" y="5715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>
            <a:off x="6553200" y="5257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4"/>
          <p:cNvCxnSpPr/>
          <p:nvPr/>
        </p:nvCxnSpPr>
        <p:spPr bwMode="auto">
          <a:xfrm>
            <a:off x="6553200" y="52578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78"/>
          <p:cNvCxnSpPr/>
          <p:nvPr/>
        </p:nvCxnSpPr>
        <p:spPr bwMode="auto">
          <a:xfrm>
            <a:off x="6019800" y="5486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>
            <a:off x="6324600" y="3886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feld 5"/>
          <p:cNvSpPr txBox="1"/>
          <p:nvPr/>
        </p:nvSpPr>
        <p:spPr>
          <a:xfrm>
            <a:off x="7391400" y="44196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=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01035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DSSMALL2_2">
  <a:themeElements>
    <a:clrScheme name="SDSSMALL2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DSSMALL2_2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DSSMALL2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SDSSMALL2_2</Template>
  <TotalTime>0</TotalTime>
  <Words>3001</Words>
  <Application>Microsoft Office PowerPoint</Application>
  <PresentationFormat>Bildschirmpräsentation (4:3)</PresentationFormat>
  <Paragraphs>1081</Paragraphs>
  <Slides>78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78</vt:i4>
      </vt:variant>
    </vt:vector>
  </HeadingPairs>
  <TitlesOfParts>
    <vt:vector size="81" baseType="lpstr">
      <vt:lpstr>Arial</vt:lpstr>
      <vt:lpstr>Tahoma</vt:lpstr>
      <vt:lpstr>SDSSMALL2_2</vt:lpstr>
      <vt:lpstr>Design digitaler Schaltkreise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DCL</vt:lpstr>
      <vt:lpstr>PowerPoint-Präsentation</vt:lpstr>
      <vt:lpstr>PowerPoint-Präsentation</vt:lpstr>
    </vt:vector>
  </TitlesOfParts>
  <Company>University Mannheim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Ivan Peric</dc:creator>
  <cp:lastModifiedBy>Peric, Ivan (IPE)</cp:lastModifiedBy>
  <cp:revision>1471</cp:revision>
  <dcterms:created xsi:type="dcterms:W3CDTF">2010-08-30T10:07:17Z</dcterms:created>
  <dcterms:modified xsi:type="dcterms:W3CDTF">2017-06-13T06:25:11Z</dcterms:modified>
</cp:coreProperties>
</file>