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0"/>
  </p:notesMasterIdLst>
  <p:handoutMasterIdLst>
    <p:handoutMasterId r:id="rId81"/>
  </p:handoutMasterIdLst>
  <p:sldIdLst>
    <p:sldId id="853" r:id="rId2"/>
    <p:sldId id="1205" r:id="rId3"/>
    <p:sldId id="1133" r:id="rId4"/>
    <p:sldId id="1134" r:id="rId5"/>
    <p:sldId id="1135" r:id="rId6"/>
    <p:sldId id="1136" r:id="rId7"/>
    <p:sldId id="1138" r:id="rId8"/>
    <p:sldId id="1139" r:id="rId9"/>
    <p:sldId id="1154" r:id="rId10"/>
    <p:sldId id="1141" r:id="rId11"/>
    <p:sldId id="1142" r:id="rId12"/>
    <p:sldId id="1144" r:id="rId13"/>
    <p:sldId id="1143" r:id="rId14"/>
    <p:sldId id="1145" r:id="rId15"/>
    <p:sldId id="1146" r:id="rId16"/>
    <p:sldId id="1147" r:id="rId17"/>
    <p:sldId id="1148" r:id="rId18"/>
    <p:sldId id="1149" r:id="rId19"/>
    <p:sldId id="1150" r:id="rId20"/>
    <p:sldId id="1151" r:id="rId21"/>
    <p:sldId id="1152" r:id="rId22"/>
    <p:sldId id="1155" r:id="rId23"/>
    <p:sldId id="1156" r:id="rId24"/>
    <p:sldId id="1157" r:id="rId25"/>
    <p:sldId id="1158" r:id="rId26"/>
    <p:sldId id="1159" r:id="rId27"/>
    <p:sldId id="1160" r:id="rId28"/>
    <p:sldId id="1161" r:id="rId29"/>
    <p:sldId id="1162" r:id="rId30"/>
    <p:sldId id="1163" r:id="rId31"/>
    <p:sldId id="1164" r:id="rId32"/>
    <p:sldId id="1165" r:id="rId33"/>
    <p:sldId id="1166" r:id="rId34"/>
    <p:sldId id="1167" r:id="rId35"/>
    <p:sldId id="1168" r:id="rId36"/>
    <p:sldId id="1169" r:id="rId37"/>
    <p:sldId id="1170" r:id="rId38"/>
    <p:sldId id="1171" r:id="rId39"/>
    <p:sldId id="1172" r:id="rId40"/>
    <p:sldId id="1173" r:id="rId41"/>
    <p:sldId id="1174" r:id="rId42"/>
    <p:sldId id="1175" r:id="rId43"/>
    <p:sldId id="1176" r:id="rId44"/>
    <p:sldId id="1177" r:id="rId45"/>
    <p:sldId id="1178" r:id="rId46"/>
    <p:sldId id="1179" r:id="rId47"/>
    <p:sldId id="1180" r:id="rId48"/>
    <p:sldId id="1181" r:id="rId49"/>
    <p:sldId id="1182" r:id="rId50"/>
    <p:sldId id="1183" r:id="rId51"/>
    <p:sldId id="1184" r:id="rId52"/>
    <p:sldId id="1185" r:id="rId53"/>
    <p:sldId id="1186" r:id="rId54"/>
    <p:sldId id="1187" r:id="rId55"/>
    <p:sldId id="1188" r:id="rId56"/>
    <p:sldId id="1189" r:id="rId57"/>
    <p:sldId id="1190" r:id="rId58"/>
    <p:sldId id="1191" r:id="rId59"/>
    <p:sldId id="1192" r:id="rId60"/>
    <p:sldId id="1193" r:id="rId61"/>
    <p:sldId id="1194" r:id="rId62"/>
    <p:sldId id="1195" r:id="rId63"/>
    <p:sldId id="1196" r:id="rId64"/>
    <p:sldId id="1197" r:id="rId65"/>
    <p:sldId id="1198" r:id="rId66"/>
    <p:sldId id="1199" r:id="rId67"/>
    <p:sldId id="1201" r:id="rId68"/>
    <p:sldId id="1202" r:id="rId69"/>
    <p:sldId id="1203" r:id="rId70"/>
    <p:sldId id="1204" r:id="rId71"/>
    <p:sldId id="1213" r:id="rId72"/>
    <p:sldId id="1206" r:id="rId73"/>
    <p:sldId id="1207" r:id="rId74"/>
    <p:sldId id="1208" r:id="rId75"/>
    <p:sldId id="1209" r:id="rId76"/>
    <p:sldId id="1211" r:id="rId77"/>
    <p:sldId id="1210" r:id="rId78"/>
    <p:sldId id="1212" r:id="rId79"/>
  </p:sldIdLst>
  <p:sldSz cx="9144000" cy="6858000" type="screen4x3"/>
  <p:notesSz cx="6781800" cy="9918700"/>
  <p:defaultTextStyle>
    <a:defPPr>
      <a:defRPr lang="de-DE"/>
    </a:defPPr>
    <a:lvl1pPr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ctr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CC9900"/>
    <a:srgbClr val="0000CC"/>
    <a:srgbClr val="FFFF99"/>
    <a:srgbClr val="FFCC99"/>
    <a:srgbClr val="FFCC66"/>
    <a:srgbClr val="FF0701"/>
    <a:srgbClr val="3333CC"/>
    <a:srgbClr val="52B1B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0" autoAdjust="0"/>
    <p:restoredTop sz="90154" autoAdjust="0"/>
  </p:normalViewPr>
  <p:slideViewPr>
    <p:cSldViewPr>
      <p:cViewPr varScale="1">
        <p:scale>
          <a:sx n="75" d="100"/>
          <a:sy n="75" d="100"/>
        </p:scale>
        <p:origin x="848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76" Type="http://schemas.openxmlformats.org/officeDocument/2006/relationships/slide" Target="slides/slide75.xml"/><Relationship Id="rId84" Type="http://schemas.openxmlformats.org/officeDocument/2006/relationships/theme" Target="theme/theme1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slide" Target="slides/slide73.xml"/><Relationship Id="rId79" Type="http://schemas.openxmlformats.org/officeDocument/2006/relationships/slide" Target="slides/slide78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82" Type="http://schemas.openxmlformats.org/officeDocument/2006/relationships/presProps" Target="presProps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slide" Target="slides/slide7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80" Type="http://schemas.openxmlformats.org/officeDocument/2006/relationships/notesMaster" Target="notesMasters/notesMaster1.xml"/><Relationship Id="rId85" Type="http://schemas.openxmlformats.org/officeDocument/2006/relationships/tableStyles" Target="tableStyles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83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81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0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en-US" altLang="de-DE"/>
          </a:p>
        </p:txBody>
      </p:sp>
      <p:sp>
        <p:nvSpPr>
          <p:cNvPr id="1321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E5A8AB54-7787-4AC4-BDC4-86C8883C3FFB}" type="slidenum">
              <a:rPr lang="en-US" altLang="de-DE"/>
              <a:pPr>
                <a:defRPr/>
              </a:pPr>
              <a:t>‹Nr.›</a:t>
            </a:fld>
            <a:endParaRPr lang="en-US" altLang="de-DE"/>
          </a:p>
        </p:txBody>
      </p:sp>
    </p:spTree>
    <p:extLst>
      <p:ext uri="{BB962C8B-B14F-4D97-AF65-F5344CB8AC3E}">
        <p14:creationId xmlns:p14="http://schemas.microsoft.com/office/powerpoint/2010/main" val="20645465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1750" y="0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542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1225" y="744538"/>
            <a:ext cx="4959350" cy="371951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7863" y="4711700"/>
            <a:ext cx="5426075" cy="4462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noProof="0" smtClean="0"/>
              <a:t>Textmasterformate durch Klicken bearbeiten</a:t>
            </a:r>
          </a:p>
          <a:p>
            <a:pPr lvl="1"/>
            <a:r>
              <a:rPr lang="de-DE" noProof="0" smtClean="0"/>
              <a:t>Zweite Ebene</a:t>
            </a:r>
          </a:p>
          <a:p>
            <a:pPr lvl="2"/>
            <a:r>
              <a:rPr lang="de-DE" noProof="0" smtClean="0"/>
              <a:t>Dritte Ebene</a:t>
            </a:r>
          </a:p>
          <a:p>
            <a:pPr lvl="3"/>
            <a:r>
              <a:rPr lang="de-DE" noProof="0" smtClean="0"/>
              <a:t>Vierte Ebene</a:t>
            </a:r>
          </a:p>
          <a:p>
            <a:pPr lvl="4"/>
            <a:r>
              <a:rPr lang="de-DE" noProof="0" smtClean="0"/>
              <a:t>Fünfte Ebene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/>
            </a:lvl1pPr>
          </a:lstStyle>
          <a:p>
            <a:pPr>
              <a:defRPr/>
            </a:pPr>
            <a:endParaRPr lang="de-DE" altLang="de-DE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1750" y="9421813"/>
            <a:ext cx="2938463" cy="495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/>
            </a:lvl1pPr>
          </a:lstStyle>
          <a:p>
            <a:pPr>
              <a:defRPr/>
            </a:pPr>
            <a:fld id="{29CEF06C-B910-4FAD-A5E6-775894F8EE3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02598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48239"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52163" indent="-289293" defTabSz="948239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57173" indent="-231435" defTabSz="948239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20042" indent="-231435" defTabSz="948239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82912" indent="-231435" defTabSz="948239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45781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3008650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71520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934389" indent="-231435" algn="ctr" defTabSz="948239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fld id="{2A653A3D-539C-4936-8C8F-8F810F68A6FA}" type="slidenum">
              <a:rPr lang="de-DE" altLang="de-DE" sz="1300">
                <a:latin typeface="Arial" charset="0"/>
              </a:rPr>
              <a:pPr eaLnBrk="1" hangingPunct="1"/>
              <a:t>76</a:t>
            </a:fld>
            <a:endParaRPr lang="de-DE" altLang="de-DE" sz="1300">
              <a:latin typeface="Arial" charset="0"/>
            </a:endParaRPr>
          </a:p>
        </p:txBody>
      </p:sp>
      <p:sp>
        <p:nvSpPr>
          <p:cNvPr id="573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3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de-DE" altLang="de-DE" smtClean="0"/>
          </a:p>
        </p:txBody>
      </p:sp>
    </p:spTree>
    <p:extLst>
      <p:ext uri="{BB962C8B-B14F-4D97-AF65-F5344CB8AC3E}">
        <p14:creationId xmlns:p14="http://schemas.microsoft.com/office/powerpoint/2010/main" val="23449743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3917EFD-3C9F-4F81-B760-9000E55AF85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005611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7F6EFC-FC9D-4D19-8849-5E2A1F716224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8197668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130175"/>
            <a:ext cx="2057400" cy="6538913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130175"/>
            <a:ext cx="6019800" cy="6538913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01833A-3B55-4D9B-B178-5451B2B2B1D0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1314343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D81A54-E60C-4E03-A5C6-08FAFB55BF65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6372567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ABB0D5-BA17-432A-A083-5E9EB101FCD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9722455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692150"/>
            <a:ext cx="4038600" cy="597693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F75F677-3C58-4D96-988C-15361F3C177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678087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764C323-AEB0-4F88-A9A5-750A8368DF83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1762840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1D9343-E757-473A-B365-895B83CA8D9D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231361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DDD45B8-53DB-4219-A026-0A728A6222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34175412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AA39BF1-67B1-444F-97F9-F113A91F134C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5722339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DE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E3BA4C-3508-49A6-A43E-A45DAA04756B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67148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9"/>
          <p:cNvSpPr>
            <a:spLocks noChangeArrowheads="1"/>
          </p:cNvSpPr>
          <p:nvPr/>
        </p:nvSpPr>
        <p:spPr bwMode="auto">
          <a:xfrm>
            <a:off x="0" y="6813550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7" name="Rectangle 8"/>
          <p:cNvSpPr>
            <a:spLocks noChangeArrowheads="1"/>
          </p:cNvSpPr>
          <p:nvPr/>
        </p:nvSpPr>
        <p:spPr bwMode="auto">
          <a:xfrm>
            <a:off x="0" y="0"/>
            <a:ext cx="9144000" cy="11588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87450" y="130175"/>
            <a:ext cx="7499350" cy="346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Titelmasterformat durch Klicken bearbeiten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692150"/>
            <a:ext cx="8229600" cy="59769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de-DE" altLang="de-DE" smtClean="0"/>
              <a:t>Textmasterformate durch Klicken bearbeiten</a:t>
            </a:r>
          </a:p>
          <a:p>
            <a:pPr lvl="1"/>
            <a:r>
              <a:rPr lang="de-DE" altLang="de-DE" smtClean="0"/>
              <a:t>Zweite Ebene</a:t>
            </a:r>
          </a:p>
          <a:p>
            <a:pPr lvl="2"/>
            <a:endParaRPr lang="de-DE" altLang="de-DE" smtClean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16913" y="6453188"/>
            <a:ext cx="792162" cy="215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B0CCB4AB-8E0F-44BD-A620-67E1C908652A}" type="slidenum">
              <a:rPr lang="de-DE" altLang="de-DE"/>
              <a:pPr>
                <a:defRPr/>
              </a:pPr>
              <a:t>‹Nr.›</a:t>
            </a:fld>
            <a:endParaRPr lang="de-DE" altLang="de-DE"/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>
            <a:off x="0" y="549275"/>
            <a:ext cx="9144000" cy="71438"/>
          </a:xfrm>
          <a:prstGeom prst="rect">
            <a:avLst/>
          </a:prstGeom>
          <a:solidFill>
            <a:schemeClr val="tx2">
              <a:lumMod val="50000"/>
              <a:lumOff val="50000"/>
            </a:schemeClr>
          </a:solidFill>
          <a:ln>
            <a:noFill/>
          </a:ln>
          <a:effectLst/>
          <a:extLst/>
        </p:spPr>
        <p:txBody>
          <a:bodyPr wrap="none" anchor="ctr"/>
          <a:lstStyle>
            <a:lvl1pPr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defRPr/>
            </a:pPr>
            <a:endParaRPr lang="de-DE" altLang="de-DE" smtClean="0"/>
          </a:p>
        </p:txBody>
      </p:sp>
      <p:sp>
        <p:nvSpPr>
          <p:cNvPr id="2" name="Textfeld 1"/>
          <p:cNvSpPr txBox="1"/>
          <p:nvPr/>
        </p:nvSpPr>
        <p:spPr>
          <a:xfrm>
            <a:off x="29658" y="6553200"/>
            <a:ext cx="211788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/>
              <a:t>Design digitaler Schaltkreise</a:t>
            </a:r>
            <a:endParaRPr lang="de-DE" sz="1200" dirty="0"/>
          </a:p>
        </p:txBody>
      </p:sp>
      <p:pic>
        <p:nvPicPr>
          <p:cNvPr id="299011" name="Picture 3" descr="C:\Users\ivan\Desktop\logos\Logo_KIT_v7.png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82000" y="193865"/>
            <a:ext cx="685800" cy="3126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400">
          <a:solidFill>
            <a:schemeClr val="tx2"/>
          </a:solidFill>
          <a:latin typeface="Arial" charset="0"/>
          <a:cs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1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2" Type="http://schemas.openxmlformats.org/officeDocument/2006/relationships/hyperlink" Target="https://de.wikipedia.org/wiki/Complementary_Metal_Oxide_Semiconductor" TargetMode="External"/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hyperlink" Target="https://de.wikipedia.org/wiki/Transistor-Transistor-Logik" TargetMode="External"/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altLang="de-DE" dirty="0" smtClean="0"/>
              <a:t>Design digitaler Schaltkreise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2234210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/>
              <a:t>NAND und NOR als Schalter-Widerstand </a:t>
            </a:r>
            <a:r>
              <a:rPr lang="de-DE" dirty="0" smtClean="0"/>
              <a:t>Logik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10</a:t>
            </a:fld>
            <a:endParaRPr lang="de-DE" altLang="de-DE"/>
          </a:p>
        </p:txBody>
      </p:sp>
      <p:grpSp>
        <p:nvGrpSpPr>
          <p:cNvPr id="93" name="Gruppieren 92"/>
          <p:cNvGrpSpPr/>
          <p:nvPr/>
        </p:nvGrpSpPr>
        <p:grpSpPr>
          <a:xfrm>
            <a:off x="4419600" y="1371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" name="Gruppieren 3"/>
          <p:cNvGrpSpPr/>
          <p:nvPr/>
        </p:nvGrpSpPr>
        <p:grpSpPr>
          <a:xfrm>
            <a:off x="1371600" y="1905000"/>
            <a:ext cx="2209800" cy="990600"/>
            <a:chOff x="685800" y="5029200"/>
            <a:chExt cx="2209800" cy="9906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685800" y="5334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685800" y="5791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>
              <a:off x="1219200" y="5105400"/>
              <a:ext cx="0" cy="914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>
              <a:off x="1219200" y="51054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>
              <a:off x="1219200" y="6019800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8" name="Bogen 87"/>
            <p:cNvSpPr/>
            <p:nvPr/>
          </p:nvSpPr>
          <p:spPr bwMode="auto">
            <a:xfrm flipV="1">
              <a:off x="1524000" y="5105400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0" name="Textfeld 89"/>
            <p:cNvSpPr txBox="1"/>
            <p:nvPr/>
          </p:nvSpPr>
          <p:spPr>
            <a:xfrm>
              <a:off x="685800" y="50292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1" name="Textfeld 90"/>
            <p:cNvSpPr txBox="1"/>
            <p:nvPr/>
          </p:nvSpPr>
          <p:spPr>
            <a:xfrm>
              <a:off x="685800" y="5486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cxnSp>
          <p:nvCxnSpPr>
            <p:cNvPr id="92" name="Gerade Verbindung 91"/>
            <p:cNvCxnSpPr/>
            <p:nvPr/>
          </p:nvCxnSpPr>
          <p:spPr bwMode="auto">
            <a:xfrm>
              <a:off x="2362200" y="5562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Ellipse 62"/>
            <p:cNvSpPr/>
            <p:nvPr/>
          </p:nvSpPr>
          <p:spPr bwMode="auto">
            <a:xfrm>
              <a:off x="2362200" y="5410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1" name="Gerade Verbindung 70"/>
          <p:cNvCxnSpPr/>
          <p:nvPr/>
        </p:nvCxnSpPr>
        <p:spPr bwMode="auto">
          <a:xfrm flipV="1">
            <a:off x="2133600" y="6019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2" name="Gerade Verbindung 71"/>
          <p:cNvCxnSpPr/>
          <p:nvPr/>
        </p:nvCxnSpPr>
        <p:spPr bwMode="auto">
          <a:xfrm flipH="1" flipV="1">
            <a:off x="1905000" y="5715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 flipV="1">
            <a:off x="21336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 flipH="1" flipV="1">
            <a:off x="19050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 flipV="1">
            <a:off x="21336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21336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>
            <a:off x="12954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2" name="Gerade Verbindung mit Pfeil 81"/>
          <p:cNvCxnSpPr/>
          <p:nvPr/>
        </p:nvCxnSpPr>
        <p:spPr bwMode="auto">
          <a:xfrm>
            <a:off x="1295400" y="5867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9" name="Gerade Verbindung 88"/>
          <p:cNvCxnSpPr/>
          <p:nvPr/>
        </p:nvCxnSpPr>
        <p:spPr bwMode="auto">
          <a:xfrm flipH="1">
            <a:off x="1905000" y="6400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Rechteck 105"/>
          <p:cNvSpPr/>
          <p:nvPr/>
        </p:nvSpPr>
        <p:spPr bwMode="auto">
          <a:xfrm>
            <a:off x="2057400" y="35814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7" name="Gerade Verbindung 106"/>
          <p:cNvCxnSpPr/>
          <p:nvPr/>
        </p:nvCxnSpPr>
        <p:spPr bwMode="auto">
          <a:xfrm flipV="1">
            <a:off x="21336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 flipV="1">
            <a:off x="21336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H="1">
            <a:off x="19050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0" name="Textfeld 109"/>
          <p:cNvSpPr txBox="1"/>
          <p:nvPr/>
        </p:nvSpPr>
        <p:spPr>
          <a:xfrm>
            <a:off x="26670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12954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12" name="Textfeld 111"/>
          <p:cNvSpPr txBox="1"/>
          <p:nvPr/>
        </p:nvSpPr>
        <p:spPr>
          <a:xfrm>
            <a:off x="1295400" y="5638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13" name="Gerade Verbindung 112"/>
          <p:cNvCxnSpPr/>
          <p:nvPr/>
        </p:nvCxnSpPr>
        <p:spPr bwMode="auto">
          <a:xfrm flipV="1">
            <a:off x="61722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 flipH="1" flipV="1">
            <a:off x="59436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5105400" y="5257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flipH="1" flipV="1">
            <a:off x="4876800" y="49530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51054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51054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mit Pfeil 118"/>
          <p:cNvCxnSpPr/>
          <p:nvPr/>
        </p:nvCxnSpPr>
        <p:spPr bwMode="auto">
          <a:xfrm>
            <a:off x="42672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>
            <a:off x="5334000" y="51054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>
            <a:off x="59436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Rechteck 121"/>
          <p:cNvSpPr/>
          <p:nvPr/>
        </p:nvSpPr>
        <p:spPr bwMode="auto">
          <a:xfrm>
            <a:off x="5029200" y="3581400"/>
            <a:ext cx="152400" cy="533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3" name="Gerade Verbindung 122"/>
          <p:cNvCxnSpPr/>
          <p:nvPr/>
        </p:nvCxnSpPr>
        <p:spPr bwMode="auto">
          <a:xfrm flipV="1">
            <a:off x="5105400" y="4114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5105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4876800" y="3200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6" name="Textfeld 125"/>
          <p:cNvSpPr txBox="1"/>
          <p:nvPr/>
        </p:nvSpPr>
        <p:spPr>
          <a:xfrm>
            <a:off x="5638800" y="4267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127" name="Textfeld 126"/>
          <p:cNvSpPr txBox="1"/>
          <p:nvPr/>
        </p:nvSpPr>
        <p:spPr>
          <a:xfrm>
            <a:off x="4267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128" name="Textfeld 127"/>
          <p:cNvSpPr txBox="1"/>
          <p:nvPr/>
        </p:nvSpPr>
        <p:spPr>
          <a:xfrm>
            <a:off x="53340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29" name="Gerade Verbindung 128"/>
          <p:cNvCxnSpPr/>
          <p:nvPr/>
        </p:nvCxnSpPr>
        <p:spPr bwMode="auto">
          <a:xfrm flipH="1">
            <a:off x="4876800" y="5638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 flipV="1">
            <a:off x="6172200" y="44958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23389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Inverter </a:t>
            </a:r>
            <a:r>
              <a:rPr lang="de-DE" dirty="0"/>
              <a:t>als RTL Logik </a:t>
            </a:r>
            <a:endParaRPr lang="de-DE" dirty="0" smtClean="0"/>
          </a:p>
          <a:p>
            <a:r>
              <a:rPr lang="de-DE" dirty="0" smtClean="0"/>
              <a:t>NMOS </a:t>
            </a:r>
            <a:r>
              <a:rPr lang="de-DE" dirty="0"/>
              <a:t>und </a:t>
            </a:r>
            <a:r>
              <a:rPr lang="de-DE" dirty="0" err="1"/>
              <a:t>Pullup</a:t>
            </a:r>
            <a:r>
              <a:rPr lang="de-DE" dirty="0"/>
              <a:t> oder mit PMOS und </a:t>
            </a:r>
            <a:r>
              <a:rPr lang="de-DE" dirty="0" err="1"/>
              <a:t>Pulldown</a:t>
            </a:r>
            <a:r>
              <a:rPr lang="de-DE" dirty="0"/>
              <a:t> </a:t>
            </a:r>
            <a:r>
              <a:rPr lang="de-DE" dirty="0" smtClean="0"/>
              <a:t>Widerstand</a:t>
            </a:r>
          </a:p>
          <a:p>
            <a:r>
              <a:rPr lang="de-DE" dirty="0" smtClean="0"/>
              <a:t>-&gt; CMOS </a:t>
            </a:r>
            <a:r>
              <a:rPr lang="de-DE" dirty="0"/>
              <a:t>Inverter. </a:t>
            </a:r>
            <a:endParaRPr lang="de-DE" dirty="0" smtClean="0"/>
          </a:p>
          <a:p>
            <a:r>
              <a:rPr lang="de-DE" dirty="0" smtClean="0"/>
              <a:t>Vorteile </a:t>
            </a:r>
            <a:r>
              <a:rPr lang="de-DE" dirty="0"/>
              <a:t>sind kein DC Strom und ein kleines Layout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11</a:t>
            </a:fld>
            <a:endParaRPr lang="de-DE" altLang="de-DE"/>
          </a:p>
        </p:txBody>
      </p:sp>
      <p:grpSp>
        <p:nvGrpSpPr>
          <p:cNvPr id="61" name="Gruppieren 60"/>
          <p:cNvGrpSpPr/>
          <p:nvPr/>
        </p:nvGrpSpPr>
        <p:grpSpPr>
          <a:xfrm>
            <a:off x="3657600" y="3685401"/>
            <a:ext cx="533400" cy="762000"/>
            <a:chOff x="1524000" y="3048000"/>
            <a:chExt cx="533400" cy="762000"/>
          </a:xfrm>
        </p:grpSpPr>
        <p:grpSp>
          <p:nvGrpSpPr>
            <p:cNvPr id="62" name="Gruppieren 6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5" name="Gerade Verbindung 74"/>
          <p:cNvCxnSpPr/>
          <p:nvPr/>
        </p:nvCxnSpPr>
        <p:spPr bwMode="auto">
          <a:xfrm>
            <a:off x="3830897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3810000" y="36854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Textfeld 103"/>
          <p:cNvSpPr txBox="1"/>
          <p:nvPr/>
        </p:nvSpPr>
        <p:spPr>
          <a:xfrm>
            <a:off x="3810000" y="34084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3886200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131" name="Rechteck 130"/>
          <p:cNvSpPr/>
          <p:nvPr/>
        </p:nvSpPr>
        <p:spPr bwMode="auto">
          <a:xfrm>
            <a:off x="4114800" y="48284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2" name="Gerade Verbindung 131"/>
          <p:cNvCxnSpPr>
            <a:endCxn id="131" idx="2"/>
          </p:cNvCxnSpPr>
          <p:nvPr/>
        </p:nvCxnSpPr>
        <p:spPr bwMode="auto">
          <a:xfrm flipV="1">
            <a:off x="4191000" y="5209401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mit Pfeil 132"/>
          <p:cNvCxnSpPr>
            <a:stCxn id="70" idx="1"/>
          </p:cNvCxnSpPr>
          <p:nvPr/>
        </p:nvCxnSpPr>
        <p:spPr bwMode="auto">
          <a:xfrm>
            <a:off x="4191001" y="4447401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H="1">
            <a:off x="3124200" y="4066401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V="1">
            <a:off x="4191000" y="4447401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6" name="Gruppieren 135"/>
          <p:cNvGrpSpPr/>
          <p:nvPr/>
        </p:nvGrpSpPr>
        <p:grpSpPr>
          <a:xfrm>
            <a:off x="1295400" y="4904601"/>
            <a:ext cx="533400" cy="762000"/>
            <a:chOff x="1600200" y="4419600"/>
            <a:chExt cx="533400" cy="762000"/>
          </a:xfrm>
        </p:grpSpPr>
        <p:sp>
          <p:nvSpPr>
            <p:cNvPr id="13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45" name="Gerade Verbindung 144"/>
          <p:cNvCxnSpPr/>
          <p:nvPr/>
        </p:nvCxnSpPr>
        <p:spPr bwMode="auto">
          <a:xfrm>
            <a:off x="1295400" y="56666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295400" y="3533001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feld 146"/>
          <p:cNvSpPr txBox="1"/>
          <p:nvPr/>
        </p:nvSpPr>
        <p:spPr>
          <a:xfrm>
            <a:off x="1219200" y="3256002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1350703" y="5666601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sp>
        <p:nvSpPr>
          <p:cNvPr id="158" name="Rechteck 157"/>
          <p:cNvSpPr/>
          <p:nvPr/>
        </p:nvSpPr>
        <p:spPr bwMode="auto">
          <a:xfrm>
            <a:off x="1752600" y="3761601"/>
            <a:ext cx="1524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9" name="Gerade Verbindung 158"/>
          <p:cNvCxnSpPr>
            <a:stCxn id="158" idx="0"/>
          </p:cNvCxnSpPr>
          <p:nvPr/>
        </p:nvCxnSpPr>
        <p:spPr bwMode="auto">
          <a:xfrm flipV="1">
            <a:off x="1828800" y="3533001"/>
            <a:ext cx="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8" name="Gerade Verbindung 167"/>
          <p:cNvCxnSpPr>
            <a:stCxn id="158" idx="2"/>
            <a:endCxn id="142" idx="1"/>
          </p:cNvCxnSpPr>
          <p:nvPr/>
        </p:nvCxnSpPr>
        <p:spPr bwMode="auto">
          <a:xfrm>
            <a:off x="1828800" y="4142601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9" name="Gerade Verbindung mit Pfeil 168"/>
          <p:cNvCxnSpPr/>
          <p:nvPr/>
        </p:nvCxnSpPr>
        <p:spPr bwMode="auto">
          <a:xfrm>
            <a:off x="1828800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7259898" y="5638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7239001" y="4114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2" name="Textfeld 171"/>
          <p:cNvSpPr txBox="1"/>
          <p:nvPr/>
        </p:nvSpPr>
        <p:spPr>
          <a:xfrm>
            <a:off x="7239001" y="3837801"/>
            <a:ext cx="89800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VDD = 1.2</a:t>
            </a:r>
            <a:endParaRPr lang="de-DE" dirty="0"/>
          </a:p>
        </p:txBody>
      </p:sp>
      <p:sp>
        <p:nvSpPr>
          <p:cNvPr id="173" name="Textfeld 172"/>
          <p:cNvSpPr txBox="1"/>
          <p:nvPr/>
        </p:nvSpPr>
        <p:spPr>
          <a:xfrm>
            <a:off x="7315201" y="5638800"/>
            <a:ext cx="7873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GND = 0</a:t>
            </a:r>
            <a:endParaRPr lang="de-DE" dirty="0"/>
          </a:p>
        </p:txBody>
      </p:sp>
      <p:cxnSp>
        <p:nvCxnSpPr>
          <p:cNvPr id="174" name="Gerade Verbindung mit Pfeil 173"/>
          <p:cNvCxnSpPr/>
          <p:nvPr/>
        </p:nvCxnSpPr>
        <p:spPr bwMode="auto">
          <a:xfrm>
            <a:off x="7620001" y="48768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6553201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6" name="Gruppieren 175"/>
          <p:cNvGrpSpPr/>
          <p:nvPr/>
        </p:nvGrpSpPr>
        <p:grpSpPr>
          <a:xfrm>
            <a:off x="7086601" y="4876800"/>
            <a:ext cx="533400" cy="762000"/>
            <a:chOff x="1600200" y="4419600"/>
            <a:chExt cx="533400" cy="762000"/>
          </a:xfrm>
        </p:grpSpPr>
        <p:sp>
          <p:nvSpPr>
            <p:cNvPr id="17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5" name="Gruppieren 184"/>
          <p:cNvGrpSpPr/>
          <p:nvPr/>
        </p:nvGrpSpPr>
        <p:grpSpPr>
          <a:xfrm>
            <a:off x="7086601" y="4114800"/>
            <a:ext cx="533400" cy="762000"/>
            <a:chOff x="1524000" y="3048000"/>
            <a:chExt cx="533400" cy="762000"/>
          </a:xfrm>
        </p:grpSpPr>
        <p:grpSp>
          <p:nvGrpSpPr>
            <p:cNvPr id="186" name="Gruppieren 185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88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89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0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1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2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3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4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95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87" name="Ellipse 186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96" name="Gerade Verbindung 195"/>
          <p:cNvCxnSpPr/>
          <p:nvPr/>
        </p:nvCxnSpPr>
        <p:spPr bwMode="auto">
          <a:xfrm>
            <a:off x="7086601" y="4495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50966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NAND, NOR und </a:t>
            </a:r>
            <a:r>
              <a:rPr lang="de-DE" dirty="0" err="1" smtClean="0"/>
              <a:t>co.</a:t>
            </a:r>
            <a:r>
              <a:rPr lang="de-DE" dirty="0" smtClean="0"/>
              <a:t> als CMOS</a:t>
            </a:r>
          </a:p>
          <a:p>
            <a:r>
              <a:rPr lang="de-DE" dirty="0"/>
              <a:t>Wie </a:t>
            </a:r>
            <a:r>
              <a:rPr lang="de-DE" dirty="0" smtClean="0"/>
              <a:t>wird </a:t>
            </a:r>
            <a:r>
              <a:rPr lang="de-DE" dirty="0"/>
              <a:t>ein CMOS </a:t>
            </a:r>
            <a:r>
              <a:rPr lang="de-DE" dirty="0" smtClean="0"/>
              <a:t>Gate gemacht?</a:t>
            </a:r>
          </a:p>
          <a:p>
            <a:r>
              <a:rPr lang="de-DE" dirty="0" smtClean="0"/>
              <a:t>Wenn NMOS Teil leitet, soll PMOS Teil nicht leiten, und umgekehrt</a:t>
            </a:r>
          </a:p>
          <a:p>
            <a:r>
              <a:rPr lang="de-DE" dirty="0" smtClean="0"/>
              <a:t>Kein Kurzschluss VDD-GND, oder </a:t>
            </a:r>
            <a:r>
              <a:rPr lang="de-DE" dirty="0" err="1" smtClean="0"/>
              <a:t>floating</a:t>
            </a:r>
            <a:r>
              <a:rPr lang="de-DE" dirty="0" smtClean="0"/>
              <a:t>-Ausgang</a:t>
            </a:r>
          </a:p>
          <a:p>
            <a:r>
              <a:rPr lang="de-DE" dirty="0"/>
              <a:t>Jede Zeile mit </a:t>
            </a:r>
            <a:r>
              <a:rPr lang="de-DE" dirty="0" smtClean="0"/>
              <a:t>dem Ergebnis </a:t>
            </a:r>
            <a:r>
              <a:rPr lang="de-DE" dirty="0"/>
              <a:t>0 </a:t>
            </a:r>
            <a:r>
              <a:rPr lang="de-DE" dirty="0" smtClean="0"/>
              <a:t>-&gt; Serienschaltung </a:t>
            </a:r>
            <a:r>
              <a:rPr lang="de-DE" dirty="0"/>
              <a:t>von zwei (oder mehreren) NMOS Transistoren die nur für die Eingangswerte dieser Zeile </a:t>
            </a:r>
            <a:r>
              <a:rPr lang="de-DE" dirty="0" smtClean="0"/>
              <a:t>leiten</a:t>
            </a:r>
          </a:p>
          <a:p>
            <a:r>
              <a:rPr lang="de-DE" dirty="0"/>
              <a:t>Man muss alle Eingänge </a:t>
            </a:r>
            <a:r>
              <a:rPr lang="de-DE" dirty="0" smtClean="0"/>
              <a:t>= null invertieren.</a:t>
            </a:r>
          </a:p>
          <a:p>
            <a:r>
              <a:rPr lang="de-DE" dirty="0"/>
              <a:t>Das ganze NMOS Netzwerk ist die Parallelschaltung </a:t>
            </a:r>
            <a:r>
              <a:rPr lang="de-DE" dirty="0" smtClean="0"/>
              <a:t>aller Reihenschaltungen, </a:t>
            </a:r>
            <a:r>
              <a:rPr lang="de-DE" dirty="0"/>
              <a:t>die </a:t>
            </a:r>
            <a:r>
              <a:rPr lang="de-DE" dirty="0" smtClean="0"/>
              <a:t>Zeilen </a:t>
            </a:r>
            <a:r>
              <a:rPr lang="de-DE" dirty="0"/>
              <a:t>= 0 entsprechen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12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57989752"/>
              </p:ext>
            </p:extLst>
          </p:nvPr>
        </p:nvGraphicFramePr>
        <p:xfrm>
          <a:off x="712190" y="46228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43688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sp>
        <p:nvSpPr>
          <p:cNvPr id="5" name="Ellipse 4"/>
          <p:cNvSpPr/>
          <p:nvPr/>
        </p:nvSpPr>
        <p:spPr bwMode="auto">
          <a:xfrm>
            <a:off x="304800" y="53594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77" name="Gruppieren 76"/>
          <p:cNvGrpSpPr/>
          <p:nvPr/>
        </p:nvGrpSpPr>
        <p:grpSpPr>
          <a:xfrm>
            <a:off x="3581400" y="4826000"/>
            <a:ext cx="533400" cy="762000"/>
            <a:chOff x="1600200" y="4419600"/>
            <a:chExt cx="533400" cy="762000"/>
          </a:xfrm>
        </p:grpSpPr>
        <p:sp>
          <p:nvSpPr>
            <p:cNvPr id="7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6" name="Gruppieren 85"/>
          <p:cNvGrpSpPr/>
          <p:nvPr/>
        </p:nvGrpSpPr>
        <p:grpSpPr>
          <a:xfrm>
            <a:off x="3581400" y="40640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414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483560" y="49022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55880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6" name="Gruppieren 95"/>
          <p:cNvGrpSpPr/>
          <p:nvPr/>
        </p:nvGrpSpPr>
        <p:grpSpPr>
          <a:xfrm>
            <a:off x="4876800" y="5511800"/>
            <a:ext cx="533400" cy="762000"/>
            <a:chOff x="1600200" y="4419600"/>
            <a:chExt cx="533400" cy="762000"/>
          </a:xfrm>
        </p:grpSpPr>
        <p:sp>
          <p:nvSpPr>
            <p:cNvPr id="9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7" name="Gruppieren 106"/>
          <p:cNvGrpSpPr/>
          <p:nvPr/>
        </p:nvGrpSpPr>
        <p:grpSpPr>
          <a:xfrm>
            <a:off x="4876800" y="47498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4826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800600" y="558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627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2362200" y="52070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381000" y="5740400"/>
            <a:ext cx="1981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2438400" y="5969000"/>
            <a:ext cx="2133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4114800" y="4064000"/>
            <a:ext cx="129540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Rechteck 3"/>
          <p:cNvSpPr/>
          <p:nvPr/>
        </p:nvSpPr>
        <p:spPr bwMode="auto">
          <a:xfrm>
            <a:off x="7010400" y="41148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PMOS</a:t>
            </a:r>
          </a:p>
        </p:txBody>
      </p:sp>
      <p:sp>
        <p:nvSpPr>
          <p:cNvPr id="55" name="Rechteck 54"/>
          <p:cNvSpPr/>
          <p:nvPr/>
        </p:nvSpPr>
        <p:spPr bwMode="auto">
          <a:xfrm>
            <a:off x="7010400" y="5486400"/>
            <a:ext cx="914400" cy="9144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NMOS</a:t>
            </a:r>
          </a:p>
        </p:txBody>
      </p:sp>
      <p:cxnSp>
        <p:nvCxnSpPr>
          <p:cNvPr id="11" name="Gerade Verbindung 10"/>
          <p:cNvCxnSpPr>
            <a:stCxn id="4" idx="2"/>
            <a:endCxn id="55" idx="0"/>
          </p:cNvCxnSpPr>
          <p:nvPr/>
        </p:nvCxnSpPr>
        <p:spPr bwMode="auto">
          <a:xfrm>
            <a:off x="7467600" y="50292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7467600" y="52578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66294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629400" y="5943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6629400" y="4572000"/>
            <a:ext cx="0" cy="1371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7467600" y="39624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7315200" y="39624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7467600" y="6400800"/>
            <a:ext cx="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0" name="Gerade Verbindung 69"/>
          <p:cNvCxnSpPr/>
          <p:nvPr/>
        </p:nvCxnSpPr>
        <p:spPr bwMode="auto">
          <a:xfrm>
            <a:off x="7391400" y="6553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1245694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PMOS Teil macht man </a:t>
            </a:r>
            <a:r>
              <a:rPr lang="de-DE" dirty="0" smtClean="0"/>
              <a:t>dual</a:t>
            </a:r>
          </a:p>
          <a:p>
            <a:r>
              <a:rPr lang="de-DE" dirty="0"/>
              <a:t>Beachten wir, dass PMOS für niedriges Gate-Potential </a:t>
            </a:r>
            <a:r>
              <a:rPr lang="de-DE" dirty="0" smtClean="0"/>
              <a:t>leitet</a:t>
            </a:r>
          </a:p>
          <a:p>
            <a:r>
              <a:rPr lang="de-DE" dirty="0"/>
              <a:t>Man muss alle Eingänge </a:t>
            </a:r>
            <a:r>
              <a:rPr lang="de-DE" dirty="0" smtClean="0"/>
              <a:t>= eins invertieren</a:t>
            </a:r>
            <a:r>
              <a:rPr lang="de-DE" dirty="0"/>
              <a:t>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13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455397"/>
              </p:ext>
            </p:extLst>
          </p:nvPr>
        </p:nvGraphicFramePr>
        <p:xfrm>
          <a:off x="712190" y="4597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43434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40386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4114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40386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7" name="Gruppieren 106"/>
          <p:cNvGrpSpPr/>
          <p:nvPr/>
        </p:nvGrpSpPr>
        <p:grpSpPr>
          <a:xfrm>
            <a:off x="4876800" y="47244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4800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778960" y="55626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47244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2362200" y="5181600"/>
            <a:ext cx="990600" cy="3048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Ellipse 118"/>
          <p:cNvSpPr/>
          <p:nvPr/>
        </p:nvSpPr>
        <p:spPr bwMode="auto">
          <a:xfrm>
            <a:off x="304800" y="6019800"/>
            <a:ext cx="1981200" cy="4572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0" name="Gerade Verbindung mit Pfeil 119"/>
          <p:cNvCxnSpPr/>
          <p:nvPr/>
        </p:nvCxnSpPr>
        <p:spPr bwMode="auto">
          <a:xfrm>
            <a:off x="2438400" y="5943600"/>
            <a:ext cx="2133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1" name="Ellipse 120"/>
          <p:cNvSpPr/>
          <p:nvPr/>
        </p:nvSpPr>
        <p:spPr bwMode="auto">
          <a:xfrm>
            <a:off x="304800" y="4953000"/>
            <a:ext cx="19812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122" name="Gruppieren 121"/>
          <p:cNvGrpSpPr/>
          <p:nvPr/>
        </p:nvGrpSpPr>
        <p:grpSpPr>
          <a:xfrm>
            <a:off x="3581400" y="40386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48006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4876800" y="4724400"/>
            <a:ext cx="533400" cy="762000"/>
            <a:chOff x="1524000" y="3048000"/>
            <a:chExt cx="533400" cy="762000"/>
          </a:xfrm>
        </p:grpSpPr>
        <p:grpSp>
          <p:nvGrpSpPr>
            <p:cNvPr id="165" name="Gruppieren 16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0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Ellipse 16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4876800" y="5486400"/>
            <a:ext cx="533400" cy="762000"/>
            <a:chOff x="1524000" y="3048000"/>
            <a:chExt cx="533400" cy="762000"/>
          </a:xfrm>
        </p:grpSpPr>
        <p:grpSp>
          <p:nvGrpSpPr>
            <p:cNvPr id="205" name="Gruppieren 20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6" name="Ellipse 20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3" name="Gerade Verbindung 12"/>
          <p:cNvCxnSpPr>
            <a:stCxn id="161" idx="1"/>
          </p:cNvCxnSpPr>
          <p:nvPr/>
        </p:nvCxnSpPr>
        <p:spPr bwMode="auto">
          <a:xfrm>
            <a:off x="4114801" y="5562600"/>
            <a:ext cx="1295399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042129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EXNOR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14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49819992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0960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7" name="Gruppieren 106"/>
          <p:cNvGrpSpPr/>
          <p:nvPr/>
        </p:nvGrpSpPr>
        <p:grpSpPr>
          <a:xfrm>
            <a:off x="4876800" y="2971800"/>
            <a:ext cx="533400" cy="762000"/>
            <a:chOff x="1600200" y="4419600"/>
            <a:chExt cx="533400" cy="762000"/>
          </a:xfrm>
        </p:grpSpPr>
        <p:sp>
          <p:nvSpPr>
            <p:cNvPr id="10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6" name="Textfeld 115"/>
          <p:cNvSpPr txBox="1"/>
          <p:nvPr/>
        </p:nvSpPr>
        <p:spPr>
          <a:xfrm>
            <a:off x="477896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7" name="Textfeld 116"/>
          <p:cNvSpPr txBox="1"/>
          <p:nvPr/>
        </p:nvSpPr>
        <p:spPr>
          <a:xfrm>
            <a:off x="477896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 flipH="1">
            <a:off x="5181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4" name="Gruppieren 163"/>
          <p:cNvGrpSpPr/>
          <p:nvPr/>
        </p:nvGrpSpPr>
        <p:grpSpPr>
          <a:xfrm>
            <a:off x="4876800" y="2971800"/>
            <a:ext cx="533400" cy="762000"/>
            <a:chOff x="1524000" y="3048000"/>
            <a:chExt cx="533400" cy="762000"/>
          </a:xfrm>
        </p:grpSpPr>
        <p:grpSp>
          <p:nvGrpSpPr>
            <p:cNvPr id="165" name="Gruppieren 16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6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9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0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66" name="Ellipse 16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204" name="Gruppieren 203"/>
          <p:cNvGrpSpPr/>
          <p:nvPr/>
        </p:nvGrpSpPr>
        <p:grpSpPr>
          <a:xfrm>
            <a:off x="4876800" y="3733800"/>
            <a:ext cx="533400" cy="762000"/>
            <a:chOff x="1524000" y="3048000"/>
            <a:chExt cx="533400" cy="762000"/>
          </a:xfrm>
        </p:grpSpPr>
        <p:grpSp>
          <p:nvGrpSpPr>
            <p:cNvPr id="205" name="Gruppieren 204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207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8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09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0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1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2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213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214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206" name="Ellipse 205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4" name="Gruppieren 143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0" name="Textfeld 169"/>
          <p:cNvSpPr txBox="1"/>
          <p:nvPr/>
        </p:nvSpPr>
        <p:spPr>
          <a:xfrm>
            <a:off x="477896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 rot="10800000">
            <a:off x="5410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2474451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15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603221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44" name="Gruppieren 143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4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5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0" name="Textfeld 169"/>
          <p:cNvSpPr txBox="1"/>
          <p:nvPr/>
        </p:nvSpPr>
        <p:spPr>
          <a:xfrm>
            <a:off x="477896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54102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9" name="Gruppieren 118"/>
          <p:cNvGrpSpPr/>
          <p:nvPr/>
        </p:nvGrpSpPr>
        <p:grpSpPr>
          <a:xfrm>
            <a:off x="6172200" y="5257800"/>
            <a:ext cx="533400" cy="762000"/>
            <a:chOff x="1600200" y="4419600"/>
            <a:chExt cx="533400" cy="762000"/>
          </a:xfrm>
        </p:grpSpPr>
        <p:sp>
          <p:nvSpPr>
            <p:cNvPr id="12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7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81" name="Gruppieren 180"/>
          <p:cNvGrpSpPr/>
          <p:nvPr/>
        </p:nvGrpSpPr>
        <p:grpSpPr>
          <a:xfrm>
            <a:off x="6172200" y="4495800"/>
            <a:ext cx="533400" cy="762000"/>
            <a:chOff x="1600200" y="4419600"/>
            <a:chExt cx="533400" cy="762000"/>
          </a:xfrm>
        </p:grpSpPr>
        <p:sp>
          <p:nvSpPr>
            <p:cNvPr id="18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90" name="Textfeld 189"/>
          <p:cNvSpPr txBox="1"/>
          <p:nvPr/>
        </p:nvSpPr>
        <p:spPr>
          <a:xfrm>
            <a:off x="6096001" y="45720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91" name="Textfeld 190"/>
          <p:cNvSpPr txBox="1"/>
          <p:nvPr/>
        </p:nvSpPr>
        <p:spPr>
          <a:xfrm>
            <a:off x="60960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92" name="Gerade Verbindung 191"/>
          <p:cNvCxnSpPr/>
          <p:nvPr/>
        </p:nvCxnSpPr>
        <p:spPr bwMode="auto">
          <a:xfrm flipH="1">
            <a:off x="64770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1905000" y="5029200"/>
            <a:ext cx="1676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" name="Ellipse 6"/>
          <p:cNvSpPr/>
          <p:nvPr/>
        </p:nvSpPr>
        <p:spPr bwMode="auto">
          <a:xfrm>
            <a:off x="4572000" y="4343400"/>
            <a:ext cx="26670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" name="Gerade Verbindung mit Pfeil 8"/>
          <p:cNvCxnSpPr/>
          <p:nvPr/>
        </p:nvCxnSpPr>
        <p:spPr bwMode="auto">
          <a:xfrm flipV="1">
            <a:off x="1828800" y="3657600"/>
            <a:ext cx="167640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mit Pfeil 110"/>
          <p:cNvCxnSpPr/>
          <p:nvPr/>
        </p:nvCxnSpPr>
        <p:spPr bwMode="auto">
          <a:xfrm>
            <a:off x="1905000" y="5410200"/>
            <a:ext cx="28194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mit Pfeil 112"/>
          <p:cNvCxnSpPr/>
          <p:nvPr/>
        </p:nvCxnSpPr>
        <p:spPr bwMode="auto">
          <a:xfrm>
            <a:off x="1905000" y="5791200"/>
            <a:ext cx="44958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296147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16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9821300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80" name="Gruppieren 79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8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348356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134" name="Gerade Verbindung 133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35" name="Gruppieren 134"/>
          <p:cNvGrpSpPr/>
          <p:nvPr/>
        </p:nvGrpSpPr>
        <p:grpSpPr>
          <a:xfrm>
            <a:off x="48768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8006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>
            <a:stCxn id="141" idx="1"/>
          </p:cNvCxnSpPr>
          <p:nvPr/>
        </p:nvCxnSpPr>
        <p:spPr bwMode="auto">
          <a:xfrm flipH="1" flipV="1">
            <a:off x="5410200" y="4495800"/>
            <a:ext cx="1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6965354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/>
              <a:t>Oft kann man die logische Funktion </a:t>
            </a:r>
            <a:r>
              <a:rPr lang="de-DE" dirty="0" smtClean="0"/>
              <a:t>vereinfachen</a:t>
            </a:r>
          </a:p>
          <a:p>
            <a:r>
              <a:rPr lang="de-DE" dirty="0"/>
              <a:t>CMOS </a:t>
            </a:r>
            <a:r>
              <a:rPr lang="de-DE" dirty="0" smtClean="0"/>
              <a:t>NOR</a:t>
            </a:r>
          </a:p>
          <a:p>
            <a:r>
              <a:rPr lang="de-DE" dirty="0" smtClean="0"/>
              <a:t>PMOS </a:t>
            </a:r>
            <a:r>
              <a:rPr lang="de-DE" dirty="0"/>
              <a:t>Netzwerk leitet für die Eingangskombination </a:t>
            </a:r>
            <a:r>
              <a:rPr lang="de-DE" dirty="0" smtClean="0"/>
              <a:t>00 – Reihenschaltung</a:t>
            </a:r>
          </a:p>
          <a:p>
            <a:r>
              <a:rPr lang="de-DE" dirty="0" smtClean="0"/>
              <a:t>NMOS </a:t>
            </a:r>
            <a:r>
              <a:rPr lang="de-DE" dirty="0"/>
              <a:t>Netzwerk leitet immer außer für </a:t>
            </a:r>
            <a:r>
              <a:rPr lang="de-DE" dirty="0" smtClean="0"/>
              <a:t>00 – Parallelschaltung.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17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49527418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712193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grpSp>
        <p:nvGrpSpPr>
          <p:cNvPr id="86" name="Gruppieren 85"/>
          <p:cNvGrpSpPr/>
          <p:nvPr/>
        </p:nvGrpSpPr>
        <p:grpSpPr>
          <a:xfrm>
            <a:off x="3581400" y="2971800"/>
            <a:ext cx="533400" cy="762000"/>
            <a:chOff x="1600200" y="4419600"/>
            <a:chExt cx="533400" cy="762000"/>
          </a:xfrm>
        </p:grpSpPr>
        <p:sp>
          <p:nvSpPr>
            <p:cNvPr id="8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4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" name="Textfeld 5"/>
          <p:cNvSpPr txBox="1"/>
          <p:nvPr/>
        </p:nvSpPr>
        <p:spPr>
          <a:xfrm>
            <a:off x="35052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3886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35814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4876800" y="4495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8006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1816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3886200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3950456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1441450"/>
          </a:xfrm>
        </p:spPr>
        <p:txBody>
          <a:bodyPr/>
          <a:lstStyle/>
          <a:p>
            <a:r>
              <a:rPr lang="de-DE" dirty="0" smtClean="0"/>
              <a:t>CMOS NAND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18</a:t>
            </a:fld>
            <a:endParaRPr lang="de-DE" altLang="de-DE"/>
          </a:p>
        </p:txBody>
      </p:sp>
      <p:graphicFrame>
        <p:nvGraphicFramePr>
          <p:cNvPr id="71" name="Tabelle 7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7428217"/>
              </p:ext>
            </p:extLst>
          </p:nvPr>
        </p:nvGraphicFramePr>
        <p:xfrm>
          <a:off x="71219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2" name="Textfeld 71"/>
          <p:cNvSpPr txBox="1"/>
          <p:nvPr/>
        </p:nvSpPr>
        <p:spPr>
          <a:xfrm>
            <a:off x="665706" y="38100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6" name="Textfeld 5"/>
          <p:cNvSpPr txBox="1"/>
          <p:nvPr/>
        </p:nvSpPr>
        <p:spPr>
          <a:xfrm>
            <a:off x="48006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35052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51816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4876800" y="3733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3581400" y="3733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3581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350520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35814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350520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3886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411480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mit Pfeil 4"/>
          <p:cNvCxnSpPr/>
          <p:nvPr/>
        </p:nvCxnSpPr>
        <p:spPr bwMode="auto">
          <a:xfrm>
            <a:off x="2133600" y="5105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5410200" y="4495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38862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6219842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450850"/>
          </a:xfrm>
        </p:spPr>
        <p:txBody>
          <a:bodyPr/>
          <a:lstStyle/>
          <a:p>
            <a:r>
              <a:rPr lang="de-DE" dirty="0"/>
              <a:t>Es ist leicht die NAND und NOR auf mehr als 2 Eingänge zu </a:t>
            </a:r>
            <a:r>
              <a:rPr lang="de-DE" dirty="0" smtClean="0"/>
              <a:t>erweitern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19</a:t>
            </a:fld>
            <a:endParaRPr lang="de-DE" altLang="de-DE"/>
          </a:p>
        </p:txBody>
      </p:sp>
      <p:sp>
        <p:nvSpPr>
          <p:cNvPr id="6" name="Textfeld 5"/>
          <p:cNvSpPr txBox="1"/>
          <p:nvPr/>
        </p:nvSpPr>
        <p:spPr>
          <a:xfrm>
            <a:off x="62821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9867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H="1">
            <a:off x="67056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22" name="Gruppieren 121"/>
          <p:cNvGrpSpPr/>
          <p:nvPr/>
        </p:nvGrpSpPr>
        <p:grpSpPr>
          <a:xfrm>
            <a:off x="6400800" y="2971800"/>
            <a:ext cx="533400" cy="762000"/>
            <a:chOff x="1524000" y="3048000"/>
            <a:chExt cx="533400" cy="762000"/>
          </a:xfrm>
        </p:grpSpPr>
        <p:grpSp>
          <p:nvGrpSpPr>
            <p:cNvPr id="123" name="Gruppieren 12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2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3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24" name="Ellipse 12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51" name="Gruppieren 150"/>
          <p:cNvGrpSpPr/>
          <p:nvPr/>
        </p:nvGrpSpPr>
        <p:grpSpPr>
          <a:xfrm>
            <a:off x="5105400" y="2971800"/>
            <a:ext cx="533400" cy="762000"/>
            <a:chOff x="1524000" y="3048000"/>
            <a:chExt cx="533400" cy="762000"/>
          </a:xfrm>
        </p:grpSpPr>
        <p:grpSp>
          <p:nvGrpSpPr>
            <p:cNvPr id="152" name="Gruppieren 1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6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3" name="Ellipse 1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99" name="Gruppieren 98"/>
          <p:cNvGrpSpPr/>
          <p:nvPr/>
        </p:nvGrpSpPr>
        <p:grpSpPr>
          <a:xfrm>
            <a:off x="5105400" y="44958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32" name="Textfeld 131"/>
          <p:cNvSpPr txBox="1"/>
          <p:nvPr/>
        </p:nvSpPr>
        <p:spPr>
          <a:xfrm>
            <a:off x="4986721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grpSp>
        <p:nvGrpSpPr>
          <p:cNvPr id="135" name="Gruppieren 134"/>
          <p:cNvGrpSpPr/>
          <p:nvPr/>
        </p:nvGrpSpPr>
        <p:grpSpPr>
          <a:xfrm>
            <a:off x="5105400" y="5257800"/>
            <a:ext cx="533400" cy="762000"/>
            <a:chOff x="1600200" y="4419600"/>
            <a:chExt cx="533400" cy="762000"/>
          </a:xfrm>
        </p:grpSpPr>
        <p:sp>
          <p:nvSpPr>
            <p:cNvPr id="13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1" name="Textfeld 170"/>
          <p:cNvSpPr txBox="1"/>
          <p:nvPr/>
        </p:nvSpPr>
        <p:spPr>
          <a:xfrm>
            <a:off x="4986721" y="5334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72" name="Gerade Verbindung 171"/>
          <p:cNvCxnSpPr/>
          <p:nvPr/>
        </p:nvCxnSpPr>
        <p:spPr bwMode="auto">
          <a:xfrm flipH="1">
            <a:off x="541020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5638800" y="3733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H="1">
            <a:off x="6934200" y="3733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 flipH="1">
            <a:off x="54102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7" name="Gruppieren 56"/>
          <p:cNvGrpSpPr/>
          <p:nvPr/>
        </p:nvGrpSpPr>
        <p:grpSpPr>
          <a:xfrm>
            <a:off x="5105400" y="3733800"/>
            <a:ext cx="533400" cy="762000"/>
            <a:chOff x="1600200" y="4419600"/>
            <a:chExt cx="533400" cy="762000"/>
          </a:xfrm>
        </p:grpSpPr>
        <p:sp>
          <p:nvSpPr>
            <p:cNvPr id="5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6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66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67" name="Textfeld 66"/>
          <p:cNvSpPr txBox="1"/>
          <p:nvPr/>
        </p:nvSpPr>
        <p:spPr>
          <a:xfrm>
            <a:off x="4986721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68" name="Textfeld 67"/>
          <p:cNvSpPr txBox="1"/>
          <p:nvPr/>
        </p:nvSpPr>
        <p:spPr>
          <a:xfrm>
            <a:off x="7501321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cxnSp>
        <p:nvCxnSpPr>
          <p:cNvPr id="69" name="Gerade Verbindung 68"/>
          <p:cNvCxnSpPr/>
          <p:nvPr/>
        </p:nvCxnSpPr>
        <p:spPr bwMode="auto">
          <a:xfrm flipH="1">
            <a:off x="792480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70" name="Gruppieren 69"/>
          <p:cNvGrpSpPr/>
          <p:nvPr/>
        </p:nvGrpSpPr>
        <p:grpSpPr>
          <a:xfrm>
            <a:off x="7620000" y="2971800"/>
            <a:ext cx="533400" cy="762000"/>
            <a:chOff x="1524000" y="3048000"/>
            <a:chExt cx="533400" cy="762000"/>
          </a:xfrm>
        </p:grpSpPr>
        <p:grpSp>
          <p:nvGrpSpPr>
            <p:cNvPr id="73" name="Gruppieren 7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7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7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8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9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0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1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82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83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74" name="Ellipse 7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84" name="Gerade Verbindung 83"/>
          <p:cNvCxnSpPr/>
          <p:nvPr/>
        </p:nvCxnSpPr>
        <p:spPr bwMode="auto">
          <a:xfrm flipH="1">
            <a:off x="8153400" y="3733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5" name="Textfeld 84"/>
          <p:cNvSpPr txBox="1"/>
          <p:nvPr/>
        </p:nvSpPr>
        <p:spPr>
          <a:xfrm>
            <a:off x="18288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5334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87" name="Gerade Verbindung 86"/>
          <p:cNvCxnSpPr/>
          <p:nvPr/>
        </p:nvCxnSpPr>
        <p:spPr bwMode="auto">
          <a:xfrm flipH="1" flipV="1">
            <a:off x="22522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9" name="Gruppieren 88"/>
          <p:cNvGrpSpPr/>
          <p:nvPr/>
        </p:nvGrpSpPr>
        <p:grpSpPr>
          <a:xfrm>
            <a:off x="1947479" y="5257800"/>
            <a:ext cx="533400" cy="762000"/>
            <a:chOff x="1600200" y="4419600"/>
            <a:chExt cx="533400" cy="762000"/>
          </a:xfrm>
        </p:grpSpPr>
        <p:sp>
          <p:nvSpPr>
            <p:cNvPr id="9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9" name="Gruppieren 108"/>
          <p:cNvGrpSpPr/>
          <p:nvPr/>
        </p:nvGrpSpPr>
        <p:grpSpPr>
          <a:xfrm>
            <a:off x="652079" y="5257800"/>
            <a:ext cx="533400" cy="762000"/>
            <a:chOff x="1600200" y="4419600"/>
            <a:chExt cx="533400" cy="762000"/>
          </a:xfrm>
        </p:grpSpPr>
        <p:sp>
          <p:nvSpPr>
            <p:cNvPr id="111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2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5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6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7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8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9" name="Gruppieren 118"/>
          <p:cNvGrpSpPr/>
          <p:nvPr/>
        </p:nvGrpSpPr>
        <p:grpSpPr>
          <a:xfrm flipV="1">
            <a:off x="652079" y="3733800"/>
            <a:ext cx="533400" cy="762000"/>
            <a:chOff x="1600200" y="4419600"/>
            <a:chExt cx="533400" cy="762000"/>
          </a:xfrm>
        </p:grpSpPr>
        <p:sp>
          <p:nvSpPr>
            <p:cNvPr id="12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3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34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4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4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8" name="Textfeld 147"/>
          <p:cNvSpPr txBox="1"/>
          <p:nvPr/>
        </p:nvSpPr>
        <p:spPr>
          <a:xfrm>
            <a:off x="533400" y="4142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grpSp>
        <p:nvGrpSpPr>
          <p:cNvPr id="158" name="Gruppieren 157"/>
          <p:cNvGrpSpPr/>
          <p:nvPr/>
        </p:nvGrpSpPr>
        <p:grpSpPr>
          <a:xfrm flipV="1">
            <a:off x="652079" y="2971800"/>
            <a:ext cx="533400" cy="762000"/>
            <a:chOff x="1600200" y="4419600"/>
            <a:chExt cx="533400" cy="762000"/>
          </a:xfrm>
        </p:grpSpPr>
        <p:sp>
          <p:nvSpPr>
            <p:cNvPr id="159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7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74" name="Textfeld 173"/>
          <p:cNvSpPr txBox="1"/>
          <p:nvPr/>
        </p:nvSpPr>
        <p:spPr>
          <a:xfrm>
            <a:off x="533400" y="3380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75" name="Gerade Verbindung 174"/>
          <p:cNvCxnSpPr/>
          <p:nvPr/>
        </p:nvCxnSpPr>
        <p:spPr bwMode="auto">
          <a:xfrm flipH="1" flipV="1">
            <a:off x="956879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 flipV="1">
            <a:off x="1185479" y="5257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 flipH="1" flipV="1">
            <a:off x="2480879" y="52578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 flipV="1">
            <a:off x="9568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9" name="Gruppieren 178"/>
          <p:cNvGrpSpPr/>
          <p:nvPr/>
        </p:nvGrpSpPr>
        <p:grpSpPr>
          <a:xfrm flipV="1">
            <a:off x="652079" y="4495800"/>
            <a:ext cx="533400" cy="762000"/>
            <a:chOff x="1600200" y="4419600"/>
            <a:chExt cx="533400" cy="762000"/>
          </a:xfrm>
        </p:grpSpPr>
        <p:sp>
          <p:nvSpPr>
            <p:cNvPr id="18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8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8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88" name="Textfeld 187"/>
          <p:cNvSpPr txBox="1"/>
          <p:nvPr/>
        </p:nvSpPr>
        <p:spPr>
          <a:xfrm>
            <a:off x="533400" y="4904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189" name="Textfeld 188"/>
          <p:cNvSpPr txBox="1"/>
          <p:nvPr/>
        </p:nvSpPr>
        <p:spPr>
          <a:xfrm>
            <a:off x="3048000" y="5666601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cxnSp>
        <p:nvCxnSpPr>
          <p:cNvPr id="190" name="Gerade Verbindung 189"/>
          <p:cNvCxnSpPr/>
          <p:nvPr/>
        </p:nvCxnSpPr>
        <p:spPr bwMode="auto">
          <a:xfrm flipH="1" flipV="1">
            <a:off x="3471479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92" name="Gruppieren 191"/>
          <p:cNvGrpSpPr/>
          <p:nvPr/>
        </p:nvGrpSpPr>
        <p:grpSpPr>
          <a:xfrm>
            <a:off x="3166679" y="5257800"/>
            <a:ext cx="533400" cy="762000"/>
            <a:chOff x="1600200" y="4419600"/>
            <a:chExt cx="533400" cy="762000"/>
          </a:xfrm>
        </p:grpSpPr>
        <p:sp>
          <p:nvSpPr>
            <p:cNvPr id="19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0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202" name="Gerade Verbindung 201"/>
          <p:cNvCxnSpPr/>
          <p:nvPr/>
        </p:nvCxnSpPr>
        <p:spPr bwMode="auto">
          <a:xfrm flipH="1" flipV="1">
            <a:off x="3700079" y="5257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3" name="Ellipse 202"/>
          <p:cNvSpPr/>
          <p:nvPr/>
        </p:nvSpPr>
        <p:spPr bwMode="auto">
          <a:xfrm flipV="1">
            <a:off x="804479" y="4800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4" name="Ellipse 203"/>
          <p:cNvSpPr/>
          <p:nvPr/>
        </p:nvSpPr>
        <p:spPr bwMode="auto">
          <a:xfrm flipV="1">
            <a:off x="804479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5" name="Ellipse 204"/>
          <p:cNvSpPr/>
          <p:nvPr/>
        </p:nvSpPr>
        <p:spPr bwMode="auto">
          <a:xfrm flipV="1">
            <a:off x="804479" y="3276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7" name="Gerade Verbindung 206"/>
          <p:cNvCxnSpPr/>
          <p:nvPr/>
        </p:nvCxnSpPr>
        <p:spPr bwMode="auto">
          <a:xfrm>
            <a:off x="19050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19050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1" name="Bogen 210"/>
          <p:cNvSpPr/>
          <p:nvPr/>
        </p:nvSpPr>
        <p:spPr bwMode="auto">
          <a:xfrm>
            <a:off x="2133600" y="15240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2" name="Bogen 211"/>
          <p:cNvSpPr/>
          <p:nvPr/>
        </p:nvSpPr>
        <p:spPr bwMode="auto">
          <a:xfrm>
            <a:off x="2057400" y="15240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Bogen 212"/>
          <p:cNvSpPr/>
          <p:nvPr/>
        </p:nvSpPr>
        <p:spPr bwMode="auto">
          <a:xfrm flipV="1">
            <a:off x="2057400" y="10668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4" name="Gerade Verbindung 213"/>
          <p:cNvCxnSpPr>
            <a:endCxn id="211" idx="0"/>
          </p:cNvCxnSpPr>
          <p:nvPr/>
        </p:nvCxnSpPr>
        <p:spPr bwMode="auto">
          <a:xfrm flipH="1">
            <a:off x="2324100" y="15240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5" name="Gerade Verbindung 214"/>
          <p:cNvCxnSpPr/>
          <p:nvPr/>
        </p:nvCxnSpPr>
        <p:spPr bwMode="auto">
          <a:xfrm flipH="1">
            <a:off x="2286000" y="25908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6" name="Ellipse 215"/>
          <p:cNvSpPr/>
          <p:nvPr/>
        </p:nvSpPr>
        <p:spPr bwMode="auto">
          <a:xfrm>
            <a:off x="33528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18" name="Gerade Verbindung 217"/>
          <p:cNvCxnSpPr/>
          <p:nvPr/>
        </p:nvCxnSpPr>
        <p:spPr bwMode="auto">
          <a:xfrm>
            <a:off x="5486400" y="182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9" name="Gerade Verbindung 218"/>
          <p:cNvCxnSpPr/>
          <p:nvPr/>
        </p:nvCxnSpPr>
        <p:spPr bwMode="auto">
          <a:xfrm>
            <a:off x="5486400" y="2286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6019800" y="1600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1" name="Gerade Verbindung 220"/>
          <p:cNvCxnSpPr/>
          <p:nvPr/>
        </p:nvCxnSpPr>
        <p:spPr bwMode="auto">
          <a:xfrm>
            <a:off x="6019800" y="160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2" name="Gerade Verbindung 221"/>
          <p:cNvCxnSpPr/>
          <p:nvPr/>
        </p:nvCxnSpPr>
        <p:spPr bwMode="auto">
          <a:xfrm>
            <a:off x="6019800" y="2514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Bogen 222"/>
          <p:cNvSpPr/>
          <p:nvPr/>
        </p:nvSpPr>
        <p:spPr bwMode="auto">
          <a:xfrm flipV="1">
            <a:off x="6324600" y="1600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6" name="Gerade Verbindung 225"/>
          <p:cNvCxnSpPr/>
          <p:nvPr/>
        </p:nvCxnSpPr>
        <p:spPr bwMode="auto">
          <a:xfrm>
            <a:off x="71628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Ellipse 226"/>
          <p:cNvSpPr/>
          <p:nvPr/>
        </p:nvSpPr>
        <p:spPr bwMode="auto">
          <a:xfrm>
            <a:off x="7162800" y="1905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19050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5486400" y="205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5831870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Komplexere CMOS Digitalzellen</a:t>
            </a:r>
          </a:p>
          <a:p>
            <a:r>
              <a:rPr lang="de-DE" dirty="0" smtClean="0"/>
              <a:t>NAND, NOR…</a:t>
            </a:r>
          </a:p>
          <a:p>
            <a:r>
              <a:rPr lang="de-DE" dirty="0" smtClean="0"/>
              <a:t>Multiplexer, </a:t>
            </a:r>
            <a:r>
              <a:rPr lang="de-DE" dirty="0" err="1" smtClean="0"/>
              <a:t>Dekoder</a:t>
            </a:r>
            <a:r>
              <a:rPr lang="de-DE" dirty="0" smtClean="0"/>
              <a:t>…</a:t>
            </a:r>
          </a:p>
          <a:p>
            <a:r>
              <a:rPr lang="de-DE" dirty="0" err="1" smtClean="0"/>
              <a:t>Latches</a:t>
            </a:r>
            <a:r>
              <a:rPr lang="de-DE" dirty="0" smtClean="0"/>
              <a:t>, </a:t>
            </a:r>
            <a:r>
              <a:rPr lang="de-DE" dirty="0" smtClean="0"/>
              <a:t>Flip-Flops</a:t>
            </a:r>
            <a:endParaRPr lang="de-DE" dirty="0" smtClean="0"/>
          </a:p>
          <a:p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24121149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Einige Regeln</a:t>
            </a:r>
          </a:p>
          <a:p>
            <a:r>
              <a:rPr lang="de-DE" dirty="0" smtClean="0"/>
              <a:t>NMOS </a:t>
            </a:r>
            <a:r>
              <a:rPr lang="de-DE" dirty="0"/>
              <a:t>Teil </a:t>
            </a:r>
            <a:r>
              <a:rPr lang="de-DE" dirty="0" smtClean="0"/>
              <a:t>leitet für die Zeilen mit null-Ergebnis</a:t>
            </a:r>
          </a:p>
          <a:p>
            <a:r>
              <a:rPr lang="de-DE" dirty="0" smtClean="0"/>
              <a:t>PMOS </a:t>
            </a:r>
            <a:r>
              <a:rPr lang="de-DE" dirty="0"/>
              <a:t>Teil leitet für die Zeilen </a:t>
            </a:r>
            <a:r>
              <a:rPr lang="de-DE" dirty="0" smtClean="0"/>
              <a:t>mit eins-Ergebnis</a:t>
            </a:r>
          </a:p>
          <a:p>
            <a:r>
              <a:rPr lang="de-DE" dirty="0" smtClean="0"/>
              <a:t>PMOS und NMOS Teile dürfen nie gleichzeitig </a:t>
            </a:r>
            <a:r>
              <a:rPr lang="de-DE" dirty="0" smtClean="0"/>
              <a:t>leiten, sonst </a:t>
            </a:r>
            <a:r>
              <a:rPr lang="de-DE" dirty="0" smtClean="0"/>
              <a:t>hätten wir einen großen </a:t>
            </a:r>
            <a:r>
              <a:rPr lang="de-DE" dirty="0"/>
              <a:t>Querstrom und der Ausgang wäre </a:t>
            </a:r>
            <a:r>
              <a:rPr lang="de-DE" dirty="0" smtClean="0"/>
              <a:t>undefiniert</a:t>
            </a:r>
            <a:endParaRPr lang="de-DE" dirty="0"/>
          </a:p>
          <a:p>
            <a:r>
              <a:rPr lang="de-DE" dirty="0"/>
              <a:t>PMOS und NMOS Teil sollen auch nie gleichzeitig offene Verbindungen sein. In dem Fall wäre der Ausgang von </a:t>
            </a:r>
            <a:r>
              <a:rPr lang="de-DE" dirty="0" smtClean="0"/>
              <a:t>den Versorgungslinien </a:t>
            </a:r>
            <a:r>
              <a:rPr lang="de-DE" dirty="0"/>
              <a:t>getrennt. Der logische Wert wäre </a:t>
            </a:r>
            <a:r>
              <a:rPr lang="de-DE" dirty="0" smtClean="0"/>
              <a:t>undefiniert</a:t>
            </a:r>
          </a:p>
          <a:p>
            <a:r>
              <a:rPr lang="de-DE" dirty="0"/>
              <a:t>Gate mit offenem Ausgang </a:t>
            </a:r>
            <a:r>
              <a:rPr lang="de-DE" dirty="0" smtClean="0"/>
              <a:t>befindet sich im </a:t>
            </a:r>
            <a:r>
              <a:rPr lang="de-DE" dirty="0" smtClean="0"/>
              <a:t>hochohmigen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20</a:t>
            </a:fld>
            <a:endParaRPr lang="de-DE" altLang="de-DE"/>
          </a:p>
        </p:txBody>
      </p:sp>
    </p:spTree>
    <p:extLst>
      <p:ext uri="{BB962C8B-B14F-4D97-AF65-F5344CB8AC3E}">
        <p14:creationId xmlns:p14="http://schemas.microsoft.com/office/powerpoint/2010/main" val="1400561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EXNOR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21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555040" y="2971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feld 13"/>
          <p:cNvSpPr txBox="1"/>
          <p:nvPr/>
        </p:nvSpPr>
        <p:spPr>
          <a:xfrm>
            <a:off x="47884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4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8598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" name="Gruppieren 16"/>
          <p:cNvGrpSpPr/>
          <p:nvPr/>
        </p:nvGrpSpPr>
        <p:grpSpPr>
          <a:xfrm>
            <a:off x="1850440" y="2971800"/>
            <a:ext cx="533400" cy="762000"/>
            <a:chOff x="1600200" y="4419600"/>
            <a:chExt cx="533400" cy="762000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feld 25"/>
          <p:cNvSpPr txBox="1"/>
          <p:nvPr/>
        </p:nvSpPr>
        <p:spPr>
          <a:xfrm>
            <a:off x="175260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75260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21552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55040" y="2971800"/>
            <a:ext cx="533400" cy="762000"/>
            <a:chOff x="1524000" y="3048000"/>
            <a:chExt cx="533400" cy="762000"/>
          </a:xfrm>
        </p:grpSpPr>
        <p:grpSp>
          <p:nvGrpSpPr>
            <p:cNvPr id="30" name="Gruppieren 2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Ellipse 3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555040" y="3733800"/>
            <a:ext cx="533400" cy="762000"/>
            <a:chOff x="1524000" y="3048000"/>
            <a:chExt cx="533400" cy="762000"/>
          </a:xfrm>
        </p:grpSpPr>
        <p:grpSp>
          <p:nvGrpSpPr>
            <p:cNvPr id="41" name="Gruppieren 4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2" name="Ellipse 4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850440" y="2971800"/>
            <a:ext cx="533400" cy="762000"/>
            <a:chOff x="1524000" y="3048000"/>
            <a:chExt cx="533400" cy="762000"/>
          </a:xfrm>
        </p:grpSpPr>
        <p:grpSp>
          <p:nvGrpSpPr>
            <p:cNvPr id="52" name="Gruppieren 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3" name="Ellipse 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1850440" y="3733800"/>
            <a:ext cx="533400" cy="762000"/>
            <a:chOff x="1524000" y="3048000"/>
            <a:chExt cx="533400" cy="762000"/>
          </a:xfrm>
        </p:grpSpPr>
        <p:grpSp>
          <p:nvGrpSpPr>
            <p:cNvPr id="63" name="Gruppieren 6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55040" y="52578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555040" y="4495800"/>
            <a:ext cx="533400" cy="762000"/>
            <a:chOff x="1600200" y="4419600"/>
            <a:chExt cx="533400" cy="762000"/>
          </a:xfrm>
        </p:grpSpPr>
        <p:sp>
          <p:nvSpPr>
            <p:cNvPr id="8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feld 90"/>
          <p:cNvSpPr txBox="1"/>
          <p:nvPr/>
        </p:nvSpPr>
        <p:spPr>
          <a:xfrm>
            <a:off x="47884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45720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8598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uppieren 93"/>
          <p:cNvGrpSpPr/>
          <p:nvPr/>
        </p:nvGrpSpPr>
        <p:grpSpPr>
          <a:xfrm>
            <a:off x="1850440" y="5257800"/>
            <a:ext cx="533400" cy="762000"/>
            <a:chOff x="1600200" y="4419600"/>
            <a:chExt cx="533400" cy="762000"/>
          </a:xfrm>
        </p:grpSpPr>
        <p:sp>
          <p:nvSpPr>
            <p:cNvPr id="9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" name="Gruppieren 102"/>
          <p:cNvGrpSpPr/>
          <p:nvPr/>
        </p:nvGrpSpPr>
        <p:grpSpPr>
          <a:xfrm>
            <a:off x="1850440" y="44958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" name="Textfeld 111"/>
          <p:cNvSpPr txBox="1"/>
          <p:nvPr/>
        </p:nvSpPr>
        <p:spPr>
          <a:xfrm>
            <a:off x="175260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177424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4" name="Gerade Verbindung 113"/>
          <p:cNvCxnSpPr/>
          <p:nvPr/>
        </p:nvCxnSpPr>
        <p:spPr bwMode="auto">
          <a:xfrm flipH="1">
            <a:off x="21552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10884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rot="10800000">
            <a:off x="23838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533400" y="2362200"/>
            <a:ext cx="1157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 Transistoren</a:t>
            </a:r>
            <a:endParaRPr lang="de-DE" dirty="0"/>
          </a:p>
        </p:txBody>
      </p:sp>
      <p:sp>
        <p:nvSpPr>
          <p:cNvPr id="152" name="Textfeld 151"/>
          <p:cNvSpPr txBox="1"/>
          <p:nvPr/>
        </p:nvSpPr>
        <p:spPr>
          <a:xfrm>
            <a:off x="5334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3699826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EXNOR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</a:t>
            </a:r>
          </a:p>
          <a:p>
            <a:r>
              <a:rPr lang="de-DE" dirty="0"/>
              <a:t>EXOR = </a:t>
            </a:r>
            <a:r>
              <a:rPr lang="de-DE" dirty="0" smtClean="0"/>
              <a:t>(!A </a:t>
            </a:r>
            <a:r>
              <a:rPr lang="de-DE" dirty="0"/>
              <a:t>&amp; </a:t>
            </a:r>
            <a:r>
              <a:rPr lang="de-DE" dirty="0" smtClean="0"/>
              <a:t>!B) </a:t>
            </a:r>
            <a:r>
              <a:rPr lang="de-DE" dirty="0"/>
              <a:t>| </a:t>
            </a:r>
            <a:r>
              <a:rPr lang="de-DE" dirty="0" smtClean="0"/>
              <a:t>(A </a:t>
            </a:r>
            <a:r>
              <a:rPr lang="de-DE" dirty="0"/>
              <a:t>&amp; </a:t>
            </a:r>
            <a:r>
              <a:rPr lang="de-DE" dirty="0" smtClean="0"/>
              <a:t>B)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22</a:t>
            </a:fld>
            <a:endParaRPr lang="de-DE" altLang="de-DE"/>
          </a:p>
        </p:txBody>
      </p:sp>
      <p:grpSp>
        <p:nvGrpSpPr>
          <p:cNvPr id="5" name="Gruppieren 4"/>
          <p:cNvGrpSpPr/>
          <p:nvPr/>
        </p:nvGrpSpPr>
        <p:grpSpPr>
          <a:xfrm>
            <a:off x="555040" y="2971800"/>
            <a:ext cx="533400" cy="762000"/>
            <a:chOff x="1600200" y="4419600"/>
            <a:chExt cx="533400" cy="762000"/>
          </a:xfrm>
        </p:grpSpPr>
        <p:sp>
          <p:nvSpPr>
            <p:cNvPr id="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4" name="Textfeld 13"/>
          <p:cNvSpPr txBox="1"/>
          <p:nvPr/>
        </p:nvSpPr>
        <p:spPr>
          <a:xfrm>
            <a:off x="47884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884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6" name="Gerade Verbindung 15"/>
          <p:cNvCxnSpPr/>
          <p:nvPr/>
        </p:nvCxnSpPr>
        <p:spPr bwMode="auto">
          <a:xfrm flipH="1">
            <a:off x="8598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" name="Gruppieren 16"/>
          <p:cNvGrpSpPr/>
          <p:nvPr/>
        </p:nvGrpSpPr>
        <p:grpSpPr>
          <a:xfrm>
            <a:off x="1850440" y="2971800"/>
            <a:ext cx="533400" cy="762000"/>
            <a:chOff x="1600200" y="4419600"/>
            <a:chExt cx="533400" cy="762000"/>
          </a:xfrm>
        </p:grpSpPr>
        <p:sp>
          <p:nvSpPr>
            <p:cNvPr id="18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9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0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1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2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3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25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26" name="Textfeld 25"/>
          <p:cNvSpPr txBox="1"/>
          <p:nvPr/>
        </p:nvSpPr>
        <p:spPr>
          <a:xfrm>
            <a:off x="1752600" y="3048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752600" y="3810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28" name="Gerade Verbindung 27"/>
          <p:cNvCxnSpPr/>
          <p:nvPr/>
        </p:nvCxnSpPr>
        <p:spPr bwMode="auto">
          <a:xfrm flipH="1">
            <a:off x="2155240" y="2971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9" name="Gruppieren 28"/>
          <p:cNvGrpSpPr/>
          <p:nvPr/>
        </p:nvGrpSpPr>
        <p:grpSpPr>
          <a:xfrm>
            <a:off x="555040" y="2971800"/>
            <a:ext cx="533400" cy="762000"/>
            <a:chOff x="1524000" y="3048000"/>
            <a:chExt cx="533400" cy="762000"/>
          </a:xfrm>
        </p:grpSpPr>
        <p:grpSp>
          <p:nvGrpSpPr>
            <p:cNvPr id="30" name="Gruppieren 29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32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3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4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5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6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7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38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39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31" name="Ellipse 30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40" name="Gruppieren 39"/>
          <p:cNvGrpSpPr/>
          <p:nvPr/>
        </p:nvGrpSpPr>
        <p:grpSpPr>
          <a:xfrm>
            <a:off x="555040" y="3733800"/>
            <a:ext cx="533400" cy="762000"/>
            <a:chOff x="1524000" y="3048000"/>
            <a:chExt cx="533400" cy="762000"/>
          </a:xfrm>
        </p:grpSpPr>
        <p:grpSp>
          <p:nvGrpSpPr>
            <p:cNvPr id="41" name="Gruppieren 4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4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4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5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42" name="Ellipse 4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51" name="Gruppieren 50"/>
          <p:cNvGrpSpPr/>
          <p:nvPr/>
        </p:nvGrpSpPr>
        <p:grpSpPr>
          <a:xfrm>
            <a:off x="1850440" y="2971800"/>
            <a:ext cx="533400" cy="762000"/>
            <a:chOff x="1524000" y="3048000"/>
            <a:chExt cx="533400" cy="762000"/>
          </a:xfrm>
        </p:grpSpPr>
        <p:grpSp>
          <p:nvGrpSpPr>
            <p:cNvPr id="52" name="Gruppieren 51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54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5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6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7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8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59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0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61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53" name="Ellipse 52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62" name="Gruppieren 61"/>
          <p:cNvGrpSpPr/>
          <p:nvPr/>
        </p:nvGrpSpPr>
        <p:grpSpPr>
          <a:xfrm>
            <a:off x="1850440" y="3733800"/>
            <a:ext cx="533400" cy="762000"/>
            <a:chOff x="1524000" y="3048000"/>
            <a:chExt cx="533400" cy="762000"/>
          </a:xfrm>
        </p:grpSpPr>
        <p:grpSp>
          <p:nvGrpSpPr>
            <p:cNvPr id="63" name="Gruppieren 6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7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4" name="Ellipse 6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73" name="Gruppieren 72"/>
          <p:cNvGrpSpPr/>
          <p:nvPr/>
        </p:nvGrpSpPr>
        <p:grpSpPr>
          <a:xfrm>
            <a:off x="555040" y="5257800"/>
            <a:ext cx="533400" cy="762000"/>
            <a:chOff x="1600200" y="4419600"/>
            <a:chExt cx="533400" cy="762000"/>
          </a:xfrm>
        </p:grpSpPr>
        <p:sp>
          <p:nvSpPr>
            <p:cNvPr id="7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82" name="Gruppieren 81"/>
          <p:cNvGrpSpPr/>
          <p:nvPr/>
        </p:nvGrpSpPr>
        <p:grpSpPr>
          <a:xfrm>
            <a:off x="555040" y="4495800"/>
            <a:ext cx="533400" cy="762000"/>
            <a:chOff x="1600200" y="4419600"/>
            <a:chExt cx="533400" cy="762000"/>
          </a:xfrm>
        </p:grpSpPr>
        <p:sp>
          <p:nvSpPr>
            <p:cNvPr id="8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91" name="Textfeld 90"/>
          <p:cNvSpPr txBox="1"/>
          <p:nvPr/>
        </p:nvSpPr>
        <p:spPr>
          <a:xfrm>
            <a:off x="478840" y="4572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457200" y="5334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 flipH="1">
            <a:off x="8598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4" name="Gruppieren 93"/>
          <p:cNvGrpSpPr/>
          <p:nvPr/>
        </p:nvGrpSpPr>
        <p:grpSpPr>
          <a:xfrm>
            <a:off x="1850440" y="5257800"/>
            <a:ext cx="533400" cy="762000"/>
            <a:chOff x="1600200" y="4419600"/>
            <a:chExt cx="533400" cy="762000"/>
          </a:xfrm>
        </p:grpSpPr>
        <p:sp>
          <p:nvSpPr>
            <p:cNvPr id="95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7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03" name="Gruppieren 102"/>
          <p:cNvGrpSpPr/>
          <p:nvPr/>
        </p:nvGrpSpPr>
        <p:grpSpPr>
          <a:xfrm>
            <a:off x="1850440" y="44958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sp>
        <p:nvSpPr>
          <p:cNvPr id="112" name="Textfeld 111"/>
          <p:cNvSpPr txBox="1"/>
          <p:nvPr/>
        </p:nvSpPr>
        <p:spPr>
          <a:xfrm>
            <a:off x="1752600" y="4572000"/>
            <a:ext cx="3305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113" name="Textfeld 112"/>
          <p:cNvSpPr txBox="1"/>
          <p:nvPr/>
        </p:nvSpPr>
        <p:spPr>
          <a:xfrm>
            <a:off x="1774240" y="5334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cxnSp>
        <p:nvCxnSpPr>
          <p:cNvPr id="114" name="Gerade Verbindung 113"/>
          <p:cNvCxnSpPr/>
          <p:nvPr/>
        </p:nvCxnSpPr>
        <p:spPr bwMode="auto">
          <a:xfrm flipH="1">
            <a:off x="2155240" y="6019800"/>
            <a:ext cx="457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>
            <a:off x="10884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 rot="10800000">
            <a:off x="2383840" y="44958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533400" y="2362200"/>
            <a:ext cx="11572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8 Transistoren</a:t>
            </a:r>
            <a:endParaRPr lang="de-DE" dirty="0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4343400" y="3810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>
            <a:off x="4876800" y="3124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4876800" y="3124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4876800" y="4038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2" name="Bogen 121"/>
          <p:cNvSpPr/>
          <p:nvPr/>
        </p:nvSpPr>
        <p:spPr bwMode="auto">
          <a:xfrm flipV="1">
            <a:off x="5181600" y="3124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3" name="Gerade Verbindung 122"/>
          <p:cNvCxnSpPr/>
          <p:nvPr/>
        </p:nvCxnSpPr>
        <p:spPr bwMode="auto">
          <a:xfrm>
            <a:off x="43434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4" name="Textfeld 123"/>
          <p:cNvSpPr txBox="1"/>
          <p:nvPr/>
        </p:nvSpPr>
        <p:spPr>
          <a:xfrm>
            <a:off x="4419600" y="3048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125" name="Gerade Verbindung 124"/>
          <p:cNvCxnSpPr/>
          <p:nvPr/>
        </p:nvCxnSpPr>
        <p:spPr bwMode="auto">
          <a:xfrm>
            <a:off x="43434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>
            <a:off x="4876800" y="4495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4876800" y="4495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Bogen 127"/>
          <p:cNvSpPr/>
          <p:nvPr/>
        </p:nvSpPr>
        <p:spPr bwMode="auto">
          <a:xfrm flipV="1">
            <a:off x="5181600" y="4495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9" name="Gerade Verbindung 128"/>
          <p:cNvCxnSpPr/>
          <p:nvPr/>
        </p:nvCxnSpPr>
        <p:spPr bwMode="auto">
          <a:xfrm>
            <a:off x="4038600" y="5181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Ellipse 129"/>
          <p:cNvSpPr/>
          <p:nvPr/>
        </p:nvSpPr>
        <p:spPr bwMode="auto">
          <a:xfrm>
            <a:off x="4572000" y="5029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0386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Textfeld 131"/>
          <p:cNvSpPr txBox="1"/>
          <p:nvPr/>
        </p:nvSpPr>
        <p:spPr>
          <a:xfrm>
            <a:off x="4114800" y="4419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33" name="Textfeld 132"/>
          <p:cNvSpPr txBox="1"/>
          <p:nvPr/>
        </p:nvSpPr>
        <p:spPr>
          <a:xfrm>
            <a:off x="4114800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134" name="Ellipse 133"/>
          <p:cNvSpPr/>
          <p:nvPr/>
        </p:nvSpPr>
        <p:spPr bwMode="auto">
          <a:xfrm>
            <a:off x="4572000" y="4572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5" name="Textfeld 134"/>
          <p:cNvSpPr txBox="1"/>
          <p:nvPr/>
        </p:nvSpPr>
        <p:spPr>
          <a:xfrm>
            <a:off x="4419600" y="34991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>
            <a:off x="6019800" y="3575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60198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8" name="Gerade Verbindung 137"/>
          <p:cNvCxnSpPr/>
          <p:nvPr/>
        </p:nvCxnSpPr>
        <p:spPr bwMode="auto">
          <a:xfrm>
            <a:off x="6553200" y="3581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5532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0" name="Gerade Verbindung 139"/>
          <p:cNvCxnSpPr/>
          <p:nvPr/>
        </p:nvCxnSpPr>
        <p:spPr bwMode="auto">
          <a:xfrm>
            <a:off x="65532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>
            <a:off x="6553200" y="4495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4876800" y="541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6858000" y="4038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143"/>
          <p:cNvCxnSpPr/>
          <p:nvPr/>
        </p:nvCxnSpPr>
        <p:spPr bwMode="auto">
          <a:xfrm>
            <a:off x="68580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144"/>
          <p:cNvCxnSpPr/>
          <p:nvPr/>
        </p:nvCxnSpPr>
        <p:spPr bwMode="auto">
          <a:xfrm>
            <a:off x="7391400" y="3810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7391400" y="3810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7391400" y="4724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Bogen 147"/>
          <p:cNvSpPr/>
          <p:nvPr/>
        </p:nvSpPr>
        <p:spPr bwMode="auto">
          <a:xfrm flipV="1">
            <a:off x="7696200" y="3810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9" name="Ellipse 148"/>
          <p:cNvSpPr/>
          <p:nvPr/>
        </p:nvSpPr>
        <p:spPr bwMode="auto">
          <a:xfrm>
            <a:off x="60198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0" name="Ellipse 149"/>
          <p:cNvSpPr/>
          <p:nvPr/>
        </p:nvSpPr>
        <p:spPr bwMode="auto">
          <a:xfrm>
            <a:off x="6019800" y="3429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1" name="Ellipse 150"/>
          <p:cNvSpPr/>
          <p:nvPr/>
        </p:nvSpPr>
        <p:spPr bwMode="auto">
          <a:xfrm>
            <a:off x="8534400" y="4114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52" name="Textfeld 151"/>
          <p:cNvSpPr txBox="1"/>
          <p:nvPr/>
        </p:nvSpPr>
        <p:spPr>
          <a:xfrm>
            <a:off x="5334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1</a:t>
            </a:r>
            <a:endParaRPr lang="de-DE" dirty="0"/>
          </a:p>
        </p:txBody>
      </p:sp>
      <p:sp>
        <p:nvSpPr>
          <p:cNvPr id="153" name="Textfeld 152"/>
          <p:cNvSpPr txBox="1"/>
          <p:nvPr/>
        </p:nvSpPr>
        <p:spPr>
          <a:xfrm>
            <a:off x="4059214" y="2362200"/>
            <a:ext cx="26400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4 (INVs) + 12 (NANDs) Transistoren</a:t>
            </a:r>
            <a:endParaRPr lang="de-DE" dirty="0"/>
          </a:p>
        </p:txBody>
      </p:sp>
      <p:sp>
        <p:nvSpPr>
          <p:cNvPr id="154" name="Textfeld 153"/>
          <p:cNvSpPr txBox="1"/>
          <p:nvPr/>
        </p:nvSpPr>
        <p:spPr>
          <a:xfrm>
            <a:off x="4800600" y="2057400"/>
            <a:ext cx="8721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Variante 2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50210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Noch komplexere </a:t>
            </a:r>
            <a:r>
              <a:rPr lang="de-DE" dirty="0" smtClean="0"/>
              <a:t>Gates</a:t>
            </a:r>
          </a:p>
          <a:p>
            <a:r>
              <a:rPr lang="de-DE" dirty="0" smtClean="0"/>
              <a:t>Gatter mit 3 Eingängen</a:t>
            </a:r>
          </a:p>
          <a:p>
            <a:r>
              <a:rPr lang="de-DE" dirty="0" smtClean="0"/>
              <a:t>Der wichtigste </a:t>
            </a:r>
            <a:r>
              <a:rPr lang="de-DE" dirty="0"/>
              <a:t>und vielseitigste Bauteil in Digitaltechnik ist der </a:t>
            </a:r>
            <a:r>
              <a:rPr lang="de-DE" dirty="0" smtClean="0"/>
              <a:t>Multiplexer</a:t>
            </a:r>
          </a:p>
          <a:p>
            <a:r>
              <a:rPr lang="de-DE" dirty="0"/>
              <a:t>Je nachdem ob der Select-Eingang null oder eins ist, ist der Ausgang </a:t>
            </a:r>
            <a:r>
              <a:rPr lang="de-DE" dirty="0" smtClean="0"/>
              <a:t>X0 </a:t>
            </a:r>
            <a:r>
              <a:rPr lang="de-DE" dirty="0"/>
              <a:t>oder </a:t>
            </a:r>
            <a:r>
              <a:rPr lang="de-DE" dirty="0" smtClean="0"/>
              <a:t>X1</a:t>
            </a:r>
          </a:p>
          <a:p>
            <a:r>
              <a:rPr lang="de-DE" dirty="0" smtClean="0"/>
              <a:t>Im </a:t>
            </a:r>
            <a:r>
              <a:rPr lang="de-DE" dirty="0" err="1"/>
              <a:t>Verilog</a:t>
            </a:r>
            <a:r>
              <a:rPr lang="de-DE" dirty="0"/>
              <a:t> </a:t>
            </a:r>
            <a:r>
              <a:rPr lang="de-DE" dirty="0" smtClean="0"/>
              <a:t>Code: </a:t>
            </a:r>
            <a:r>
              <a:rPr lang="de-DE" dirty="0"/>
              <a:t>Y = </a:t>
            </a:r>
            <a:r>
              <a:rPr lang="de-DE" dirty="0" err="1" smtClean="0"/>
              <a:t>sel</a:t>
            </a:r>
            <a:r>
              <a:rPr lang="de-DE" dirty="0" smtClean="0"/>
              <a:t> ? X1 </a:t>
            </a:r>
            <a:r>
              <a:rPr lang="de-DE" dirty="0"/>
              <a:t>: </a:t>
            </a:r>
            <a:r>
              <a:rPr lang="de-DE" dirty="0" smtClean="0"/>
              <a:t>X0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Normalform: </a:t>
            </a:r>
            <a:r>
              <a:rPr lang="de-DE" dirty="0"/>
              <a:t>Y = </a:t>
            </a:r>
            <a:r>
              <a:rPr lang="de-DE" dirty="0" smtClean="0"/>
              <a:t>!</a:t>
            </a:r>
            <a:r>
              <a:rPr lang="de-DE" dirty="0" err="1" smtClean="0"/>
              <a:t>sel</a:t>
            </a:r>
            <a:r>
              <a:rPr lang="de-DE" dirty="0" smtClean="0"/>
              <a:t> </a:t>
            </a:r>
            <a:r>
              <a:rPr lang="de-DE" dirty="0"/>
              <a:t>&amp; X0 | </a:t>
            </a:r>
            <a:r>
              <a:rPr lang="de-DE" dirty="0" err="1"/>
              <a:t>sel</a:t>
            </a:r>
            <a:r>
              <a:rPr lang="de-DE" dirty="0"/>
              <a:t> &amp; </a:t>
            </a:r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23</a:t>
            </a:fld>
            <a:endParaRPr lang="de-DE" altLang="de-DE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Bogen 158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Bogen 164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Textfeld 16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173" name="Gerade Verbindung 172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5" name="Bogen 174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6" name="Bogen 175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7" name="Gerade Verbindung 176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9" name="Bogen 178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0" name="Gerade Verbindung 179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1" name="Gerade Verbindung 180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2" name="Gerade Verbindung 181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Ellipse 185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41850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Noch komplexere </a:t>
            </a:r>
            <a:r>
              <a:rPr lang="de-DE" dirty="0" smtClean="0"/>
              <a:t>Gates</a:t>
            </a:r>
          </a:p>
          <a:p>
            <a:r>
              <a:rPr lang="de-DE" dirty="0" smtClean="0"/>
              <a:t>Gatter mit 3 Eingängen</a:t>
            </a:r>
          </a:p>
          <a:p>
            <a:r>
              <a:rPr lang="de-DE" dirty="0" smtClean="0"/>
              <a:t>Der wichtigste </a:t>
            </a:r>
            <a:r>
              <a:rPr lang="de-DE" dirty="0"/>
              <a:t>und vielseitigste Bauteil in Digitaltechnik ist der </a:t>
            </a:r>
            <a:r>
              <a:rPr lang="de-DE" dirty="0" smtClean="0"/>
              <a:t>Multiplexer</a:t>
            </a:r>
          </a:p>
          <a:p>
            <a:r>
              <a:rPr lang="de-DE" dirty="0"/>
              <a:t>Je nachdem ob der Select-Eingang null oder eins ist, ist der Ausgang </a:t>
            </a:r>
            <a:r>
              <a:rPr lang="de-DE" dirty="0" smtClean="0"/>
              <a:t>X0 </a:t>
            </a:r>
            <a:r>
              <a:rPr lang="de-DE" dirty="0"/>
              <a:t>oder </a:t>
            </a:r>
            <a:r>
              <a:rPr lang="de-DE" dirty="0" smtClean="0"/>
              <a:t>X1</a:t>
            </a:r>
          </a:p>
          <a:p>
            <a:r>
              <a:rPr lang="de-DE" dirty="0" smtClean="0"/>
              <a:t>Im </a:t>
            </a:r>
            <a:r>
              <a:rPr lang="de-DE" dirty="0" err="1"/>
              <a:t>Verilog</a:t>
            </a:r>
            <a:r>
              <a:rPr lang="de-DE" dirty="0"/>
              <a:t> </a:t>
            </a:r>
            <a:r>
              <a:rPr lang="de-DE" dirty="0" smtClean="0"/>
              <a:t>Code: </a:t>
            </a:r>
            <a:r>
              <a:rPr lang="de-DE" dirty="0"/>
              <a:t>Y = </a:t>
            </a:r>
            <a:r>
              <a:rPr lang="de-DE" dirty="0" err="1" smtClean="0"/>
              <a:t>sel</a:t>
            </a:r>
            <a:r>
              <a:rPr lang="de-DE" dirty="0" smtClean="0"/>
              <a:t> ? X1 </a:t>
            </a:r>
            <a:r>
              <a:rPr lang="de-DE" dirty="0"/>
              <a:t>: </a:t>
            </a:r>
            <a:r>
              <a:rPr lang="de-DE" dirty="0" smtClean="0"/>
              <a:t>X0</a:t>
            </a:r>
          </a:p>
          <a:p>
            <a:r>
              <a:rPr lang="de-DE" dirty="0"/>
              <a:t>Disjunktive </a:t>
            </a:r>
            <a:r>
              <a:rPr lang="de-DE" dirty="0" smtClean="0"/>
              <a:t>Normalform: </a:t>
            </a:r>
            <a:r>
              <a:rPr lang="de-DE" dirty="0"/>
              <a:t>Y = </a:t>
            </a:r>
            <a:r>
              <a:rPr lang="de-DE" dirty="0" smtClean="0"/>
              <a:t>!</a:t>
            </a:r>
            <a:r>
              <a:rPr lang="de-DE" dirty="0" err="1" smtClean="0"/>
              <a:t>sel</a:t>
            </a:r>
            <a:r>
              <a:rPr lang="de-DE" dirty="0" smtClean="0"/>
              <a:t> </a:t>
            </a:r>
            <a:r>
              <a:rPr lang="de-DE" dirty="0"/>
              <a:t>&amp; X0 | </a:t>
            </a:r>
            <a:r>
              <a:rPr lang="de-DE" dirty="0" err="1"/>
              <a:t>sel</a:t>
            </a:r>
            <a:r>
              <a:rPr lang="de-DE" dirty="0"/>
              <a:t> &amp; </a:t>
            </a:r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24</a:t>
            </a:fld>
            <a:endParaRPr lang="de-DE" altLang="de-DE"/>
          </a:p>
        </p:txBody>
      </p:sp>
      <p:cxnSp>
        <p:nvCxnSpPr>
          <p:cNvPr id="155" name="Gerade Verbindung 154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Bogen 158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1" name="Textfeld 160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62" name="Gerade Verbindung 161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4" name="Gerade Verbindung 163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5" name="Bogen 164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8" name="Gerade Verbindung 16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9" name="Textfeld 16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173" name="Gerade Verbindung 172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5" name="Gerade Verbindung 184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6" name="Ellipse 185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4" name="Gerade Verbindung 33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7" name="Gerade Verbindung 36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4" name="Gerade Verbindung 43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5" name="Bogen 44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Ellipse 47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Ellipse 48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3907988" y="3581400"/>
            <a:ext cx="1969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3x4 + 2 = 14 Transistoren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7416586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Warum ist ein Multiplexer so </a:t>
            </a:r>
            <a:r>
              <a:rPr lang="de-DE" dirty="0" smtClean="0"/>
              <a:t>wichtig?</a:t>
            </a:r>
          </a:p>
          <a:p>
            <a:r>
              <a:rPr lang="de-DE" dirty="0" smtClean="0"/>
              <a:t>Jede </a:t>
            </a:r>
            <a:r>
              <a:rPr lang="de-DE" dirty="0"/>
              <a:t>logische Funktion kann mit </a:t>
            </a:r>
            <a:r>
              <a:rPr lang="de-DE" dirty="0" err="1"/>
              <a:t>Multiplexern</a:t>
            </a:r>
            <a:r>
              <a:rPr lang="de-DE" dirty="0"/>
              <a:t>, </a:t>
            </a:r>
            <a:r>
              <a:rPr lang="de-DE" dirty="0" smtClean="0"/>
              <a:t>Invertern </a:t>
            </a:r>
            <a:r>
              <a:rPr lang="de-DE" dirty="0"/>
              <a:t>und logischen Konstanten realisiert </a:t>
            </a:r>
            <a:r>
              <a:rPr lang="de-DE" dirty="0" smtClean="0"/>
              <a:t>werden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25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148492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Beispiel: AND</a:t>
            </a:r>
          </a:p>
          <a:p>
            <a:r>
              <a:rPr lang="de-DE" dirty="0"/>
              <a:t>AND ist null wenn die Variable A null ist, </a:t>
            </a:r>
            <a:r>
              <a:rPr lang="de-DE" dirty="0" smtClean="0"/>
              <a:t>unabhängig von B</a:t>
            </a:r>
            <a:endParaRPr lang="de-DE" dirty="0"/>
          </a:p>
          <a:p>
            <a:r>
              <a:rPr lang="de-DE" dirty="0" smtClean="0"/>
              <a:t>-&gt; A </a:t>
            </a:r>
            <a:r>
              <a:rPr lang="de-DE" dirty="0"/>
              <a:t>an Select </a:t>
            </a:r>
            <a:r>
              <a:rPr lang="de-DE" dirty="0" smtClean="0"/>
              <a:t>anschließen, an </a:t>
            </a:r>
            <a:r>
              <a:rPr lang="de-DE" dirty="0"/>
              <a:t>Eingang X0 schließen wir die logische </a:t>
            </a:r>
            <a:r>
              <a:rPr lang="de-DE" dirty="0" smtClean="0"/>
              <a:t>0</a:t>
            </a:r>
          </a:p>
          <a:p>
            <a:r>
              <a:rPr lang="de-DE" dirty="0"/>
              <a:t>Wenn A eins ist (Select = 1), hängt das Ergebnis von Variable B </a:t>
            </a:r>
            <a:r>
              <a:rPr lang="de-DE" dirty="0" smtClean="0"/>
              <a:t>ab</a:t>
            </a:r>
            <a:endParaRPr lang="de-DE" dirty="0"/>
          </a:p>
          <a:p>
            <a:r>
              <a:rPr lang="de-DE" dirty="0" smtClean="0"/>
              <a:t>-&gt; Variable </a:t>
            </a:r>
            <a:r>
              <a:rPr lang="de-DE" dirty="0"/>
              <a:t>B </a:t>
            </a:r>
            <a:r>
              <a:rPr lang="de-DE" dirty="0" smtClean="0"/>
              <a:t>wird </a:t>
            </a:r>
            <a:r>
              <a:rPr lang="de-DE" dirty="0"/>
              <a:t>an Eingang X1 angeschlossen</a:t>
            </a:r>
            <a:r>
              <a:rPr lang="de-DE" dirty="0" smtClean="0"/>
              <a:t>.</a:t>
            </a:r>
          </a:p>
          <a:p>
            <a:r>
              <a:rPr lang="de-DE" dirty="0"/>
              <a:t>AND = A ? </a:t>
            </a:r>
            <a:r>
              <a:rPr lang="de-DE" dirty="0" smtClean="0"/>
              <a:t>B </a:t>
            </a:r>
            <a:r>
              <a:rPr lang="de-DE" dirty="0"/>
              <a:t>: </a:t>
            </a:r>
            <a:r>
              <a:rPr lang="de-DE" dirty="0" smtClean="0"/>
              <a:t>0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38862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419600" y="4572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4419600" y="4572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" name="Bogen 15"/>
          <p:cNvSpPr/>
          <p:nvPr/>
        </p:nvSpPr>
        <p:spPr bwMode="auto">
          <a:xfrm flipV="1">
            <a:off x="4724400" y="4572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3886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" name="Gerade Verbindung 17"/>
          <p:cNvCxnSpPr/>
          <p:nvPr/>
        </p:nvCxnSpPr>
        <p:spPr bwMode="auto">
          <a:xfrm>
            <a:off x="5562600" y="5029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4419600" y="5486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51816" y="4114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3908878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Beispiel EXNOR</a:t>
            </a:r>
          </a:p>
          <a:p>
            <a:r>
              <a:rPr lang="de-DE" dirty="0" smtClean="0"/>
              <a:t>EXNOR </a:t>
            </a:r>
            <a:r>
              <a:rPr lang="de-DE" dirty="0"/>
              <a:t>= A ? </a:t>
            </a:r>
            <a:r>
              <a:rPr lang="de-DE" dirty="0" smtClean="0"/>
              <a:t>B </a:t>
            </a:r>
            <a:r>
              <a:rPr lang="de-DE" dirty="0"/>
              <a:t>: </a:t>
            </a:r>
            <a:r>
              <a:rPr lang="de-DE" dirty="0" smtClean="0"/>
              <a:t>!B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27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21360" y="4114800"/>
            <a:ext cx="3305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grpSp>
        <p:nvGrpSpPr>
          <p:cNvPr id="24" name="Gruppieren 23"/>
          <p:cNvGrpSpPr/>
          <p:nvPr/>
        </p:nvGrpSpPr>
        <p:grpSpPr>
          <a:xfrm>
            <a:off x="4191000" y="3810000"/>
            <a:ext cx="1905000" cy="1981200"/>
            <a:chOff x="1524000" y="4495800"/>
            <a:chExt cx="1905000" cy="1981200"/>
          </a:xfrm>
        </p:grpSpPr>
        <p:cxnSp>
          <p:nvCxnSpPr>
            <p:cNvPr id="25" name="Gerade Verbindung 24"/>
            <p:cNvCxnSpPr/>
            <p:nvPr/>
          </p:nvCxnSpPr>
          <p:spPr bwMode="auto">
            <a:xfrm>
              <a:off x="1524000" y="52578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Gerade Verbindung 25"/>
            <p:cNvCxnSpPr/>
            <p:nvPr/>
          </p:nvCxnSpPr>
          <p:spPr bwMode="auto">
            <a:xfrm>
              <a:off x="1524000" y="57150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" name="Textfeld 26"/>
            <p:cNvSpPr txBox="1"/>
            <p:nvPr/>
          </p:nvSpPr>
          <p:spPr>
            <a:xfrm>
              <a:off x="1676400" y="49530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28" name="Textfeld 27"/>
            <p:cNvSpPr txBox="1"/>
            <p:nvPr/>
          </p:nvSpPr>
          <p:spPr>
            <a:xfrm>
              <a:off x="1676400" y="54102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29" name="Bogen 28"/>
            <p:cNvSpPr/>
            <p:nvPr/>
          </p:nvSpPr>
          <p:spPr bwMode="auto">
            <a:xfrm>
              <a:off x="1752600" y="49530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0" name="Bogen 29"/>
            <p:cNvSpPr/>
            <p:nvPr/>
          </p:nvSpPr>
          <p:spPr bwMode="auto">
            <a:xfrm>
              <a:off x="1676400" y="49530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1" name="Gerade Verbindung 30"/>
            <p:cNvCxnSpPr>
              <a:endCxn id="29" idx="0"/>
            </p:cNvCxnSpPr>
            <p:nvPr/>
          </p:nvCxnSpPr>
          <p:spPr bwMode="auto">
            <a:xfrm flipH="1">
              <a:off x="1943100" y="49530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32" name="Gerade Verbindung 31"/>
            <p:cNvCxnSpPr/>
            <p:nvPr/>
          </p:nvCxnSpPr>
          <p:spPr bwMode="auto">
            <a:xfrm flipH="1">
              <a:off x="1905000" y="6019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33" name="Ellipse 32"/>
            <p:cNvSpPr/>
            <p:nvPr/>
          </p:nvSpPr>
          <p:spPr bwMode="auto">
            <a:xfrm>
              <a:off x="2971800" y="53340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4" name="Bogen 33"/>
            <p:cNvSpPr/>
            <p:nvPr/>
          </p:nvSpPr>
          <p:spPr bwMode="auto">
            <a:xfrm flipV="1">
              <a:off x="1676400" y="4495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35" name="Bogen 34"/>
            <p:cNvSpPr/>
            <p:nvPr/>
          </p:nvSpPr>
          <p:spPr bwMode="auto">
            <a:xfrm>
              <a:off x="1828800" y="49530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36" name="Gerade Verbindung 35"/>
            <p:cNvCxnSpPr/>
            <p:nvPr/>
          </p:nvCxnSpPr>
          <p:spPr bwMode="auto">
            <a:xfrm>
              <a:off x="3276600" y="5486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4085414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Multiplexer kann auch einfacher realisiert werden.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28</a:t>
            </a:fld>
            <a:endParaRPr lang="de-DE" altLang="de-DE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8" name="Gerade Verbindung 37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9" name="Gerade Verbindung 38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0" name="Gerade Verbindung 39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Bogen 40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2" name="Gerade Verbindung 41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381000" y="3657600"/>
            <a:ext cx="4058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Bogen 46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8" name="Gerade Verbindung 47"/>
          <p:cNvCxnSpPr/>
          <p:nvPr/>
        </p:nvCxnSpPr>
        <p:spPr bwMode="auto">
          <a:xfrm>
            <a:off x="6858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9" name="Textfeld 48"/>
          <p:cNvSpPr txBox="1"/>
          <p:nvPr/>
        </p:nvSpPr>
        <p:spPr>
          <a:xfrm>
            <a:off x="381000" y="50292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414721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397831" y="410870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55" name="Gerade Verbindung 54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6" name="Gerade Verbindung 55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Ellipse 57"/>
          <p:cNvSpPr/>
          <p:nvPr/>
        </p:nvSpPr>
        <p:spPr bwMode="auto">
          <a:xfrm>
            <a:off x="914400" y="3810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Ellipse 72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Ellipse 73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Textfeld 74"/>
          <p:cNvSpPr txBox="1"/>
          <p:nvPr/>
        </p:nvSpPr>
        <p:spPr>
          <a:xfrm>
            <a:off x="3907988" y="3581400"/>
            <a:ext cx="196996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3x4 + 2 = 14 Transistoren 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8168825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Multiplexer kann auch einfacher realisiert werden.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29</a:t>
            </a:fld>
            <a:endParaRPr lang="de-DE" altLang="de-DE"/>
          </a:p>
        </p:txBody>
      </p:sp>
      <p:cxnSp>
        <p:nvCxnSpPr>
          <p:cNvPr id="68" name="Gerade Verbindung 67"/>
          <p:cNvCxnSpPr/>
          <p:nvPr/>
        </p:nvCxnSpPr>
        <p:spPr bwMode="auto">
          <a:xfrm>
            <a:off x="1295400" y="3048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1295400" y="3962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1600200" y="3048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4"/>
          <p:cNvCxnSpPr/>
          <p:nvPr/>
        </p:nvCxnSpPr>
        <p:spPr bwMode="auto">
          <a:xfrm>
            <a:off x="1295400" y="3048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1295400" y="4495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1295400" y="5410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Bogen 51"/>
          <p:cNvSpPr/>
          <p:nvPr/>
        </p:nvSpPr>
        <p:spPr bwMode="auto">
          <a:xfrm flipV="1">
            <a:off x="1600200" y="4495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1295400" y="4495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&quot;Nein&quot;-Symbol 9"/>
          <p:cNvSpPr/>
          <p:nvPr/>
        </p:nvSpPr>
        <p:spPr bwMode="auto">
          <a:xfrm>
            <a:off x="2743200" y="3886200"/>
            <a:ext cx="609600" cy="609600"/>
          </a:xfrm>
          <a:prstGeom prst="noSmoking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185604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Kombinatorisch </a:t>
            </a:r>
            <a:r>
              <a:rPr lang="de-DE" dirty="0"/>
              <a:t>gibt es </a:t>
            </a:r>
            <a:r>
              <a:rPr lang="de-DE" dirty="0" smtClean="0"/>
              <a:t>2</a:t>
            </a:r>
            <a:r>
              <a:rPr lang="de-DE" baseline="30000" dirty="0" smtClean="0"/>
              <a:t>4</a:t>
            </a:r>
            <a:r>
              <a:rPr lang="de-DE" dirty="0" smtClean="0"/>
              <a:t> </a:t>
            </a:r>
            <a:r>
              <a:rPr lang="de-DE" dirty="0"/>
              <a:t>= 16 Booleschen Funktionen von zwei </a:t>
            </a:r>
            <a:r>
              <a:rPr lang="de-DE" dirty="0" smtClean="0"/>
              <a:t>Variablen</a:t>
            </a:r>
          </a:p>
          <a:p>
            <a:r>
              <a:rPr lang="de-DE" dirty="0"/>
              <a:t>Die Länge der Ergebnistabelle ist 4 und für jede Zeile haben wir zwei Möglichkeiten.</a:t>
            </a:r>
            <a:endParaRPr lang="de-DE" dirty="0" smtClean="0"/>
          </a:p>
          <a:p>
            <a:r>
              <a:rPr lang="de-DE" dirty="0" smtClean="0"/>
              <a:t>Die wichtigsten </a:t>
            </a:r>
            <a:r>
              <a:rPr lang="de-DE" dirty="0"/>
              <a:t>Booleschen Funktionen mit zwei Variablen sind NAND, NOR, </a:t>
            </a:r>
            <a:r>
              <a:rPr lang="de-DE" dirty="0" smtClean="0"/>
              <a:t>EXNOR (Gleichwertigkeit, Äquivalenz).</a:t>
            </a:r>
          </a:p>
          <a:p>
            <a:r>
              <a:rPr lang="de-DE" dirty="0"/>
              <a:t>Da </a:t>
            </a:r>
            <a:r>
              <a:rPr lang="de-DE" dirty="0" smtClean="0"/>
              <a:t>es </a:t>
            </a:r>
            <a:r>
              <a:rPr lang="de-DE" dirty="0"/>
              <a:t>Inverter </a:t>
            </a:r>
            <a:r>
              <a:rPr lang="de-DE" dirty="0" smtClean="0"/>
              <a:t>gibt, </a:t>
            </a:r>
            <a:r>
              <a:rPr lang="de-DE" dirty="0"/>
              <a:t>können wir aus NAND, NOR und </a:t>
            </a:r>
            <a:r>
              <a:rPr lang="de-DE" dirty="0" smtClean="0"/>
              <a:t>EXNOR AND</a:t>
            </a:r>
            <a:r>
              <a:rPr lang="de-DE" dirty="0"/>
              <a:t>, OR und die </a:t>
            </a:r>
            <a:r>
              <a:rPr lang="de-DE" dirty="0" smtClean="0"/>
              <a:t>EXOR </a:t>
            </a:r>
            <a:r>
              <a:rPr lang="de-DE" dirty="0"/>
              <a:t>bauen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2793153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81259929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13748631"/>
              </p:ext>
            </p:extLst>
          </p:nvPr>
        </p:nvGraphicFramePr>
        <p:xfrm>
          <a:off x="3505200" y="40640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544826" y="3810000"/>
            <a:ext cx="61908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NAND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103888" y="3810000"/>
            <a:ext cx="5261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NOR</a:t>
            </a:r>
            <a:endParaRPr lang="de-DE" dirty="0"/>
          </a:p>
        </p:txBody>
      </p:sp>
      <p:sp>
        <p:nvSpPr>
          <p:cNvPr id="10" name="Textfeld 9"/>
          <p:cNvSpPr txBox="1"/>
          <p:nvPr/>
        </p:nvSpPr>
        <p:spPr>
          <a:xfrm>
            <a:off x="3402610" y="3810000"/>
            <a:ext cx="73129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EXNOR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08380047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Wir können </a:t>
            </a:r>
            <a:r>
              <a:rPr lang="de-DE" dirty="0" smtClean="0"/>
              <a:t>die Gatter so erweitern, dass sie sich im </a:t>
            </a:r>
            <a:r>
              <a:rPr lang="de-DE" dirty="0"/>
              <a:t>hochohmigen Zustand befinden </a:t>
            </a:r>
            <a:r>
              <a:rPr lang="de-DE" dirty="0" smtClean="0"/>
              <a:t>können</a:t>
            </a:r>
          </a:p>
          <a:p>
            <a:r>
              <a:rPr lang="de-DE" dirty="0" smtClean="0"/>
              <a:t>-&gt; </a:t>
            </a:r>
            <a:r>
              <a:rPr lang="de-DE" dirty="0" err="1" smtClean="0"/>
              <a:t>Gated</a:t>
            </a:r>
            <a:r>
              <a:rPr lang="de-DE" dirty="0" smtClean="0"/>
              <a:t> Inverter</a:t>
            </a:r>
          </a:p>
          <a:p>
            <a:r>
              <a:rPr lang="de-DE" dirty="0" smtClean="0"/>
              <a:t>Wenn </a:t>
            </a:r>
            <a:r>
              <a:rPr lang="de-DE" dirty="0"/>
              <a:t>der </a:t>
            </a:r>
            <a:r>
              <a:rPr lang="de-DE" dirty="0" err="1"/>
              <a:t>Enable</a:t>
            </a:r>
            <a:r>
              <a:rPr lang="de-DE" dirty="0"/>
              <a:t> Eingang eins ist, funktioniert der Inverter wie ein </a:t>
            </a:r>
            <a:r>
              <a:rPr lang="de-DE" dirty="0" smtClean="0"/>
              <a:t>gewöhnlicher Inverter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30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450848" y="44927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981200" y="27432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1981200" y="41910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198120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9812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083734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Mit </a:t>
            </a:r>
            <a:r>
              <a:rPr lang="de-DE" dirty="0" err="1"/>
              <a:t>Enable</a:t>
            </a:r>
            <a:r>
              <a:rPr lang="de-DE" dirty="0"/>
              <a:t> = null, ist der Ausgang von VDD und GND </a:t>
            </a:r>
            <a:r>
              <a:rPr lang="de-DE" dirty="0" smtClean="0"/>
              <a:t>getrennt, </a:t>
            </a:r>
            <a:r>
              <a:rPr lang="de-DE" dirty="0"/>
              <a:t>der </a:t>
            </a:r>
            <a:r>
              <a:rPr lang="de-DE" dirty="0" smtClean="0"/>
              <a:t>Ausgang „schwebt“ (</a:t>
            </a:r>
            <a:r>
              <a:rPr lang="de-DE" dirty="0" err="1" smtClean="0"/>
              <a:t>float</a:t>
            </a:r>
            <a:r>
              <a:rPr lang="de-DE" dirty="0" smtClean="0"/>
              <a:t>) </a:t>
            </a:r>
            <a:r>
              <a:rPr lang="de-DE" dirty="0"/>
              <a:t>im hochohmigen (high </a:t>
            </a:r>
            <a:r>
              <a:rPr lang="de-DE" dirty="0" err="1"/>
              <a:t>impedance</a:t>
            </a:r>
            <a:r>
              <a:rPr lang="de-DE" dirty="0"/>
              <a:t>)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31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6" name="Gerade Verbindung 75"/>
          <p:cNvCxnSpPr/>
          <p:nvPr/>
        </p:nvCxnSpPr>
        <p:spPr bwMode="auto">
          <a:xfrm>
            <a:off x="2438400" y="4953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2438400" y="4800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971800" y="35052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2971800" y="41910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" name="Gleichschenkliges Dreieck 20"/>
          <p:cNvSpPr/>
          <p:nvPr/>
        </p:nvSpPr>
        <p:spPr bwMode="auto">
          <a:xfrm rot="5400000">
            <a:off x="1450848" y="44927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1981200" y="27432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" name="Gerade Verbindung mit Pfeil 24"/>
          <p:cNvCxnSpPr/>
          <p:nvPr/>
        </p:nvCxnSpPr>
        <p:spPr bwMode="auto">
          <a:xfrm>
            <a:off x="1981200" y="41910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198120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27" name="Textfeld 26"/>
          <p:cNvSpPr txBox="1"/>
          <p:nvPr/>
        </p:nvSpPr>
        <p:spPr>
          <a:xfrm>
            <a:off x="19812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179861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32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3124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38481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>
            <a:endCxn id="30" idx="1"/>
          </p:cNvCxnSpPr>
          <p:nvPr/>
        </p:nvCxnSpPr>
        <p:spPr bwMode="auto">
          <a:xfrm flipH="1">
            <a:off x="4495800" y="4495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468360" y="4495800"/>
            <a:ext cx="17636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Schlecht – leitet 1 nicht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82764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33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4063504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45339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/>
          <p:nvPr/>
        </p:nvCxnSpPr>
        <p:spPr bwMode="auto">
          <a:xfrm flipH="1">
            <a:off x="35052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876800" y="3505200"/>
            <a:ext cx="4331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Gut</a:t>
            </a:r>
            <a:endParaRPr lang="de-DE" dirty="0"/>
          </a:p>
        </p:txBody>
      </p:sp>
      <p:grpSp>
        <p:nvGrpSpPr>
          <p:cNvPr id="25" name="Gruppieren 24"/>
          <p:cNvGrpSpPr/>
          <p:nvPr/>
        </p:nvGrpSpPr>
        <p:grpSpPr>
          <a:xfrm rot="5400000">
            <a:off x="3848100" y="3771900"/>
            <a:ext cx="533400" cy="762000"/>
            <a:chOff x="1600200" y="4419600"/>
            <a:chExt cx="533400" cy="762000"/>
          </a:xfrm>
        </p:grpSpPr>
        <p:sp>
          <p:nvSpPr>
            <p:cNvPr id="2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" name="Gerade Verbindung 40"/>
          <p:cNvCxnSpPr>
            <a:endCxn id="38" idx="1"/>
          </p:cNvCxnSpPr>
          <p:nvPr/>
        </p:nvCxnSpPr>
        <p:spPr bwMode="auto">
          <a:xfrm flipH="1">
            <a:off x="44958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4038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495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41148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8" name="Gruppieren 7"/>
          <p:cNvGrpSpPr/>
          <p:nvPr/>
        </p:nvGrpSpPr>
        <p:grpSpPr>
          <a:xfrm>
            <a:off x="3429000" y="5410200"/>
            <a:ext cx="1138621" cy="609600"/>
            <a:chOff x="990600" y="4648200"/>
            <a:chExt cx="1981200" cy="1060704"/>
          </a:xfrm>
        </p:grpSpPr>
        <p:cxnSp>
          <p:nvCxnSpPr>
            <p:cNvPr id="45" name="Gerade Verbindung 4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6" name="Ellipse 4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7" name="Gleichschenkliges Dreieck 46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8" name="Gerade Verbindung 47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9" name="Textfeld 48"/>
          <p:cNvSpPr txBox="1"/>
          <p:nvPr/>
        </p:nvSpPr>
        <p:spPr>
          <a:xfrm>
            <a:off x="335280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50" name="Textfeld 49"/>
          <p:cNvSpPr txBox="1"/>
          <p:nvPr/>
        </p:nvSpPr>
        <p:spPr>
          <a:xfrm>
            <a:off x="441960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9" name="Ellipse 8"/>
          <p:cNvSpPr/>
          <p:nvPr/>
        </p:nvSpPr>
        <p:spPr bwMode="auto">
          <a:xfrm>
            <a:off x="4114800" y="5257800"/>
            <a:ext cx="1143000" cy="914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" name="Textfeld 11"/>
          <p:cNvSpPr txBox="1"/>
          <p:nvPr/>
        </p:nvSpPr>
        <p:spPr>
          <a:xfrm>
            <a:off x="5214027" y="5971401"/>
            <a:ext cx="88197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r>
              <a:rPr lang="de-DE" dirty="0" smtClean="0"/>
              <a:t> = !En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41578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34</a:t>
            </a:fld>
            <a:endParaRPr lang="de-DE" altLang="de-DE"/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2438400" y="3505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2438400" y="3352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0" name="Gleichschenkliges Dreieck 19"/>
          <p:cNvSpPr/>
          <p:nvPr/>
        </p:nvSpPr>
        <p:spPr bwMode="auto">
          <a:xfrm rot="5400000">
            <a:off x="1450848" y="3044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3124200" y="2895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Textfeld 10"/>
          <p:cNvSpPr txBox="1"/>
          <p:nvPr/>
        </p:nvSpPr>
        <p:spPr>
          <a:xfrm>
            <a:off x="4063504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cxnSp>
        <p:nvCxnSpPr>
          <p:cNvPr id="5" name="Gerade Verbindung 4"/>
          <p:cNvCxnSpPr/>
          <p:nvPr/>
        </p:nvCxnSpPr>
        <p:spPr bwMode="auto">
          <a:xfrm flipV="1">
            <a:off x="2971800" y="3276600"/>
            <a:ext cx="3048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2" name="Gruppieren 21"/>
          <p:cNvGrpSpPr/>
          <p:nvPr/>
        </p:nvGrpSpPr>
        <p:grpSpPr>
          <a:xfrm rot="5400000">
            <a:off x="3848100" y="4533900"/>
            <a:ext cx="533400" cy="762000"/>
            <a:chOff x="1600200" y="4419600"/>
            <a:chExt cx="533400" cy="762000"/>
          </a:xfrm>
        </p:grpSpPr>
        <p:sp>
          <p:nvSpPr>
            <p:cNvPr id="23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4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8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29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0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1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32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34" name="Gerade Verbindung 33"/>
          <p:cNvCxnSpPr/>
          <p:nvPr/>
        </p:nvCxnSpPr>
        <p:spPr bwMode="auto">
          <a:xfrm flipH="1">
            <a:off x="35052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H="1" flipV="1">
            <a:off x="3276600" y="3581400"/>
            <a:ext cx="4572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3276600" y="35052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5" name="Gruppieren 24"/>
          <p:cNvGrpSpPr/>
          <p:nvPr/>
        </p:nvGrpSpPr>
        <p:grpSpPr>
          <a:xfrm rot="5400000">
            <a:off x="3848100" y="3771900"/>
            <a:ext cx="533400" cy="762000"/>
            <a:chOff x="1600200" y="4419600"/>
            <a:chExt cx="533400" cy="762000"/>
          </a:xfrm>
        </p:grpSpPr>
        <p:sp>
          <p:nvSpPr>
            <p:cNvPr id="27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5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6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7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8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39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40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41" name="Gerade Verbindung 40"/>
          <p:cNvCxnSpPr>
            <a:endCxn id="38" idx="1"/>
          </p:cNvCxnSpPr>
          <p:nvPr/>
        </p:nvCxnSpPr>
        <p:spPr bwMode="auto">
          <a:xfrm flipH="1">
            <a:off x="4495800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4038600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495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3" name="Gerade Verbindung 42"/>
          <p:cNvCxnSpPr/>
          <p:nvPr/>
        </p:nvCxnSpPr>
        <p:spPr bwMode="auto">
          <a:xfrm>
            <a:off x="3733800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4114800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5943600" y="5181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5922703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>
            <a:off x="7772400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5236903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" name="Gruppieren 50"/>
          <p:cNvGrpSpPr/>
          <p:nvPr/>
        </p:nvGrpSpPr>
        <p:grpSpPr>
          <a:xfrm>
            <a:off x="5770303" y="4419600"/>
            <a:ext cx="533400" cy="762000"/>
            <a:chOff x="1600200" y="4419600"/>
            <a:chExt cx="533400" cy="762000"/>
          </a:xfrm>
        </p:grpSpPr>
        <p:sp>
          <p:nvSpPr>
            <p:cNvPr id="5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5770303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3" name="Gerade Verbindung 72"/>
          <p:cNvCxnSpPr/>
          <p:nvPr/>
        </p:nvCxnSpPr>
        <p:spPr bwMode="auto">
          <a:xfrm>
            <a:off x="5770303" y="4038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7543800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 rot="5400000">
            <a:off x="7328396" y="45339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 flipH="1">
            <a:off x="6985496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 rot="5400000">
            <a:off x="7328396" y="37719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>
            <a:endCxn id="91" idx="1"/>
          </p:cNvCxnSpPr>
          <p:nvPr/>
        </p:nvCxnSpPr>
        <p:spPr bwMode="auto">
          <a:xfrm flipH="1">
            <a:off x="7976096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7518896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7976096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7214096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7595096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8" name="Gerade Verbindung 7"/>
          <p:cNvCxnSpPr>
            <a:endCxn id="57" idx="1"/>
          </p:cNvCxnSpPr>
          <p:nvPr/>
        </p:nvCxnSpPr>
        <p:spPr bwMode="auto">
          <a:xfrm flipH="1">
            <a:off x="6303704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mit Pfeil 11"/>
          <p:cNvCxnSpPr/>
          <p:nvPr/>
        </p:nvCxnSpPr>
        <p:spPr bwMode="auto">
          <a:xfrm>
            <a:off x="4800600" y="4191000"/>
            <a:ext cx="4572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>
            <a:off x="3429000" y="5410200"/>
            <a:ext cx="1138621" cy="609600"/>
            <a:chOff x="990600" y="4648200"/>
            <a:chExt cx="1981200" cy="1060704"/>
          </a:xfrm>
        </p:grpSpPr>
        <p:cxnSp>
          <p:nvCxnSpPr>
            <p:cNvPr id="100" name="Gerade Verbindung 9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1" name="Ellipse 10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2" name="Gleichschenkliges Dreieck 10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3" name="Gerade Verbindung 102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04" name="Textfeld 103"/>
          <p:cNvSpPr txBox="1"/>
          <p:nvPr/>
        </p:nvSpPr>
        <p:spPr>
          <a:xfrm>
            <a:off x="335280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05" name="Textfeld 104"/>
          <p:cNvSpPr txBox="1"/>
          <p:nvPr/>
        </p:nvSpPr>
        <p:spPr>
          <a:xfrm>
            <a:off x="441960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106" name="Gruppieren 105"/>
          <p:cNvGrpSpPr/>
          <p:nvPr/>
        </p:nvGrpSpPr>
        <p:grpSpPr>
          <a:xfrm>
            <a:off x="6916590" y="5410200"/>
            <a:ext cx="1138621" cy="609600"/>
            <a:chOff x="990600" y="4648200"/>
            <a:chExt cx="1981200" cy="1060704"/>
          </a:xfrm>
        </p:grpSpPr>
        <p:cxnSp>
          <p:nvCxnSpPr>
            <p:cNvPr id="107" name="Gerade Verbindung 106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8" name="Ellipse 107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9" name="Gleichschenkliges Dreieck 108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0" name="Gerade Verbindung 109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1" name="Textfeld 110"/>
          <p:cNvSpPr txBox="1"/>
          <p:nvPr/>
        </p:nvSpPr>
        <p:spPr>
          <a:xfrm>
            <a:off x="6840390" y="5486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7907190" y="5486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0367812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Schaltung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35</a:t>
            </a:fld>
            <a:endParaRPr lang="de-DE" altLang="de-DE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1544896" y="5181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6" name="Gerade Verbindung 45"/>
          <p:cNvCxnSpPr/>
          <p:nvPr/>
        </p:nvCxnSpPr>
        <p:spPr bwMode="auto">
          <a:xfrm>
            <a:off x="1523999" y="3657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mit Pfeil 48"/>
          <p:cNvCxnSpPr/>
          <p:nvPr/>
        </p:nvCxnSpPr>
        <p:spPr bwMode="auto">
          <a:xfrm>
            <a:off x="3373696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 flipH="1">
            <a:off x="838199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51" name="Gruppieren 50"/>
          <p:cNvGrpSpPr/>
          <p:nvPr/>
        </p:nvGrpSpPr>
        <p:grpSpPr>
          <a:xfrm>
            <a:off x="1371599" y="4419600"/>
            <a:ext cx="533400" cy="762000"/>
            <a:chOff x="1600200" y="4419600"/>
            <a:chExt cx="533400" cy="762000"/>
          </a:xfrm>
        </p:grpSpPr>
        <p:sp>
          <p:nvSpPr>
            <p:cNvPr id="5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5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5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1371599" y="3657600"/>
            <a:ext cx="533400" cy="762000"/>
            <a:chOff x="1524000" y="3048000"/>
            <a:chExt cx="533400" cy="762000"/>
          </a:xfrm>
        </p:grpSpPr>
        <p:grpSp>
          <p:nvGrpSpPr>
            <p:cNvPr id="61" name="Gruppieren 6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6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6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7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62" name="Ellipse 6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73" name="Gerade Verbindung 72"/>
          <p:cNvCxnSpPr/>
          <p:nvPr/>
        </p:nvCxnSpPr>
        <p:spPr bwMode="auto">
          <a:xfrm>
            <a:off x="1371599" y="4038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3145096" y="3733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75" name="Gruppieren 74"/>
          <p:cNvGrpSpPr/>
          <p:nvPr/>
        </p:nvGrpSpPr>
        <p:grpSpPr>
          <a:xfrm rot="5400000">
            <a:off x="2929692" y="4533900"/>
            <a:ext cx="533400" cy="762000"/>
            <a:chOff x="1600200" y="4419600"/>
            <a:chExt cx="533400" cy="762000"/>
          </a:xfrm>
        </p:grpSpPr>
        <p:sp>
          <p:nvSpPr>
            <p:cNvPr id="7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7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8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84" name="Gerade Verbindung 83"/>
          <p:cNvCxnSpPr/>
          <p:nvPr/>
        </p:nvCxnSpPr>
        <p:spPr bwMode="auto">
          <a:xfrm flipH="1">
            <a:off x="2586792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85" name="Gruppieren 84"/>
          <p:cNvGrpSpPr/>
          <p:nvPr/>
        </p:nvGrpSpPr>
        <p:grpSpPr>
          <a:xfrm rot="5400000">
            <a:off x="2929692" y="3771900"/>
            <a:ext cx="533400" cy="762000"/>
            <a:chOff x="1600200" y="4419600"/>
            <a:chExt cx="533400" cy="762000"/>
          </a:xfrm>
        </p:grpSpPr>
        <p:sp>
          <p:nvSpPr>
            <p:cNvPr id="86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7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8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89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0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3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4" name="Gerade Verbindung 93"/>
          <p:cNvCxnSpPr>
            <a:endCxn id="91" idx="1"/>
          </p:cNvCxnSpPr>
          <p:nvPr/>
        </p:nvCxnSpPr>
        <p:spPr bwMode="auto">
          <a:xfrm flipH="1">
            <a:off x="3577392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Ellipse 94"/>
          <p:cNvSpPr/>
          <p:nvPr/>
        </p:nvSpPr>
        <p:spPr bwMode="auto">
          <a:xfrm>
            <a:off x="3120192" y="4038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6" name="Gerade Verbindung 95"/>
          <p:cNvCxnSpPr/>
          <p:nvPr/>
        </p:nvCxnSpPr>
        <p:spPr bwMode="auto">
          <a:xfrm>
            <a:off x="3577392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2815392" y="4419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8" name="Textfeld 97"/>
          <p:cNvSpPr txBox="1"/>
          <p:nvPr/>
        </p:nvSpPr>
        <p:spPr>
          <a:xfrm>
            <a:off x="3196392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8" name="Gerade Verbindung 7"/>
          <p:cNvCxnSpPr>
            <a:endCxn id="57" idx="1"/>
          </p:cNvCxnSpPr>
          <p:nvPr/>
        </p:nvCxnSpPr>
        <p:spPr bwMode="auto">
          <a:xfrm flipH="1">
            <a:off x="1905000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6172201" y="5943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6172201" y="28956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mit Pfeil 100"/>
          <p:cNvCxnSpPr/>
          <p:nvPr/>
        </p:nvCxnSpPr>
        <p:spPr bwMode="auto">
          <a:xfrm>
            <a:off x="6553201" y="4419600"/>
            <a:ext cx="914399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 flipH="1">
            <a:off x="5257801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03" name="Gruppieren 102"/>
          <p:cNvGrpSpPr/>
          <p:nvPr/>
        </p:nvGrpSpPr>
        <p:grpSpPr>
          <a:xfrm>
            <a:off x="6019801" y="4419600"/>
            <a:ext cx="533400" cy="762000"/>
            <a:chOff x="1600200" y="4419600"/>
            <a:chExt cx="533400" cy="762000"/>
          </a:xfrm>
        </p:grpSpPr>
        <p:sp>
          <p:nvSpPr>
            <p:cNvPr id="104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7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8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9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10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11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grpSp>
        <p:nvGrpSpPr>
          <p:cNvPr id="112" name="Gruppieren 111"/>
          <p:cNvGrpSpPr/>
          <p:nvPr/>
        </p:nvGrpSpPr>
        <p:grpSpPr>
          <a:xfrm>
            <a:off x="6019801" y="3657600"/>
            <a:ext cx="533400" cy="762000"/>
            <a:chOff x="1524000" y="3048000"/>
            <a:chExt cx="533400" cy="762000"/>
          </a:xfrm>
        </p:grpSpPr>
        <p:grpSp>
          <p:nvGrpSpPr>
            <p:cNvPr id="113" name="Gruppieren 112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15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6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7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8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19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0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21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22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14" name="Ellipse 113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cxnSp>
        <p:nvCxnSpPr>
          <p:cNvPr id="123" name="Gerade Verbindung 122"/>
          <p:cNvCxnSpPr/>
          <p:nvPr/>
        </p:nvCxnSpPr>
        <p:spPr bwMode="auto">
          <a:xfrm>
            <a:off x="5791201" y="3276600"/>
            <a:ext cx="0" cy="2286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H="1">
            <a:off x="7234994" y="44196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9" name="Gerade Verbindung 148"/>
          <p:cNvCxnSpPr>
            <a:endCxn id="109" idx="1"/>
          </p:cNvCxnSpPr>
          <p:nvPr/>
        </p:nvCxnSpPr>
        <p:spPr bwMode="auto">
          <a:xfrm flipH="1">
            <a:off x="6553202" y="4419600"/>
            <a:ext cx="706696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0" name="Gruppieren 149"/>
          <p:cNvGrpSpPr/>
          <p:nvPr/>
        </p:nvGrpSpPr>
        <p:grpSpPr>
          <a:xfrm>
            <a:off x="6019801" y="2895600"/>
            <a:ext cx="533400" cy="762000"/>
            <a:chOff x="1524000" y="3048000"/>
            <a:chExt cx="533400" cy="762000"/>
          </a:xfrm>
        </p:grpSpPr>
        <p:grpSp>
          <p:nvGrpSpPr>
            <p:cNvPr id="151" name="Gruppieren 150"/>
            <p:cNvGrpSpPr/>
            <p:nvPr/>
          </p:nvGrpSpPr>
          <p:grpSpPr>
            <a:xfrm flipV="1">
              <a:off x="1524000" y="3048000"/>
              <a:ext cx="533400" cy="762000"/>
              <a:chOff x="1600200" y="4419600"/>
              <a:chExt cx="533400" cy="762000"/>
            </a:xfrm>
          </p:grpSpPr>
          <p:sp>
            <p:nvSpPr>
              <p:cNvPr id="153" name="Line 18"/>
              <p:cNvSpPr>
                <a:spLocks noChangeShapeType="1"/>
              </p:cNvSpPr>
              <p:nvPr/>
            </p:nvSpPr>
            <p:spPr bwMode="auto">
              <a:xfrm rot="16200000" flipV="1">
                <a:off x="2057400" y="48768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4" name="Line 19"/>
              <p:cNvSpPr>
                <a:spLocks noChangeShapeType="1"/>
              </p:cNvSpPr>
              <p:nvPr/>
            </p:nvSpPr>
            <p:spPr bwMode="auto">
              <a:xfrm rot="16200000">
                <a:off x="18288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5" name="Line 20"/>
              <p:cNvSpPr>
                <a:spLocks noChangeShapeType="1"/>
              </p:cNvSpPr>
              <p:nvPr/>
            </p:nvSpPr>
            <p:spPr bwMode="auto">
              <a:xfrm rot="16200000">
                <a:off x="1828800" y="47244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6" name="Line 21"/>
              <p:cNvSpPr>
                <a:spLocks noChangeShapeType="1"/>
              </p:cNvSpPr>
              <p:nvPr/>
            </p:nvSpPr>
            <p:spPr bwMode="auto">
              <a:xfrm rot="16200000">
                <a:off x="1752600" y="4800600"/>
                <a:ext cx="3048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7" name="Line 22"/>
              <p:cNvSpPr>
                <a:spLocks noChangeShapeType="1"/>
              </p:cNvSpPr>
              <p:nvPr/>
            </p:nvSpPr>
            <p:spPr bwMode="auto">
              <a:xfrm rot="16200000" flipV="1">
                <a:off x="2057400" y="4572000"/>
                <a:ext cx="0" cy="15240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8" name="Line 23"/>
              <p:cNvSpPr>
                <a:spLocks noChangeShapeType="1"/>
              </p:cNvSpPr>
              <p:nvPr/>
            </p:nvSpPr>
            <p:spPr bwMode="auto">
              <a:xfrm rot="16200000">
                <a:off x="2019300" y="45339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sp>
            <p:nvSpPr>
              <p:cNvPr id="159" name="Line 24"/>
              <p:cNvSpPr>
                <a:spLocks noChangeShapeType="1"/>
              </p:cNvSpPr>
              <p:nvPr/>
            </p:nvSpPr>
            <p:spPr bwMode="auto">
              <a:xfrm rot="16200000">
                <a:off x="2019300" y="5067300"/>
                <a:ext cx="228600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  <p:txBody>
              <a:bodyPr anchor="ctr"/>
              <a:lstStyle/>
              <a:p>
                <a:endParaRPr lang="de-DE"/>
              </a:p>
            </p:txBody>
          </p:sp>
          <p:cxnSp>
            <p:nvCxnSpPr>
              <p:cNvPr id="160" name="Gerade Verbindung 259"/>
              <p:cNvCxnSpPr>
                <a:cxnSpLocks noChangeShapeType="1"/>
              </p:cNvCxnSpPr>
              <p:nvPr/>
            </p:nvCxnSpPr>
            <p:spPr bwMode="auto">
              <a:xfrm flipH="1" flipV="1">
                <a:off x="1600200" y="4800600"/>
                <a:ext cx="152400" cy="0"/>
              </a:xfrm>
              <a:prstGeom prst="line">
                <a:avLst/>
              </a:prstGeom>
              <a:noFill/>
              <a:ln w="9525" algn="ctr">
                <a:solidFill>
                  <a:schemeClr val="tx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</a:extLst>
            </p:spPr>
          </p:cxnSp>
        </p:grpSp>
        <p:sp>
          <p:nvSpPr>
            <p:cNvPr id="152" name="Ellipse 151"/>
            <p:cNvSpPr/>
            <p:nvPr/>
          </p:nvSpPr>
          <p:spPr bwMode="auto">
            <a:xfrm>
              <a:off x="1676400" y="3352800"/>
              <a:ext cx="152400" cy="1524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61" name="Gruppieren 160"/>
          <p:cNvGrpSpPr/>
          <p:nvPr/>
        </p:nvGrpSpPr>
        <p:grpSpPr>
          <a:xfrm>
            <a:off x="6019801" y="5181600"/>
            <a:ext cx="533400" cy="762000"/>
            <a:chOff x="1600200" y="4419600"/>
            <a:chExt cx="533400" cy="762000"/>
          </a:xfrm>
        </p:grpSpPr>
        <p:sp>
          <p:nvSpPr>
            <p:cNvPr id="162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3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4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5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6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7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68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69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5" name="Gerade Verbindung 14"/>
          <p:cNvCxnSpPr/>
          <p:nvPr/>
        </p:nvCxnSpPr>
        <p:spPr bwMode="auto">
          <a:xfrm flipH="1">
            <a:off x="5791201" y="3276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 flipH="1">
            <a:off x="5791201" y="5562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1" name="Textfeld 170"/>
          <p:cNvSpPr txBox="1"/>
          <p:nvPr/>
        </p:nvSpPr>
        <p:spPr>
          <a:xfrm>
            <a:off x="5791201" y="3810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172" name="Textfeld 171"/>
          <p:cNvSpPr txBox="1"/>
          <p:nvPr/>
        </p:nvSpPr>
        <p:spPr>
          <a:xfrm>
            <a:off x="5943601" y="4572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2209800" y="42672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H="1">
            <a:off x="2209800" y="4267200"/>
            <a:ext cx="22860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73" name="Gruppieren 172"/>
          <p:cNvGrpSpPr/>
          <p:nvPr/>
        </p:nvGrpSpPr>
        <p:grpSpPr>
          <a:xfrm>
            <a:off x="4325790" y="2590800"/>
            <a:ext cx="1138621" cy="609600"/>
            <a:chOff x="990600" y="4648200"/>
            <a:chExt cx="1981200" cy="1060704"/>
          </a:xfrm>
        </p:grpSpPr>
        <p:cxnSp>
          <p:nvCxnSpPr>
            <p:cNvPr id="174" name="Gerade Verbindung 1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5" name="Ellipse 1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6" name="Gleichschenkliges Dreieck 1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7" name="Gerade Verbindung 1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8" name="Textfeld 177"/>
          <p:cNvSpPr txBox="1"/>
          <p:nvPr/>
        </p:nvSpPr>
        <p:spPr>
          <a:xfrm>
            <a:off x="4249590" y="2667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79" name="Textfeld 178"/>
          <p:cNvSpPr txBox="1"/>
          <p:nvPr/>
        </p:nvSpPr>
        <p:spPr>
          <a:xfrm>
            <a:off x="5316390" y="2667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7734650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 mit </a:t>
            </a:r>
            <a:r>
              <a:rPr lang="de-DE" dirty="0" err="1" smtClean="0"/>
              <a:t>Gated</a:t>
            </a:r>
            <a:r>
              <a:rPr lang="de-DE" dirty="0" smtClean="0"/>
              <a:t> Invertern</a:t>
            </a:r>
          </a:p>
          <a:p>
            <a:r>
              <a:rPr lang="de-DE" dirty="0"/>
              <a:t>Wir brauchen zwei </a:t>
            </a:r>
            <a:r>
              <a:rPr lang="de-DE" dirty="0" smtClean="0"/>
              <a:t>normale- </a:t>
            </a:r>
            <a:r>
              <a:rPr lang="de-DE" dirty="0"/>
              <a:t>und zwei </a:t>
            </a:r>
            <a:r>
              <a:rPr lang="de-DE" dirty="0" err="1"/>
              <a:t>Gated</a:t>
            </a:r>
            <a:r>
              <a:rPr lang="de-DE" dirty="0"/>
              <a:t> </a:t>
            </a:r>
            <a:r>
              <a:rPr lang="de-DE" dirty="0" smtClean="0"/>
              <a:t>Invertern </a:t>
            </a:r>
            <a:r>
              <a:rPr lang="de-DE" dirty="0"/>
              <a:t>– es sind insgesamt 2 x 2 + 2 x 4 = 12 </a:t>
            </a:r>
            <a:r>
              <a:rPr lang="de-DE" dirty="0" smtClean="0"/>
              <a:t>Transistoren - besser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4114800"/>
            <a:ext cx="914400" cy="1371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133600" y="51816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4" name="Textfeld 3"/>
          <p:cNvSpPr txBox="1"/>
          <p:nvPr/>
        </p:nvSpPr>
        <p:spPr>
          <a:xfrm>
            <a:off x="2209800" y="5562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2" name="Textfeld 21"/>
          <p:cNvSpPr txBox="1"/>
          <p:nvPr/>
        </p:nvSpPr>
        <p:spPr>
          <a:xfrm>
            <a:off x="1151816" y="4114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23" name="Textfeld 22"/>
          <p:cNvSpPr txBox="1"/>
          <p:nvPr/>
        </p:nvSpPr>
        <p:spPr>
          <a:xfrm>
            <a:off x="1134184" y="4876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62484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Ellipse 24"/>
          <p:cNvSpPr/>
          <p:nvPr/>
        </p:nvSpPr>
        <p:spPr bwMode="auto">
          <a:xfrm>
            <a:off x="62484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62484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Ellipse 26"/>
          <p:cNvSpPr/>
          <p:nvPr/>
        </p:nvSpPr>
        <p:spPr bwMode="auto">
          <a:xfrm>
            <a:off x="6248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27"/>
          <p:cNvCxnSpPr/>
          <p:nvPr/>
        </p:nvCxnSpPr>
        <p:spPr bwMode="auto">
          <a:xfrm>
            <a:off x="67818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781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Gleichschenkliges Dreieck 29"/>
          <p:cNvSpPr/>
          <p:nvPr/>
        </p:nvSpPr>
        <p:spPr bwMode="auto">
          <a:xfrm rot="5400000">
            <a:off x="52608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1" name="Gleichschenkliges Dreieck 30"/>
          <p:cNvSpPr/>
          <p:nvPr/>
        </p:nvSpPr>
        <p:spPr bwMode="auto">
          <a:xfrm rot="5400000">
            <a:off x="5260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2" name="Gerade Verbindung mit Pfeil 31"/>
          <p:cNvCxnSpPr/>
          <p:nvPr/>
        </p:nvCxnSpPr>
        <p:spPr bwMode="auto">
          <a:xfrm>
            <a:off x="57912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mit Pfeil 32"/>
          <p:cNvCxnSpPr/>
          <p:nvPr/>
        </p:nvCxnSpPr>
        <p:spPr bwMode="auto">
          <a:xfrm>
            <a:off x="57912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4" name="Textfeld 33"/>
          <p:cNvSpPr txBox="1"/>
          <p:nvPr/>
        </p:nvSpPr>
        <p:spPr>
          <a:xfrm>
            <a:off x="57230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35" name="Textfeld 34"/>
          <p:cNvSpPr txBox="1"/>
          <p:nvPr/>
        </p:nvSpPr>
        <p:spPr>
          <a:xfrm>
            <a:off x="57743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36" name="Textfeld 35"/>
          <p:cNvSpPr txBox="1"/>
          <p:nvPr/>
        </p:nvSpPr>
        <p:spPr>
          <a:xfrm>
            <a:off x="47244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37" name="Gerade Verbindung 36"/>
          <p:cNvCxnSpPr/>
          <p:nvPr/>
        </p:nvCxnSpPr>
        <p:spPr bwMode="auto">
          <a:xfrm>
            <a:off x="46482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47244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39" name="Gerade Verbindung 38"/>
          <p:cNvCxnSpPr/>
          <p:nvPr/>
        </p:nvCxnSpPr>
        <p:spPr bwMode="auto">
          <a:xfrm>
            <a:off x="4648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1" name="Ellipse 40"/>
          <p:cNvSpPr/>
          <p:nvPr/>
        </p:nvSpPr>
        <p:spPr bwMode="auto">
          <a:xfrm>
            <a:off x="80772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Gleichschenkliges Dreieck 41"/>
          <p:cNvSpPr/>
          <p:nvPr/>
        </p:nvSpPr>
        <p:spPr bwMode="auto">
          <a:xfrm rot="5400000">
            <a:off x="70896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83820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45" name="Gruppieren 44"/>
          <p:cNvGrpSpPr/>
          <p:nvPr/>
        </p:nvGrpSpPr>
        <p:grpSpPr>
          <a:xfrm>
            <a:off x="5029200" y="5638800"/>
            <a:ext cx="1138621" cy="609600"/>
            <a:chOff x="990600" y="4648200"/>
            <a:chExt cx="1981200" cy="1060704"/>
          </a:xfrm>
        </p:grpSpPr>
        <p:cxnSp>
          <p:nvCxnSpPr>
            <p:cNvPr id="46" name="Gerade Verbindung 45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7" name="Ellipse 4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48" name="Gleichschenkliges Dreieck 4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Textfeld 52"/>
          <p:cNvSpPr txBox="1"/>
          <p:nvPr/>
        </p:nvSpPr>
        <p:spPr>
          <a:xfrm>
            <a:off x="4936169" y="57150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54" name="Textfeld 53"/>
          <p:cNvSpPr txBox="1"/>
          <p:nvPr/>
        </p:nvSpPr>
        <p:spPr>
          <a:xfrm>
            <a:off x="6002968" y="57150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587575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Oft werden auch mehrfache Multiplexer </a:t>
            </a:r>
            <a:r>
              <a:rPr lang="de-DE" dirty="0" smtClean="0"/>
              <a:t>verwendet.</a:t>
            </a:r>
          </a:p>
          <a:p>
            <a:r>
              <a:rPr lang="de-DE" dirty="0" smtClean="0"/>
              <a:t>ZB wenn </a:t>
            </a:r>
            <a:r>
              <a:rPr lang="de-DE" dirty="0"/>
              <a:t>man die digitalen Signale von mehreren Quellen über eine Leitung übertragen möchte</a:t>
            </a:r>
            <a:r>
              <a:rPr lang="de-DE" dirty="0" smtClean="0"/>
              <a:t>.</a:t>
            </a:r>
          </a:p>
          <a:p>
            <a:r>
              <a:rPr lang="de-DE" dirty="0" smtClean="0"/>
              <a:t>2-&gt;1 Multiplexer</a:t>
            </a:r>
          </a:p>
          <a:p>
            <a:r>
              <a:rPr lang="de-DE" dirty="0" smtClean="0"/>
              <a:t>4-&gt;1 Multiplexer…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37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0" name="Gerade Verbindung 49"/>
          <p:cNvCxnSpPr/>
          <p:nvPr/>
        </p:nvCxnSpPr>
        <p:spPr bwMode="auto">
          <a:xfrm>
            <a:off x="990600" y="4800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4267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52" name="Textfeld 51"/>
          <p:cNvSpPr txBox="1"/>
          <p:nvPr/>
        </p:nvSpPr>
        <p:spPr>
          <a:xfrm>
            <a:off x="1752600" y="4648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1975706" y="51816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(1:0)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4038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886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752600" y="5029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X3</a:t>
            </a:r>
            <a:endParaRPr lang="de-DE" dirty="0"/>
          </a:p>
        </p:txBody>
      </p:sp>
      <p:sp>
        <p:nvSpPr>
          <p:cNvPr id="16" name="Ellipse 15"/>
          <p:cNvSpPr/>
          <p:nvPr/>
        </p:nvSpPr>
        <p:spPr bwMode="auto">
          <a:xfrm>
            <a:off x="1981200" y="5105400"/>
            <a:ext cx="10668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7" name="Ellipse 16"/>
          <p:cNvSpPr/>
          <p:nvPr/>
        </p:nvSpPr>
        <p:spPr bwMode="auto">
          <a:xfrm>
            <a:off x="1524000" y="3733800"/>
            <a:ext cx="685800" cy="533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5875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Decoder.</a:t>
            </a:r>
          </a:p>
          <a:p>
            <a:r>
              <a:rPr lang="de-DE" dirty="0" smtClean="0"/>
              <a:t>Beispiel: 8-bit </a:t>
            </a:r>
            <a:r>
              <a:rPr lang="de-DE" dirty="0"/>
              <a:t>Eingang </a:t>
            </a:r>
            <a:r>
              <a:rPr lang="de-DE" dirty="0" smtClean="0"/>
              <a:t>D(7:0) (binäre Zahl) </a:t>
            </a:r>
            <a:r>
              <a:rPr lang="de-DE" dirty="0"/>
              <a:t>und </a:t>
            </a:r>
            <a:r>
              <a:rPr lang="de-DE" dirty="0" smtClean="0"/>
              <a:t>2</a:t>
            </a:r>
            <a:r>
              <a:rPr lang="de-DE" baseline="30000" dirty="0" smtClean="0"/>
              <a:t>8</a:t>
            </a:r>
            <a:r>
              <a:rPr lang="de-DE" dirty="0" smtClean="0"/>
              <a:t> </a:t>
            </a:r>
            <a:r>
              <a:rPr lang="de-DE" dirty="0"/>
              <a:t>Ausgänge</a:t>
            </a:r>
            <a:r>
              <a:rPr lang="de-DE" dirty="0" smtClean="0"/>
              <a:t>.</a:t>
            </a:r>
          </a:p>
          <a:p>
            <a:r>
              <a:rPr lang="de-DE" dirty="0" smtClean="0"/>
              <a:t>Falls Eingang = m </a:t>
            </a:r>
            <a:r>
              <a:rPr lang="de-DE" dirty="0"/>
              <a:t>(binär Kodiert) ist der m-</a:t>
            </a:r>
            <a:r>
              <a:rPr lang="de-DE" dirty="0" err="1"/>
              <a:t>te</a:t>
            </a:r>
            <a:r>
              <a:rPr lang="de-DE" dirty="0"/>
              <a:t> Ausgang 1. Alle anderen Ausgänge sind null</a:t>
            </a:r>
            <a:r>
              <a:rPr lang="de-DE" dirty="0" smtClean="0"/>
              <a:t>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38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371600" y="34290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09600" y="41148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09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286000" y="3581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860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2860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2860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514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505842" y="4876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0903232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Realisierung</a:t>
            </a:r>
          </a:p>
          <a:p>
            <a:r>
              <a:rPr lang="de-DE" dirty="0" smtClean="0"/>
              <a:t>2</a:t>
            </a:r>
            <a:r>
              <a:rPr lang="de-DE" baseline="30000" dirty="0" smtClean="0"/>
              <a:t>8</a:t>
            </a:r>
            <a:r>
              <a:rPr lang="de-DE" dirty="0" smtClean="0"/>
              <a:t> </a:t>
            </a:r>
            <a:r>
              <a:rPr lang="de-DE" dirty="0"/>
              <a:t>AND Gattern mit n </a:t>
            </a:r>
            <a:r>
              <a:rPr lang="de-DE" dirty="0" smtClean="0"/>
              <a:t>Eingängen</a:t>
            </a:r>
            <a:endParaRPr lang="de-DE" dirty="0"/>
          </a:p>
          <a:p>
            <a:r>
              <a:rPr lang="de-DE" dirty="0" smtClean="0"/>
              <a:t>Wenn </a:t>
            </a:r>
            <a:r>
              <a:rPr lang="de-DE" dirty="0"/>
              <a:t>z.B. das AND Gate dem Ausgang 5 </a:t>
            </a:r>
            <a:r>
              <a:rPr lang="de-DE" dirty="0" smtClean="0"/>
              <a:t>gehört, sollte </a:t>
            </a:r>
            <a:r>
              <a:rPr lang="de-DE" dirty="0"/>
              <a:t>es </a:t>
            </a:r>
            <a:r>
              <a:rPr lang="de-DE" dirty="0" smtClean="0"/>
              <a:t>„1“ </a:t>
            </a:r>
            <a:r>
              <a:rPr lang="de-DE" dirty="0"/>
              <a:t>für die binäre </a:t>
            </a:r>
            <a:r>
              <a:rPr lang="de-DE" dirty="0" smtClean="0"/>
              <a:t>Zahl </a:t>
            </a:r>
            <a:r>
              <a:rPr lang="de-DE" dirty="0"/>
              <a:t>D(7:0) = </a:t>
            </a:r>
            <a:r>
              <a:rPr lang="de-DE" dirty="0" smtClean="0"/>
              <a:t>0000_1001 erzeugen</a:t>
            </a:r>
          </a:p>
          <a:p>
            <a:r>
              <a:rPr lang="de-DE" dirty="0"/>
              <a:t>Y5 = !D7 &amp; !D6 &amp; !D5 &amp; !D4 &amp; D3 &amp; !D2 &amp; !D1 &amp; </a:t>
            </a:r>
            <a:r>
              <a:rPr lang="de-DE" dirty="0" smtClean="0"/>
              <a:t>D0</a:t>
            </a:r>
          </a:p>
          <a:p>
            <a:r>
              <a:rPr lang="de-DE" dirty="0"/>
              <a:t>Alle </a:t>
            </a:r>
            <a:r>
              <a:rPr lang="de-DE" dirty="0" smtClean="0"/>
              <a:t>Variablen, </a:t>
            </a:r>
            <a:r>
              <a:rPr lang="de-DE" dirty="0"/>
              <a:t>die null sind, </a:t>
            </a:r>
            <a:r>
              <a:rPr lang="de-DE" dirty="0" smtClean="0"/>
              <a:t>werden negiert</a:t>
            </a:r>
          </a:p>
          <a:p>
            <a:r>
              <a:rPr lang="de-DE" dirty="0"/>
              <a:t>In solcher Realisierung brauchen wir 256 ANDs mit 8 Eingängen und 8 </a:t>
            </a:r>
            <a:r>
              <a:rPr lang="de-DE" dirty="0" smtClean="0"/>
              <a:t>Invertern</a:t>
            </a:r>
            <a:r>
              <a:rPr lang="de-DE" dirty="0"/>
              <a:t>. Das sind insgesamt 256 x 16 + 8 x 2 ~ 4000 Transistoren.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39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371600" y="34290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" name="Textfeld 10"/>
          <p:cNvSpPr txBox="1"/>
          <p:nvPr/>
        </p:nvSpPr>
        <p:spPr>
          <a:xfrm>
            <a:off x="609600" y="41148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09600" y="4419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2286000" y="3581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" name="Gerade Verbindung 19"/>
          <p:cNvCxnSpPr/>
          <p:nvPr/>
        </p:nvCxnSpPr>
        <p:spPr bwMode="auto">
          <a:xfrm>
            <a:off x="2286000" y="38709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286000" y="41757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22860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Textfeld 3"/>
          <p:cNvSpPr txBox="1"/>
          <p:nvPr/>
        </p:nvSpPr>
        <p:spPr>
          <a:xfrm>
            <a:off x="2514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4" name="Textfeld 23"/>
          <p:cNvSpPr txBox="1"/>
          <p:nvPr/>
        </p:nvSpPr>
        <p:spPr>
          <a:xfrm>
            <a:off x="2505842" y="48768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cxnSp>
        <p:nvCxnSpPr>
          <p:cNvPr id="14" name="Gerade Verbindung 13"/>
          <p:cNvCxnSpPr/>
          <p:nvPr/>
        </p:nvCxnSpPr>
        <p:spPr bwMode="auto">
          <a:xfrm>
            <a:off x="5181600" y="4489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>
            <a:off x="5715000" y="45780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>
            <a:off x="5715000" y="45780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5715000" y="54924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V="1">
            <a:off x="6019800" y="45780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3" name="Textfeld 22"/>
          <p:cNvSpPr txBox="1"/>
          <p:nvPr/>
        </p:nvSpPr>
        <p:spPr>
          <a:xfrm>
            <a:off x="6985462" y="47304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Y5</a:t>
            </a:r>
            <a:endParaRPr lang="de-DE" dirty="0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6858000" y="50352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51816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5715000" y="4267200"/>
            <a:ext cx="0" cy="1600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Textfeld 29"/>
          <p:cNvSpPr txBox="1"/>
          <p:nvPr/>
        </p:nvSpPr>
        <p:spPr>
          <a:xfrm>
            <a:off x="4800600" y="57150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D0</a:t>
            </a:r>
            <a:endParaRPr lang="de-DE" dirty="0"/>
          </a:p>
        </p:txBody>
      </p:sp>
      <p:cxnSp>
        <p:nvCxnSpPr>
          <p:cNvPr id="31" name="Gerade Verbindung 30"/>
          <p:cNvCxnSpPr/>
          <p:nvPr/>
        </p:nvCxnSpPr>
        <p:spPr bwMode="auto">
          <a:xfrm>
            <a:off x="5181600" y="4718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5181600" y="4946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3" name="Gerade Verbindung 32"/>
          <p:cNvCxnSpPr/>
          <p:nvPr/>
        </p:nvCxnSpPr>
        <p:spPr bwMode="auto">
          <a:xfrm>
            <a:off x="5181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5181600" y="51876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51816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5181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Ellipse 36"/>
          <p:cNvSpPr/>
          <p:nvPr/>
        </p:nvSpPr>
        <p:spPr bwMode="auto">
          <a:xfrm>
            <a:off x="5562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8" name="Ellipse 37"/>
          <p:cNvSpPr/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9" name="Ellipse 38"/>
          <p:cNvSpPr/>
          <p:nvPr/>
        </p:nvSpPr>
        <p:spPr bwMode="auto">
          <a:xfrm>
            <a:off x="5562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1" name="Ellipse 40"/>
          <p:cNvSpPr/>
          <p:nvPr/>
        </p:nvSpPr>
        <p:spPr bwMode="auto">
          <a:xfrm>
            <a:off x="5562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2" name="Ellipse 41"/>
          <p:cNvSpPr/>
          <p:nvPr/>
        </p:nvSpPr>
        <p:spPr bwMode="auto">
          <a:xfrm>
            <a:off x="55626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5562600" y="5562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Textfeld 43"/>
          <p:cNvSpPr txBox="1"/>
          <p:nvPr/>
        </p:nvSpPr>
        <p:spPr>
          <a:xfrm>
            <a:off x="4800600" y="54864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45" name="Textfeld 44"/>
          <p:cNvSpPr txBox="1"/>
          <p:nvPr/>
        </p:nvSpPr>
        <p:spPr>
          <a:xfrm>
            <a:off x="4724400" y="41148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D7</a:t>
            </a:r>
            <a:endParaRPr lang="de-DE" dirty="0"/>
          </a:p>
        </p:txBody>
      </p:sp>
      <p:grpSp>
        <p:nvGrpSpPr>
          <p:cNvPr id="7" name="Gruppieren 6"/>
          <p:cNvGrpSpPr/>
          <p:nvPr/>
        </p:nvGrpSpPr>
        <p:grpSpPr>
          <a:xfrm>
            <a:off x="2057400" y="5029200"/>
            <a:ext cx="228600" cy="320040"/>
            <a:chOff x="3657600" y="3048000"/>
            <a:chExt cx="1143000" cy="1600200"/>
          </a:xfrm>
        </p:grpSpPr>
        <p:cxnSp>
          <p:nvCxnSpPr>
            <p:cNvPr id="46" name="Gerade Verbindung 4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7" name="Gerade Verbindung 4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48" name="Bogen 4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49" name="Gerade Verbindung 4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0" name="Gruppieren 49"/>
          <p:cNvGrpSpPr/>
          <p:nvPr/>
        </p:nvGrpSpPr>
        <p:grpSpPr>
          <a:xfrm>
            <a:off x="2057400" y="4023360"/>
            <a:ext cx="228600" cy="320040"/>
            <a:chOff x="3657600" y="3048000"/>
            <a:chExt cx="1143000" cy="1600200"/>
          </a:xfrm>
        </p:grpSpPr>
        <p:cxnSp>
          <p:nvCxnSpPr>
            <p:cNvPr id="51" name="Gerade Verbindung 5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2" name="Gerade Verbindung 5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3" name="Bogen 5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4" name="Gerade Verbindung 5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55" name="Gruppieren 54"/>
          <p:cNvGrpSpPr/>
          <p:nvPr/>
        </p:nvGrpSpPr>
        <p:grpSpPr>
          <a:xfrm>
            <a:off x="2057400" y="3718560"/>
            <a:ext cx="228600" cy="320040"/>
            <a:chOff x="3657600" y="3048000"/>
            <a:chExt cx="1143000" cy="1600200"/>
          </a:xfrm>
        </p:grpSpPr>
        <p:cxnSp>
          <p:nvCxnSpPr>
            <p:cNvPr id="56" name="Gerade Verbindung 5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58" name="Bogen 5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59" name="Gerade Verbindung 5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0" name="Gruppieren 59"/>
          <p:cNvGrpSpPr/>
          <p:nvPr/>
        </p:nvGrpSpPr>
        <p:grpSpPr>
          <a:xfrm>
            <a:off x="2057400" y="3429000"/>
            <a:ext cx="228600" cy="320040"/>
            <a:chOff x="3657600" y="3048000"/>
            <a:chExt cx="1143000" cy="1600200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2" name="Gerade Verbindung 6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3" name="Bogen 6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36851237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Warum sind nur drei </a:t>
            </a:r>
            <a:r>
              <a:rPr lang="de-DE" dirty="0"/>
              <a:t>(bzw. sechs) </a:t>
            </a:r>
            <a:r>
              <a:rPr lang="de-DE" dirty="0" smtClean="0"/>
              <a:t>Funktionen genug?</a:t>
            </a:r>
          </a:p>
          <a:p>
            <a:r>
              <a:rPr lang="de-DE" dirty="0"/>
              <a:t>8 Booleschen Funktionen kann man </a:t>
            </a:r>
            <a:r>
              <a:rPr lang="de-DE" dirty="0" smtClean="0"/>
              <a:t>aus16 </a:t>
            </a:r>
            <a:r>
              <a:rPr lang="de-DE" dirty="0"/>
              <a:t>durch Negation </a:t>
            </a:r>
            <a:r>
              <a:rPr lang="de-DE" dirty="0" smtClean="0"/>
              <a:t>bekommen - </a:t>
            </a:r>
            <a:r>
              <a:rPr lang="de-DE" dirty="0"/>
              <a:t>wie AND aus NAND</a:t>
            </a:r>
            <a:r>
              <a:rPr lang="de-DE" dirty="0" smtClean="0"/>
              <a:t>.</a:t>
            </a:r>
          </a:p>
          <a:p>
            <a:r>
              <a:rPr lang="de-DE" dirty="0"/>
              <a:t>Zwei Funktionen (von </a:t>
            </a:r>
            <a:r>
              <a:rPr lang="de-DE" dirty="0" smtClean="0"/>
              <a:t>8 – wir betrachten z.B. nur diese die </a:t>
            </a:r>
            <a:r>
              <a:rPr lang="de-DE" dirty="0" smtClean="0"/>
              <a:t>1 in der ersten </a:t>
            </a:r>
            <a:r>
              <a:rPr lang="de-DE" dirty="0"/>
              <a:t>Z</a:t>
            </a:r>
            <a:r>
              <a:rPr lang="de-DE" dirty="0" smtClean="0"/>
              <a:t>eile haben) </a:t>
            </a:r>
            <a:r>
              <a:rPr lang="de-DE" dirty="0"/>
              <a:t>sind eigentlich keine Funktionen von zwei sondern nur einer Variable</a:t>
            </a:r>
            <a:r>
              <a:rPr lang="de-DE" dirty="0" smtClean="0"/>
              <a:t>.</a:t>
            </a:r>
          </a:p>
          <a:p>
            <a:r>
              <a:rPr lang="de-DE" dirty="0"/>
              <a:t>Eine Funktion von 8 ist Konstante. 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0702350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0243288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feld 4"/>
          <p:cNvSpPr txBox="1"/>
          <p:nvPr/>
        </p:nvSpPr>
        <p:spPr>
          <a:xfrm>
            <a:off x="697913" y="38100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!a</a:t>
            </a:r>
            <a:endParaRPr lang="de-DE" dirty="0"/>
          </a:p>
        </p:txBody>
      </p:sp>
      <p:sp>
        <p:nvSpPr>
          <p:cNvPr id="9" name="Textfeld 8"/>
          <p:cNvSpPr txBox="1"/>
          <p:nvPr/>
        </p:nvSpPr>
        <p:spPr>
          <a:xfrm>
            <a:off x="2210488" y="3810000"/>
            <a:ext cx="31290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!b</a:t>
            </a:r>
            <a:endParaRPr lang="de-DE" dirty="0"/>
          </a:p>
        </p:txBody>
      </p:sp>
      <p:graphicFrame>
        <p:nvGraphicFramePr>
          <p:cNvPr id="11" name="Tabel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8954408"/>
              </p:ext>
            </p:extLst>
          </p:nvPr>
        </p:nvGraphicFramePr>
        <p:xfrm>
          <a:off x="47244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feld 11"/>
          <p:cNvSpPr txBox="1"/>
          <p:nvPr/>
        </p:nvSpPr>
        <p:spPr>
          <a:xfrm>
            <a:off x="4986753" y="38100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576009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Multiplexer – Realisierung</a:t>
            </a:r>
          </a:p>
          <a:p>
            <a:r>
              <a:rPr lang="de-DE" dirty="0" smtClean="0"/>
              <a:t>1x4000T + 256 x 6T + 2T = 5500 Transistoren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40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6676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grpSp>
        <p:nvGrpSpPr>
          <p:cNvPr id="14" name="Gruppieren 13"/>
          <p:cNvGrpSpPr/>
          <p:nvPr/>
        </p:nvGrpSpPr>
        <p:grpSpPr>
          <a:xfrm>
            <a:off x="7086600" y="2514600"/>
            <a:ext cx="990600" cy="492969"/>
            <a:chOff x="4191000" y="2590800"/>
            <a:chExt cx="2590800" cy="1289304"/>
          </a:xfrm>
        </p:grpSpPr>
        <p:grpSp>
          <p:nvGrpSpPr>
            <p:cNvPr id="4" name="Gruppieren 3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9" name="Gerade Verbindung 18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20" name="Ellipse 19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21" name="Gleichschenkliges Dreieck 20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25" name="Gerade Verbindung 24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8" name="Gerade Verbindung 7"/>
            <p:cNvCxnSpPr>
              <a:stCxn id="21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" name="Gerade Verbindung 12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grpSp>
        <p:nvGrpSpPr>
          <p:cNvPr id="38" name="Gruppieren 37"/>
          <p:cNvGrpSpPr/>
          <p:nvPr/>
        </p:nvGrpSpPr>
        <p:grpSpPr>
          <a:xfrm>
            <a:off x="7086600" y="3276600"/>
            <a:ext cx="990600" cy="492969"/>
            <a:chOff x="4191000" y="2590800"/>
            <a:chExt cx="2590800" cy="1289304"/>
          </a:xfrm>
        </p:grpSpPr>
        <p:grpSp>
          <p:nvGrpSpPr>
            <p:cNvPr id="39" name="Gruppieren 38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43" name="Gerade Verbindung 42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47" name="Ellipse 46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48" name="Gleichschenkliges Dreieck 47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49" name="Gerade Verbindung 48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41" name="Gerade Verbindung 40"/>
            <p:cNvCxnSpPr>
              <a:stCxn id="48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42" name="Gerade Verbindung 41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grpSp>
        <p:nvGrpSpPr>
          <p:cNvPr id="54" name="Gruppieren 53"/>
          <p:cNvGrpSpPr/>
          <p:nvPr/>
        </p:nvGrpSpPr>
        <p:grpSpPr>
          <a:xfrm>
            <a:off x="7086600" y="4648200"/>
            <a:ext cx="990600" cy="492969"/>
            <a:chOff x="4191000" y="2590800"/>
            <a:chExt cx="2590800" cy="1289304"/>
          </a:xfrm>
        </p:grpSpPr>
        <p:grpSp>
          <p:nvGrpSpPr>
            <p:cNvPr id="55" name="Gruppieren 54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58" name="Gerade Verbindung 57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59" name="Ellipse 58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60" name="Gleichschenkliges Dreieck 59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61" name="Gerade Verbindung 60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56" name="Gerade Verbindung 55"/>
            <p:cNvCxnSpPr>
              <a:stCxn id="60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8" name="Gerade Verbindung 87"/>
          <p:cNvCxnSpPr/>
          <p:nvPr/>
        </p:nvCxnSpPr>
        <p:spPr bwMode="auto">
          <a:xfrm>
            <a:off x="8807823" y="4025153"/>
            <a:ext cx="203947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9" name="Ellipse 88"/>
          <p:cNvSpPr/>
          <p:nvPr/>
        </p:nvSpPr>
        <p:spPr bwMode="auto">
          <a:xfrm>
            <a:off x="8807823" y="3966882"/>
            <a:ext cx="116541" cy="116541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Gleichschenkliges Dreieck 89"/>
          <p:cNvSpPr/>
          <p:nvPr/>
        </p:nvSpPr>
        <p:spPr bwMode="auto">
          <a:xfrm rot="5400000">
            <a:off x="8430230" y="3849176"/>
            <a:ext cx="405563" cy="349623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49972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Analog Multiplexer – Realisierung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41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AMUX</a:t>
            </a: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9906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26670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17526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9906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17526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9906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16676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uppieren 22"/>
          <p:cNvGrpSpPr/>
          <p:nvPr/>
        </p:nvGrpSpPr>
        <p:grpSpPr>
          <a:xfrm>
            <a:off x="7086600" y="4648200"/>
            <a:ext cx="990600" cy="304800"/>
            <a:chOff x="7086600" y="4648200"/>
            <a:chExt cx="990600" cy="304800"/>
          </a:xfrm>
        </p:grpSpPr>
        <p:cxnSp>
          <p:nvCxnSpPr>
            <p:cNvPr id="56" name="Gerade Verbindung 55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Gerade Verbindung 11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uppieren 63"/>
          <p:cNvGrpSpPr/>
          <p:nvPr/>
        </p:nvGrpSpPr>
        <p:grpSpPr>
          <a:xfrm>
            <a:off x="7086600" y="3276600"/>
            <a:ext cx="990600" cy="304800"/>
            <a:chOff x="7086600" y="4648200"/>
            <a:chExt cx="990600" cy="304800"/>
          </a:xfrm>
        </p:grpSpPr>
        <p:cxnSp>
          <p:nvCxnSpPr>
            <p:cNvPr id="65" name="Gerade Verbindung 64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7086600" y="2514600"/>
            <a:ext cx="990600" cy="304800"/>
            <a:chOff x="7086600" y="4648200"/>
            <a:chExt cx="990600" cy="304800"/>
          </a:xfrm>
        </p:grpSpPr>
        <p:cxnSp>
          <p:nvCxnSpPr>
            <p:cNvPr id="71" name="Gerade Verbindung 70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Textfeld 87"/>
          <p:cNvSpPr txBox="1"/>
          <p:nvPr/>
        </p:nvSpPr>
        <p:spPr>
          <a:xfrm>
            <a:off x="5511304" y="4572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 rot="5400000">
            <a:off x="5295900" y="53721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 flipH="1">
            <a:off x="49530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 rot="5400000">
            <a:off x="5295900" y="46101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8" name="Gerade Verbindung 107"/>
          <p:cNvCxnSpPr>
            <a:endCxn id="105" idx="1"/>
          </p:cNvCxnSpPr>
          <p:nvPr/>
        </p:nvCxnSpPr>
        <p:spPr bwMode="auto">
          <a:xfrm flipH="1">
            <a:off x="59436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Ellipse 108"/>
          <p:cNvSpPr/>
          <p:nvPr/>
        </p:nvSpPr>
        <p:spPr bwMode="auto">
          <a:xfrm>
            <a:off x="54864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/>
          <p:nvPr/>
        </p:nvCxnSpPr>
        <p:spPr bwMode="auto">
          <a:xfrm>
            <a:off x="5943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181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5562600" y="5410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113" name="Gruppieren 112"/>
          <p:cNvGrpSpPr/>
          <p:nvPr/>
        </p:nvGrpSpPr>
        <p:grpSpPr>
          <a:xfrm>
            <a:off x="4876800" y="6096000"/>
            <a:ext cx="1138621" cy="609600"/>
            <a:chOff x="990600" y="4648200"/>
            <a:chExt cx="1981200" cy="1060704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Ellipse 11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Textfeld 117"/>
          <p:cNvSpPr txBox="1"/>
          <p:nvPr/>
        </p:nvSpPr>
        <p:spPr>
          <a:xfrm>
            <a:off x="4800600" y="6172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5867400" y="6172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4724400" y="4572000"/>
            <a:ext cx="1600200" cy="2209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400800" y="5105400"/>
            <a:ext cx="10668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mit Pfeil 29"/>
          <p:cNvCxnSpPr/>
          <p:nvPr/>
        </p:nvCxnSpPr>
        <p:spPr bwMode="auto">
          <a:xfrm>
            <a:off x="69342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>
            <a:off x="6934200" y="3581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>
            <a:off x="6934200" y="4953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8077200" y="40386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2277243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Analog Multiplexer leitet in beide Richtungen</a:t>
            </a:r>
          </a:p>
          <a:p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/>
              <a:t>Wenn man </a:t>
            </a:r>
            <a:r>
              <a:rPr lang="de-DE" dirty="0" smtClean="0"/>
              <a:t>in einem Analogmultiplexer </a:t>
            </a:r>
            <a:r>
              <a:rPr lang="de-DE" dirty="0"/>
              <a:t>die Eingänge und Ausgänge „vertauscht“ bekommt man einen </a:t>
            </a:r>
            <a:r>
              <a:rPr lang="de-DE" dirty="0" err="1"/>
              <a:t>Demultiplexer</a:t>
            </a:r>
            <a:r>
              <a:rPr lang="de-DE" dirty="0"/>
              <a:t>. </a:t>
            </a:r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42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7526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DMUX</a:t>
            </a: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26670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990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>
            <a:endCxn id="5" idx="2"/>
          </p:cNvCxnSpPr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Textfeld 9"/>
          <p:cNvSpPr txBox="1"/>
          <p:nvPr/>
        </p:nvSpPr>
        <p:spPr>
          <a:xfrm>
            <a:off x="2294758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11" name="Textfeld 10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26670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Textfeld 43"/>
          <p:cNvSpPr txBox="1"/>
          <p:nvPr/>
        </p:nvSpPr>
        <p:spPr>
          <a:xfrm>
            <a:off x="2294758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26670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Textfeld 45"/>
          <p:cNvSpPr txBox="1"/>
          <p:nvPr/>
        </p:nvSpPr>
        <p:spPr>
          <a:xfrm>
            <a:off x="2209800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70866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53" name="Textfeld 52"/>
          <p:cNvSpPr txBox="1"/>
          <p:nvPr/>
        </p:nvSpPr>
        <p:spPr>
          <a:xfrm>
            <a:off x="7086600" y="3276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62" name="Textfeld 61"/>
          <p:cNvSpPr txBox="1"/>
          <p:nvPr/>
        </p:nvSpPr>
        <p:spPr>
          <a:xfrm>
            <a:off x="7001642" y="4648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sp>
        <p:nvSpPr>
          <p:cNvPr id="72" name="Rechteck 71"/>
          <p:cNvSpPr/>
          <p:nvPr/>
        </p:nvSpPr>
        <p:spPr bwMode="auto">
          <a:xfrm>
            <a:off x="5105400" y="23622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de-DE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rPr>
              <a:t>Decoder</a:t>
            </a:r>
          </a:p>
        </p:txBody>
      </p:sp>
      <p:sp>
        <p:nvSpPr>
          <p:cNvPr id="73" name="Textfeld 72"/>
          <p:cNvSpPr txBox="1"/>
          <p:nvPr/>
        </p:nvSpPr>
        <p:spPr>
          <a:xfrm>
            <a:off x="4288099" y="30480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74" name="Gerade Verbindung 73"/>
          <p:cNvCxnSpPr/>
          <p:nvPr/>
        </p:nvCxnSpPr>
        <p:spPr bwMode="auto">
          <a:xfrm>
            <a:off x="4343400" y="3352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5" name="Gerade Verbindung 74"/>
          <p:cNvCxnSpPr/>
          <p:nvPr/>
        </p:nvCxnSpPr>
        <p:spPr bwMode="auto">
          <a:xfrm>
            <a:off x="6019800" y="2514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019800" y="2667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6019800" y="28194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0198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Textfeld 78"/>
          <p:cNvSpPr txBox="1"/>
          <p:nvPr/>
        </p:nvSpPr>
        <p:spPr>
          <a:xfrm>
            <a:off x="62059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0" name="Textfeld 79"/>
          <p:cNvSpPr txBox="1"/>
          <p:nvPr/>
        </p:nvSpPr>
        <p:spPr>
          <a:xfrm>
            <a:off x="6197162" y="38100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044121" y="2209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En0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010400" y="2971800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En1</a:t>
            </a:r>
            <a:endParaRPr lang="de-DE" dirty="0"/>
          </a:p>
        </p:txBody>
      </p:sp>
      <p:sp>
        <p:nvSpPr>
          <p:cNvPr id="83" name="Textfeld 82"/>
          <p:cNvSpPr txBox="1"/>
          <p:nvPr/>
        </p:nvSpPr>
        <p:spPr>
          <a:xfrm>
            <a:off x="6925441" y="43434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En255</a:t>
            </a:r>
            <a:endParaRPr lang="de-DE" dirty="0"/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8077200" y="2819400"/>
            <a:ext cx="0" cy="2133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8077200" y="40386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3" name="Gruppieren 22"/>
          <p:cNvGrpSpPr/>
          <p:nvPr/>
        </p:nvGrpSpPr>
        <p:grpSpPr>
          <a:xfrm>
            <a:off x="7086600" y="4648200"/>
            <a:ext cx="990600" cy="304800"/>
            <a:chOff x="7086600" y="4648200"/>
            <a:chExt cx="990600" cy="304800"/>
          </a:xfrm>
        </p:grpSpPr>
        <p:cxnSp>
          <p:nvCxnSpPr>
            <p:cNvPr id="56" name="Gerade Verbindung 55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57" name="Gerade Verbindung 56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" name="Gerade Verbindung 11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3" name="Gerade Verbindung 62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4" name="Gruppieren 63"/>
          <p:cNvGrpSpPr/>
          <p:nvPr/>
        </p:nvGrpSpPr>
        <p:grpSpPr>
          <a:xfrm>
            <a:off x="7086600" y="3276600"/>
            <a:ext cx="990600" cy="304800"/>
            <a:chOff x="7086600" y="4648200"/>
            <a:chExt cx="990600" cy="304800"/>
          </a:xfrm>
        </p:grpSpPr>
        <p:cxnSp>
          <p:nvCxnSpPr>
            <p:cNvPr id="65" name="Gerade Verbindung 64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6" name="Gerade Verbindung 65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7" name="Gerade Verbindung 66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8" name="Gerade Verbindung 67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69" name="Gerade Verbindung 68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0" name="Gruppieren 69"/>
          <p:cNvGrpSpPr/>
          <p:nvPr/>
        </p:nvGrpSpPr>
        <p:grpSpPr>
          <a:xfrm>
            <a:off x="7086600" y="2514600"/>
            <a:ext cx="990600" cy="304800"/>
            <a:chOff x="7086600" y="4648200"/>
            <a:chExt cx="990600" cy="304800"/>
          </a:xfrm>
        </p:grpSpPr>
        <p:cxnSp>
          <p:nvCxnSpPr>
            <p:cNvPr id="71" name="Gerade Verbindung 70"/>
            <p:cNvCxnSpPr/>
            <p:nvPr/>
          </p:nvCxnSpPr>
          <p:spPr bwMode="auto">
            <a:xfrm flipV="1">
              <a:off x="7698441" y="4648200"/>
              <a:ext cx="0" cy="188797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 flipH="1">
              <a:off x="7086600" y="4648200"/>
              <a:ext cx="611841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5" name="Gerade Verbindung 84"/>
            <p:cNvCxnSpPr/>
            <p:nvPr/>
          </p:nvCxnSpPr>
          <p:spPr bwMode="auto">
            <a:xfrm flipH="1">
              <a:off x="78486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6" name="Gerade Verbindung 85"/>
            <p:cNvCxnSpPr/>
            <p:nvPr/>
          </p:nvCxnSpPr>
          <p:spPr bwMode="auto">
            <a:xfrm flipV="1">
              <a:off x="7543800" y="4800600"/>
              <a:ext cx="3048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7" name="Gerade Verbindung 86"/>
            <p:cNvCxnSpPr/>
            <p:nvPr/>
          </p:nvCxnSpPr>
          <p:spPr bwMode="auto">
            <a:xfrm flipH="1">
              <a:off x="7315200" y="4953000"/>
              <a:ext cx="228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88" name="Textfeld 87"/>
          <p:cNvSpPr txBox="1"/>
          <p:nvPr/>
        </p:nvSpPr>
        <p:spPr>
          <a:xfrm>
            <a:off x="5511304" y="45720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grpSp>
        <p:nvGrpSpPr>
          <p:cNvPr id="89" name="Gruppieren 88"/>
          <p:cNvGrpSpPr/>
          <p:nvPr/>
        </p:nvGrpSpPr>
        <p:grpSpPr>
          <a:xfrm rot="5400000">
            <a:off x="5295900" y="5372100"/>
            <a:ext cx="533400" cy="762000"/>
            <a:chOff x="1600200" y="4419600"/>
            <a:chExt cx="533400" cy="762000"/>
          </a:xfrm>
        </p:grpSpPr>
        <p:sp>
          <p:nvSpPr>
            <p:cNvPr id="9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9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9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98" name="Gerade Verbindung 97"/>
          <p:cNvCxnSpPr/>
          <p:nvPr/>
        </p:nvCxnSpPr>
        <p:spPr bwMode="auto">
          <a:xfrm flipH="1">
            <a:off x="49530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9" name="Gruppieren 98"/>
          <p:cNvGrpSpPr/>
          <p:nvPr/>
        </p:nvGrpSpPr>
        <p:grpSpPr>
          <a:xfrm rot="5400000">
            <a:off x="5295900" y="4610100"/>
            <a:ext cx="533400" cy="762000"/>
            <a:chOff x="1600200" y="4419600"/>
            <a:chExt cx="533400" cy="762000"/>
          </a:xfrm>
        </p:grpSpPr>
        <p:sp>
          <p:nvSpPr>
            <p:cNvPr id="100" name="Line 18"/>
            <p:cNvSpPr>
              <a:spLocks noChangeShapeType="1"/>
            </p:cNvSpPr>
            <p:nvPr/>
          </p:nvSpPr>
          <p:spPr bwMode="auto">
            <a:xfrm rot="16200000" flipV="1">
              <a:off x="2057400" y="48768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1" name="Line 19"/>
            <p:cNvSpPr>
              <a:spLocks noChangeShapeType="1"/>
            </p:cNvSpPr>
            <p:nvPr/>
          </p:nvSpPr>
          <p:spPr bwMode="auto">
            <a:xfrm rot="16200000">
              <a:off x="18288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2" name="Line 20"/>
            <p:cNvSpPr>
              <a:spLocks noChangeShapeType="1"/>
            </p:cNvSpPr>
            <p:nvPr/>
          </p:nvSpPr>
          <p:spPr bwMode="auto">
            <a:xfrm rot="16200000">
              <a:off x="1828800" y="47244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3" name="Line 21"/>
            <p:cNvSpPr>
              <a:spLocks noChangeShapeType="1"/>
            </p:cNvSpPr>
            <p:nvPr/>
          </p:nvSpPr>
          <p:spPr bwMode="auto">
            <a:xfrm rot="16200000">
              <a:off x="1752600" y="4800600"/>
              <a:ext cx="3048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4" name="Line 22"/>
            <p:cNvSpPr>
              <a:spLocks noChangeShapeType="1"/>
            </p:cNvSpPr>
            <p:nvPr/>
          </p:nvSpPr>
          <p:spPr bwMode="auto">
            <a:xfrm rot="16200000" flipV="1">
              <a:off x="2057400" y="4572000"/>
              <a:ext cx="0" cy="15240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5" name="Line 23"/>
            <p:cNvSpPr>
              <a:spLocks noChangeShapeType="1"/>
            </p:cNvSpPr>
            <p:nvPr/>
          </p:nvSpPr>
          <p:spPr bwMode="auto">
            <a:xfrm rot="16200000">
              <a:off x="2019300" y="45339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sp>
          <p:nvSpPr>
            <p:cNvPr id="106" name="Line 24"/>
            <p:cNvSpPr>
              <a:spLocks noChangeShapeType="1"/>
            </p:cNvSpPr>
            <p:nvPr/>
          </p:nvSpPr>
          <p:spPr bwMode="auto">
            <a:xfrm rot="16200000">
              <a:off x="2019300" y="5067300"/>
              <a:ext cx="228600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de-DE"/>
            </a:p>
          </p:txBody>
        </p:sp>
        <p:cxnSp>
          <p:nvCxnSpPr>
            <p:cNvPr id="107" name="Gerade Verbindung 259"/>
            <p:cNvCxnSpPr>
              <a:cxnSpLocks noChangeShapeType="1"/>
            </p:cNvCxnSpPr>
            <p:nvPr/>
          </p:nvCxnSpPr>
          <p:spPr bwMode="auto">
            <a:xfrm flipH="1" flipV="1">
              <a:off x="1600200" y="4800600"/>
              <a:ext cx="152400" cy="0"/>
            </a:xfrm>
            <a:prstGeom prst="line">
              <a:avLst/>
            </a:prstGeom>
            <a:noFill/>
            <a:ln w="9525" algn="ctr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</p:cxnSp>
      </p:grpSp>
      <p:cxnSp>
        <p:nvCxnSpPr>
          <p:cNvPr id="108" name="Gerade Verbindung 107"/>
          <p:cNvCxnSpPr>
            <a:endCxn id="105" idx="1"/>
          </p:cNvCxnSpPr>
          <p:nvPr/>
        </p:nvCxnSpPr>
        <p:spPr bwMode="auto">
          <a:xfrm flipH="1">
            <a:off x="5943600" y="5257800"/>
            <a:ext cx="228600" cy="1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Ellipse 108"/>
          <p:cNvSpPr/>
          <p:nvPr/>
        </p:nvSpPr>
        <p:spPr bwMode="auto">
          <a:xfrm>
            <a:off x="54864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0" name="Gerade Verbindung 109"/>
          <p:cNvCxnSpPr/>
          <p:nvPr/>
        </p:nvCxnSpPr>
        <p:spPr bwMode="auto">
          <a:xfrm>
            <a:off x="5943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5181600" y="5257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2" name="Textfeld 111"/>
          <p:cNvSpPr txBox="1"/>
          <p:nvPr/>
        </p:nvSpPr>
        <p:spPr>
          <a:xfrm>
            <a:off x="5562600" y="5410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grpSp>
        <p:nvGrpSpPr>
          <p:cNvPr id="113" name="Gruppieren 112"/>
          <p:cNvGrpSpPr/>
          <p:nvPr/>
        </p:nvGrpSpPr>
        <p:grpSpPr>
          <a:xfrm>
            <a:off x="4876800" y="6096000"/>
            <a:ext cx="1138621" cy="609600"/>
            <a:chOff x="990600" y="4648200"/>
            <a:chExt cx="1981200" cy="1060704"/>
          </a:xfrm>
        </p:grpSpPr>
        <p:cxnSp>
          <p:nvCxnSpPr>
            <p:cNvPr id="114" name="Gerade Verbindung 11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5" name="Ellipse 11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Gleichschenkliges Dreieck 11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7" name="Gerade Verbindung 11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8" name="Textfeld 117"/>
          <p:cNvSpPr txBox="1"/>
          <p:nvPr/>
        </p:nvSpPr>
        <p:spPr>
          <a:xfrm>
            <a:off x="4800600" y="61722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En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5867400" y="6172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EnB</a:t>
            </a:r>
            <a:endParaRPr lang="de-DE" dirty="0"/>
          </a:p>
        </p:txBody>
      </p:sp>
      <p:sp>
        <p:nvSpPr>
          <p:cNvPr id="24" name="Abgerundetes Rechteck 23"/>
          <p:cNvSpPr/>
          <p:nvPr/>
        </p:nvSpPr>
        <p:spPr bwMode="auto">
          <a:xfrm>
            <a:off x="4724400" y="4572000"/>
            <a:ext cx="1600200" cy="22098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8" name="Gerade Verbindung mit Pfeil 27"/>
          <p:cNvCxnSpPr/>
          <p:nvPr/>
        </p:nvCxnSpPr>
        <p:spPr bwMode="auto">
          <a:xfrm flipV="1">
            <a:off x="6400800" y="5105400"/>
            <a:ext cx="1066800" cy="762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" name="Gerade Verbindung mit Pfeil 5"/>
          <p:cNvCxnSpPr/>
          <p:nvPr/>
        </p:nvCxnSpPr>
        <p:spPr bwMode="auto">
          <a:xfrm flipH="1">
            <a:off x="8077200" y="40386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mit Pfeil 119"/>
          <p:cNvCxnSpPr/>
          <p:nvPr/>
        </p:nvCxnSpPr>
        <p:spPr bwMode="auto">
          <a:xfrm flipH="1">
            <a:off x="6858000" y="49530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mit Pfeil 120"/>
          <p:cNvCxnSpPr/>
          <p:nvPr/>
        </p:nvCxnSpPr>
        <p:spPr bwMode="auto">
          <a:xfrm flipH="1">
            <a:off x="6934200" y="3581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 flipH="1">
            <a:off x="6934200" y="2819400"/>
            <a:ext cx="609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01153490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Digital </a:t>
            </a:r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 err="1" smtClean="0"/>
              <a:t>Demultiplexer</a:t>
            </a:r>
            <a:r>
              <a:rPr lang="de-DE" dirty="0" smtClean="0"/>
              <a:t> </a:t>
            </a:r>
            <a:r>
              <a:rPr lang="de-DE" dirty="0"/>
              <a:t>mit Eingang 1 </a:t>
            </a:r>
            <a:r>
              <a:rPr lang="de-DE" dirty="0" smtClean="0"/>
              <a:t>-&gt; </a:t>
            </a:r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smtClean="0"/>
              <a:t>256 x 20T + 8 x 2T ~ 5000T 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43</a:t>
            </a:fld>
            <a:endParaRPr lang="de-DE" altLang="de-DE"/>
          </a:p>
        </p:txBody>
      </p:sp>
      <p:sp>
        <p:nvSpPr>
          <p:cNvPr id="167" name="Rechteck 166"/>
          <p:cNvSpPr/>
          <p:nvPr/>
        </p:nvSpPr>
        <p:spPr bwMode="auto">
          <a:xfrm>
            <a:off x="17526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1152504" y="4267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cxnSp>
        <p:nvCxnSpPr>
          <p:cNvPr id="169" name="Gerade Verbindung 168"/>
          <p:cNvCxnSpPr/>
          <p:nvPr/>
        </p:nvCxnSpPr>
        <p:spPr bwMode="auto">
          <a:xfrm>
            <a:off x="9906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26670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26670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26670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26670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Textfeld 173"/>
          <p:cNvSpPr txBox="1"/>
          <p:nvPr/>
        </p:nvSpPr>
        <p:spPr>
          <a:xfrm>
            <a:off x="28956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175" name="Textfeld 174"/>
          <p:cNvSpPr txBox="1"/>
          <p:nvPr/>
        </p:nvSpPr>
        <p:spPr>
          <a:xfrm>
            <a:off x="28868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cxnSp>
        <p:nvCxnSpPr>
          <p:cNvPr id="176" name="Gerade Verbindung 175"/>
          <p:cNvCxnSpPr/>
          <p:nvPr/>
        </p:nvCxnSpPr>
        <p:spPr bwMode="auto">
          <a:xfrm>
            <a:off x="5181600" y="44897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7" name="Gerade Verbindung 176"/>
          <p:cNvCxnSpPr/>
          <p:nvPr/>
        </p:nvCxnSpPr>
        <p:spPr bwMode="auto">
          <a:xfrm>
            <a:off x="5715000" y="45780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8" name="Gerade Verbindung 177"/>
          <p:cNvCxnSpPr/>
          <p:nvPr/>
        </p:nvCxnSpPr>
        <p:spPr bwMode="auto">
          <a:xfrm>
            <a:off x="5715000" y="45780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5715000" y="54924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0" name="Bogen 179"/>
          <p:cNvSpPr/>
          <p:nvPr/>
        </p:nvSpPr>
        <p:spPr bwMode="auto">
          <a:xfrm flipV="1">
            <a:off x="6019800" y="45780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81" name="Textfeld 180"/>
          <p:cNvSpPr txBox="1"/>
          <p:nvPr/>
        </p:nvSpPr>
        <p:spPr>
          <a:xfrm>
            <a:off x="6985462" y="4730495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Y5</a:t>
            </a:r>
            <a:endParaRPr lang="de-DE" dirty="0"/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6858000" y="50352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5181600" y="4267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5715000" y="4267200"/>
            <a:ext cx="0" cy="1828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Textfeld 184"/>
          <p:cNvSpPr txBox="1"/>
          <p:nvPr/>
        </p:nvSpPr>
        <p:spPr>
          <a:xfrm>
            <a:off x="4745297" y="57150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5181600" y="47183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5181600" y="4946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5181600" y="5410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9" name="Gerade Verbindung 188"/>
          <p:cNvCxnSpPr/>
          <p:nvPr/>
        </p:nvCxnSpPr>
        <p:spPr bwMode="auto">
          <a:xfrm>
            <a:off x="5181600" y="51876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0" name="Gerade Verbindung 189"/>
          <p:cNvCxnSpPr/>
          <p:nvPr/>
        </p:nvCxnSpPr>
        <p:spPr bwMode="auto">
          <a:xfrm>
            <a:off x="5181600" y="5638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5181600" y="5867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2" name="Ellipse 191"/>
          <p:cNvSpPr/>
          <p:nvPr/>
        </p:nvSpPr>
        <p:spPr bwMode="auto">
          <a:xfrm>
            <a:off x="5562600" y="4191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3" name="Ellipse 192"/>
          <p:cNvSpPr/>
          <p:nvPr/>
        </p:nvSpPr>
        <p:spPr bwMode="auto">
          <a:xfrm>
            <a:off x="5562600" y="4419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4" name="Ellipse 193"/>
          <p:cNvSpPr/>
          <p:nvPr/>
        </p:nvSpPr>
        <p:spPr bwMode="auto">
          <a:xfrm>
            <a:off x="5562600" y="46482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5" name="Ellipse 194"/>
          <p:cNvSpPr/>
          <p:nvPr/>
        </p:nvSpPr>
        <p:spPr bwMode="auto">
          <a:xfrm>
            <a:off x="5562600" y="48768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6" name="Ellipse 195"/>
          <p:cNvSpPr/>
          <p:nvPr/>
        </p:nvSpPr>
        <p:spPr bwMode="auto">
          <a:xfrm>
            <a:off x="5562600" y="53340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7" name="Ellipse 196"/>
          <p:cNvSpPr/>
          <p:nvPr/>
        </p:nvSpPr>
        <p:spPr bwMode="auto">
          <a:xfrm>
            <a:off x="5562600" y="5562600"/>
            <a:ext cx="152400" cy="1524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8" name="Textfeld 197"/>
          <p:cNvSpPr txBox="1"/>
          <p:nvPr/>
        </p:nvSpPr>
        <p:spPr>
          <a:xfrm>
            <a:off x="4745297" y="54864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199" name="Textfeld 198"/>
          <p:cNvSpPr txBox="1"/>
          <p:nvPr/>
        </p:nvSpPr>
        <p:spPr>
          <a:xfrm>
            <a:off x="4669097" y="41148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Sel7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>
            <a:off x="2438400" y="5181600"/>
            <a:ext cx="228600" cy="320040"/>
            <a:chOff x="3657600" y="3048000"/>
            <a:chExt cx="1143000" cy="16002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" name="Bogen 20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4" name="Gerade Verbindung 20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5" name="Gruppieren 204"/>
          <p:cNvGrpSpPr/>
          <p:nvPr/>
        </p:nvGrpSpPr>
        <p:grpSpPr>
          <a:xfrm>
            <a:off x="2438400" y="4175760"/>
            <a:ext cx="228600" cy="320040"/>
            <a:chOff x="3657600" y="3048000"/>
            <a:chExt cx="1143000" cy="1600200"/>
          </a:xfrm>
        </p:grpSpPr>
        <p:cxnSp>
          <p:nvCxnSpPr>
            <p:cNvPr id="206" name="Gerade Verbindung 20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Bogen 20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9" name="Gerade Verbindung 20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0" name="Gruppieren 209"/>
          <p:cNvGrpSpPr/>
          <p:nvPr/>
        </p:nvGrpSpPr>
        <p:grpSpPr>
          <a:xfrm>
            <a:off x="2438400" y="3870960"/>
            <a:ext cx="228600" cy="320040"/>
            <a:chOff x="3657600" y="3048000"/>
            <a:chExt cx="1143000" cy="1600200"/>
          </a:xfrm>
        </p:grpSpPr>
        <p:cxnSp>
          <p:nvCxnSpPr>
            <p:cNvPr id="211" name="Gerade Verbindung 21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3" name="Bogen 21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4" name="Gerade Verbindung 21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5" name="Gruppieren 214"/>
          <p:cNvGrpSpPr/>
          <p:nvPr/>
        </p:nvGrpSpPr>
        <p:grpSpPr>
          <a:xfrm>
            <a:off x="2438400" y="3581400"/>
            <a:ext cx="228600" cy="320040"/>
            <a:chOff x="3657600" y="3048000"/>
            <a:chExt cx="1143000" cy="16002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8" name="Bogen 21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9" name="Gerade Verbindung 21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1" name="Gerade Verbindung 220"/>
          <p:cNvCxnSpPr/>
          <p:nvPr/>
        </p:nvCxnSpPr>
        <p:spPr bwMode="auto">
          <a:xfrm flipV="1">
            <a:off x="22098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Textfeld 221"/>
          <p:cNvSpPr txBox="1"/>
          <p:nvPr/>
        </p:nvSpPr>
        <p:spPr>
          <a:xfrm>
            <a:off x="22501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223" name="Gerade Verbindung 222"/>
          <p:cNvCxnSpPr/>
          <p:nvPr/>
        </p:nvCxnSpPr>
        <p:spPr bwMode="auto">
          <a:xfrm>
            <a:off x="4038600" y="6096000"/>
            <a:ext cx="1676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4" name="Textfeld 223"/>
          <p:cNvSpPr txBox="1"/>
          <p:nvPr/>
        </p:nvSpPr>
        <p:spPr>
          <a:xfrm>
            <a:off x="4343400" y="5791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9851574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</a:t>
            </a:r>
          </a:p>
          <a:p>
            <a:r>
              <a:rPr lang="de-DE" dirty="0" err="1" smtClean="0"/>
              <a:t>Demultiplexer</a:t>
            </a:r>
            <a:endParaRPr lang="de-DE" dirty="0" smtClean="0"/>
          </a:p>
          <a:p>
            <a:r>
              <a:rPr lang="de-DE" dirty="0" err="1" smtClean="0"/>
              <a:t>Dekoder</a:t>
            </a:r>
            <a:endParaRPr lang="de-DE" dirty="0" smtClean="0"/>
          </a:p>
          <a:p>
            <a:r>
              <a:rPr lang="de-DE" dirty="0" err="1" smtClean="0"/>
              <a:t>Coder</a:t>
            </a:r>
            <a:r>
              <a:rPr lang="de-DE" dirty="0" smtClean="0"/>
              <a:t> (nächstes mall)</a:t>
            </a:r>
            <a:endParaRPr lang="de-DE" dirty="0"/>
          </a:p>
          <a:p>
            <a:endParaRPr lang="de-DE" dirty="0" smtClean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44</a:t>
            </a:fld>
            <a:endParaRPr lang="de-DE" altLang="de-DE"/>
          </a:p>
        </p:txBody>
      </p:sp>
      <p:sp>
        <p:nvSpPr>
          <p:cNvPr id="167" name="Rechteck 166"/>
          <p:cNvSpPr/>
          <p:nvPr/>
        </p:nvSpPr>
        <p:spPr bwMode="auto">
          <a:xfrm>
            <a:off x="41148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68" name="Textfeld 167"/>
          <p:cNvSpPr txBox="1"/>
          <p:nvPr/>
        </p:nvSpPr>
        <p:spPr>
          <a:xfrm>
            <a:off x="3514704" y="42672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cxnSp>
        <p:nvCxnSpPr>
          <p:cNvPr id="169" name="Gerade Verbindung 168"/>
          <p:cNvCxnSpPr/>
          <p:nvPr/>
        </p:nvCxnSpPr>
        <p:spPr bwMode="auto">
          <a:xfrm>
            <a:off x="3352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0" name="Gerade Verbindung 169"/>
          <p:cNvCxnSpPr/>
          <p:nvPr/>
        </p:nvCxnSpPr>
        <p:spPr bwMode="auto">
          <a:xfrm>
            <a:off x="50292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1" name="Gerade Verbindung 170"/>
          <p:cNvCxnSpPr/>
          <p:nvPr/>
        </p:nvCxnSpPr>
        <p:spPr bwMode="auto">
          <a:xfrm>
            <a:off x="50292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>
            <a:off x="50292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50292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4" name="Textfeld 173"/>
          <p:cNvSpPr txBox="1"/>
          <p:nvPr/>
        </p:nvSpPr>
        <p:spPr>
          <a:xfrm>
            <a:off x="52578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175" name="Textfeld 174"/>
          <p:cNvSpPr txBox="1"/>
          <p:nvPr/>
        </p:nvSpPr>
        <p:spPr>
          <a:xfrm>
            <a:off x="52490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grpSp>
        <p:nvGrpSpPr>
          <p:cNvPr id="200" name="Gruppieren 199"/>
          <p:cNvGrpSpPr/>
          <p:nvPr/>
        </p:nvGrpSpPr>
        <p:grpSpPr>
          <a:xfrm>
            <a:off x="4800600" y="5181600"/>
            <a:ext cx="228600" cy="320040"/>
            <a:chOff x="3657600" y="3048000"/>
            <a:chExt cx="1143000" cy="1600200"/>
          </a:xfrm>
        </p:grpSpPr>
        <p:cxnSp>
          <p:nvCxnSpPr>
            <p:cNvPr id="201" name="Gerade Verbindung 20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2" name="Gerade Verbindung 20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3" name="Bogen 20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4" name="Gerade Verbindung 20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05" name="Gruppieren 204"/>
          <p:cNvGrpSpPr/>
          <p:nvPr/>
        </p:nvGrpSpPr>
        <p:grpSpPr>
          <a:xfrm>
            <a:off x="4800600" y="4175760"/>
            <a:ext cx="228600" cy="320040"/>
            <a:chOff x="3657600" y="3048000"/>
            <a:chExt cx="1143000" cy="1600200"/>
          </a:xfrm>
        </p:grpSpPr>
        <p:cxnSp>
          <p:nvCxnSpPr>
            <p:cNvPr id="206" name="Gerade Verbindung 20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07" name="Gerade Verbindung 20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08" name="Bogen 20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09" name="Gerade Verbindung 20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0" name="Gruppieren 209"/>
          <p:cNvGrpSpPr/>
          <p:nvPr/>
        </p:nvGrpSpPr>
        <p:grpSpPr>
          <a:xfrm>
            <a:off x="4800600" y="3870960"/>
            <a:ext cx="228600" cy="320040"/>
            <a:chOff x="3657600" y="3048000"/>
            <a:chExt cx="1143000" cy="1600200"/>
          </a:xfrm>
        </p:grpSpPr>
        <p:cxnSp>
          <p:nvCxnSpPr>
            <p:cNvPr id="211" name="Gerade Verbindung 210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2" name="Gerade Verbindung 211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3" name="Bogen 212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4" name="Gerade Verbindung 213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215" name="Gruppieren 214"/>
          <p:cNvGrpSpPr/>
          <p:nvPr/>
        </p:nvGrpSpPr>
        <p:grpSpPr>
          <a:xfrm>
            <a:off x="4800600" y="3581400"/>
            <a:ext cx="228600" cy="320040"/>
            <a:chOff x="3657600" y="3048000"/>
            <a:chExt cx="1143000" cy="1600200"/>
          </a:xfrm>
        </p:grpSpPr>
        <p:cxnSp>
          <p:nvCxnSpPr>
            <p:cNvPr id="216" name="Gerade Verbindung 215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7" name="Gerade Verbindung 216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18" name="Bogen 217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19" name="Gerade Verbindung 218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221" name="Gerade Verbindung 220"/>
          <p:cNvCxnSpPr/>
          <p:nvPr/>
        </p:nvCxnSpPr>
        <p:spPr bwMode="auto">
          <a:xfrm flipV="1">
            <a:off x="45720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2" name="Textfeld 221"/>
          <p:cNvSpPr txBox="1"/>
          <p:nvPr/>
        </p:nvSpPr>
        <p:spPr>
          <a:xfrm>
            <a:off x="46123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sp>
        <p:nvSpPr>
          <p:cNvPr id="62" name="Rechteck 61"/>
          <p:cNvSpPr/>
          <p:nvPr/>
        </p:nvSpPr>
        <p:spPr bwMode="auto">
          <a:xfrm>
            <a:off x="1295400" y="3657600"/>
            <a:ext cx="914400" cy="1828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533400" y="4114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2209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>
            <a:endCxn id="62" idx="2"/>
          </p:cNvCxnSpPr>
          <p:nvPr/>
        </p:nvCxnSpPr>
        <p:spPr bwMode="auto">
          <a:xfrm flipV="1">
            <a:off x="1752600" y="5486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6" name="Textfeld 65"/>
          <p:cNvSpPr txBox="1"/>
          <p:nvPr/>
        </p:nvSpPr>
        <p:spPr>
          <a:xfrm>
            <a:off x="1295400" y="3962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67" name="Textfeld 66"/>
          <p:cNvSpPr txBox="1"/>
          <p:nvPr/>
        </p:nvSpPr>
        <p:spPr>
          <a:xfrm>
            <a:off x="1792928" y="5486400"/>
            <a:ext cx="72167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(7:0)</a:t>
            </a:r>
            <a:endParaRPr lang="de-DE" dirty="0"/>
          </a:p>
        </p:txBody>
      </p:sp>
      <p:cxnSp>
        <p:nvCxnSpPr>
          <p:cNvPr id="68" name="Gerade Verbindung 67"/>
          <p:cNvCxnSpPr/>
          <p:nvPr/>
        </p:nvCxnSpPr>
        <p:spPr bwMode="auto">
          <a:xfrm>
            <a:off x="533400" y="3886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Textfeld 68"/>
          <p:cNvSpPr txBox="1"/>
          <p:nvPr/>
        </p:nvSpPr>
        <p:spPr>
          <a:xfrm>
            <a:off x="1295400" y="3733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533400" y="5285601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1" name="Textfeld 70"/>
          <p:cNvSpPr txBox="1"/>
          <p:nvPr/>
        </p:nvSpPr>
        <p:spPr>
          <a:xfrm>
            <a:off x="1210442" y="5133201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X255</a:t>
            </a:r>
            <a:endParaRPr lang="de-DE" dirty="0"/>
          </a:p>
        </p:txBody>
      </p:sp>
      <p:sp>
        <p:nvSpPr>
          <p:cNvPr id="72" name="Textfeld 71"/>
          <p:cNvSpPr txBox="1"/>
          <p:nvPr/>
        </p:nvSpPr>
        <p:spPr>
          <a:xfrm>
            <a:off x="2480880" y="4343400"/>
            <a:ext cx="28725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</a:t>
            </a:r>
            <a:endParaRPr lang="de-DE" dirty="0"/>
          </a:p>
        </p:txBody>
      </p:sp>
      <p:sp>
        <p:nvSpPr>
          <p:cNvPr id="73" name="Rechteck 72"/>
          <p:cNvSpPr/>
          <p:nvPr/>
        </p:nvSpPr>
        <p:spPr bwMode="auto">
          <a:xfrm>
            <a:off x="7162800" y="3581400"/>
            <a:ext cx="914400" cy="1905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Textfeld 73"/>
          <p:cNvSpPr txBox="1"/>
          <p:nvPr/>
        </p:nvSpPr>
        <p:spPr>
          <a:xfrm>
            <a:off x="6400800" y="4267200"/>
            <a:ext cx="61106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D(7:0)</a:t>
            </a:r>
            <a:endParaRPr lang="de-DE" dirty="0"/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6400800" y="4572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8077200" y="37338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76"/>
          <p:cNvCxnSpPr/>
          <p:nvPr/>
        </p:nvCxnSpPr>
        <p:spPr bwMode="auto">
          <a:xfrm>
            <a:off x="8077200" y="40233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8077200" y="432816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8077200" y="53340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0" name="Textfeld 79"/>
          <p:cNvSpPr txBox="1"/>
          <p:nvPr/>
        </p:nvSpPr>
        <p:spPr>
          <a:xfrm>
            <a:off x="8305800" y="3429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8297042" y="50292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Y255</a:t>
            </a:r>
            <a:endParaRPr lang="de-DE" dirty="0"/>
          </a:p>
        </p:txBody>
      </p:sp>
      <p:grpSp>
        <p:nvGrpSpPr>
          <p:cNvPr id="82" name="Gruppieren 81"/>
          <p:cNvGrpSpPr/>
          <p:nvPr/>
        </p:nvGrpSpPr>
        <p:grpSpPr>
          <a:xfrm>
            <a:off x="7848600" y="5181600"/>
            <a:ext cx="228600" cy="320040"/>
            <a:chOff x="3657600" y="3048000"/>
            <a:chExt cx="1143000" cy="1600200"/>
          </a:xfrm>
        </p:grpSpPr>
        <p:cxnSp>
          <p:nvCxnSpPr>
            <p:cNvPr id="83" name="Gerade Verbindung 82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4" name="Gerade Verbindung 83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5" name="Bogen 84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6" name="Gerade Verbindung 85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7" name="Gruppieren 86"/>
          <p:cNvGrpSpPr/>
          <p:nvPr/>
        </p:nvGrpSpPr>
        <p:grpSpPr>
          <a:xfrm>
            <a:off x="7848600" y="4175760"/>
            <a:ext cx="228600" cy="320040"/>
            <a:chOff x="3657600" y="3048000"/>
            <a:chExt cx="1143000" cy="1600200"/>
          </a:xfrm>
        </p:grpSpPr>
        <p:cxnSp>
          <p:nvCxnSpPr>
            <p:cNvPr id="88" name="Gerade Verbindung 87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89" name="Gerade Verbindung 88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0" name="Bogen 89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1" name="Gerade Verbindung 90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2" name="Gruppieren 91"/>
          <p:cNvGrpSpPr/>
          <p:nvPr/>
        </p:nvGrpSpPr>
        <p:grpSpPr>
          <a:xfrm>
            <a:off x="7848600" y="3870960"/>
            <a:ext cx="228600" cy="320040"/>
            <a:chOff x="3657600" y="3048000"/>
            <a:chExt cx="1143000" cy="1600200"/>
          </a:xfrm>
        </p:grpSpPr>
        <p:cxnSp>
          <p:nvCxnSpPr>
            <p:cNvPr id="93" name="Gerade Verbindung 92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5" name="Bogen 94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6" name="Gerade Verbindung 95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97" name="Gruppieren 96"/>
          <p:cNvGrpSpPr/>
          <p:nvPr/>
        </p:nvGrpSpPr>
        <p:grpSpPr>
          <a:xfrm>
            <a:off x="7848600" y="3581400"/>
            <a:ext cx="228600" cy="320040"/>
            <a:chOff x="3657600" y="3048000"/>
            <a:chExt cx="1143000" cy="1600200"/>
          </a:xfrm>
        </p:grpSpPr>
        <p:cxnSp>
          <p:nvCxnSpPr>
            <p:cNvPr id="98" name="Gerade Verbindung 97"/>
            <p:cNvCxnSpPr/>
            <p:nvPr/>
          </p:nvCxnSpPr>
          <p:spPr bwMode="auto">
            <a:xfrm>
              <a:off x="3657600" y="33588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3657600" y="4273295"/>
              <a:ext cx="6858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0" name="Bogen 99"/>
            <p:cNvSpPr/>
            <p:nvPr/>
          </p:nvSpPr>
          <p:spPr bwMode="auto">
            <a:xfrm flipV="1">
              <a:off x="3962400" y="3358895"/>
              <a:ext cx="838200" cy="914400"/>
            </a:xfrm>
            <a:prstGeom prst="arc">
              <a:avLst>
                <a:gd name="adj1" fmla="val 16200000"/>
                <a:gd name="adj2" fmla="val 5490446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3657600" y="3048000"/>
              <a:ext cx="0" cy="1600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4" name="Textfeld 3"/>
          <p:cNvSpPr txBox="1"/>
          <p:nvPr/>
        </p:nvSpPr>
        <p:spPr>
          <a:xfrm>
            <a:off x="1153741" y="3124200"/>
            <a:ext cx="9252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Multiplexer</a:t>
            </a:r>
            <a:endParaRPr lang="de-DE" dirty="0"/>
          </a:p>
        </p:txBody>
      </p:sp>
      <p:sp>
        <p:nvSpPr>
          <p:cNvPr id="103" name="Textfeld 102"/>
          <p:cNvSpPr txBox="1"/>
          <p:nvPr/>
        </p:nvSpPr>
        <p:spPr>
          <a:xfrm>
            <a:off x="3940818" y="3124200"/>
            <a:ext cx="112082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Demultiplexer</a:t>
            </a:r>
            <a:endParaRPr lang="de-DE" dirty="0"/>
          </a:p>
        </p:txBody>
      </p:sp>
      <p:sp>
        <p:nvSpPr>
          <p:cNvPr id="104" name="Textfeld 103"/>
          <p:cNvSpPr txBox="1"/>
          <p:nvPr/>
        </p:nvSpPr>
        <p:spPr>
          <a:xfrm>
            <a:off x="7036736" y="31242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Decoder</a:t>
            </a:r>
            <a:endParaRPr lang="de-DE" dirty="0"/>
          </a:p>
        </p:txBody>
      </p:sp>
      <p:sp>
        <p:nvSpPr>
          <p:cNvPr id="105" name="Rechteck 104"/>
          <p:cNvSpPr/>
          <p:nvPr/>
        </p:nvSpPr>
        <p:spPr bwMode="auto">
          <a:xfrm>
            <a:off x="1371600" y="4648200"/>
            <a:ext cx="381000" cy="79375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6" name="Textfeld 105"/>
          <p:cNvSpPr txBox="1"/>
          <p:nvPr/>
        </p:nvSpPr>
        <p:spPr>
          <a:xfrm>
            <a:off x="1143000" y="4419600"/>
            <a:ext cx="76335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Decoder</a:t>
            </a:r>
            <a:endParaRPr lang="de-DE" dirty="0"/>
          </a:p>
        </p:txBody>
      </p:sp>
      <p:grpSp>
        <p:nvGrpSpPr>
          <p:cNvPr id="107" name="Gruppieren 106"/>
          <p:cNvGrpSpPr/>
          <p:nvPr/>
        </p:nvGrpSpPr>
        <p:grpSpPr>
          <a:xfrm>
            <a:off x="1676400" y="5181600"/>
            <a:ext cx="531238" cy="264369"/>
            <a:chOff x="4191000" y="2590800"/>
            <a:chExt cx="2590800" cy="1289304"/>
          </a:xfrm>
        </p:grpSpPr>
        <p:grpSp>
          <p:nvGrpSpPr>
            <p:cNvPr id="108" name="Gruppieren 107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11" name="Gerade Verbindung 110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12" name="Ellipse 111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13" name="Gleichschenkliges Dreieck 112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14" name="Gerade Verbindung 113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09" name="Gerade Verbindung 108"/>
            <p:cNvCxnSpPr>
              <a:stCxn id="113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0" name="Gerade Verbindung 109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15" name="Gruppieren 114"/>
          <p:cNvGrpSpPr/>
          <p:nvPr/>
        </p:nvGrpSpPr>
        <p:grpSpPr>
          <a:xfrm>
            <a:off x="1676400" y="4800600"/>
            <a:ext cx="531238" cy="264369"/>
            <a:chOff x="4191000" y="2590800"/>
            <a:chExt cx="2590800" cy="1289304"/>
          </a:xfrm>
        </p:grpSpPr>
        <p:grpSp>
          <p:nvGrpSpPr>
            <p:cNvPr id="116" name="Gruppieren 115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19" name="Gerade Verbindung 118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0" name="Ellipse 119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1" name="Gleichschenkliges Dreieck 120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22" name="Gerade Verbindung 121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17" name="Gerade Verbindung 116"/>
            <p:cNvCxnSpPr>
              <a:stCxn id="121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8" name="Gerade Verbindung 117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23" name="Gruppieren 122"/>
          <p:cNvGrpSpPr/>
          <p:nvPr/>
        </p:nvGrpSpPr>
        <p:grpSpPr>
          <a:xfrm>
            <a:off x="1676400" y="3733800"/>
            <a:ext cx="531238" cy="264369"/>
            <a:chOff x="4191000" y="2590800"/>
            <a:chExt cx="2590800" cy="1289304"/>
          </a:xfrm>
        </p:grpSpPr>
        <p:grpSp>
          <p:nvGrpSpPr>
            <p:cNvPr id="124" name="Gruppieren 123"/>
            <p:cNvGrpSpPr/>
            <p:nvPr/>
          </p:nvGrpSpPr>
          <p:grpSpPr>
            <a:xfrm>
              <a:off x="4648200" y="2819400"/>
              <a:ext cx="2133600" cy="1060704"/>
              <a:chOff x="4648200" y="2819400"/>
              <a:chExt cx="2133600" cy="1060704"/>
            </a:xfrm>
          </p:grpSpPr>
          <p:cxnSp>
            <p:nvCxnSpPr>
              <p:cNvPr id="127" name="Gerade Verbindung 126"/>
              <p:cNvCxnSpPr/>
              <p:nvPr/>
            </p:nvCxnSpPr>
            <p:spPr bwMode="auto">
              <a:xfrm>
                <a:off x="6248400" y="3352800"/>
                <a:ext cx="5334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sp>
            <p:nvSpPr>
              <p:cNvPr id="128" name="Ellipse 127"/>
              <p:cNvSpPr/>
              <p:nvPr/>
            </p:nvSpPr>
            <p:spPr bwMode="auto">
              <a:xfrm>
                <a:off x="6248400" y="3200400"/>
                <a:ext cx="304800" cy="304800"/>
              </a:xfrm>
              <a:prstGeom prst="ellipse">
                <a:avLst/>
              </a:prstGeom>
              <a:solidFill>
                <a:schemeClr val="bg1"/>
              </a:solidFill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/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sp>
            <p:nvSpPr>
              <p:cNvPr id="129" name="Gleichschenkliges Dreieck 128"/>
              <p:cNvSpPr/>
              <p:nvPr/>
            </p:nvSpPr>
            <p:spPr bwMode="auto">
              <a:xfrm rot="5400000">
                <a:off x="5260848" y="2892552"/>
                <a:ext cx="1060704" cy="914400"/>
              </a:xfrm>
              <a:prstGeom prst="triangl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vert="horz" wrap="square" lIns="91440" tIns="45720" rIns="91440" bIns="45720" numCol="1" rtlCol="0" anchor="ctr" anchorCtr="0" compatLnSpc="1">
                <a:prstTxWarp prst="textNoShape">
                  <a:avLst/>
                </a:prstTxWarp>
              </a:bodyPr>
              <a:lstStyle/>
              <a:p>
                <a:pPr marL="0" marR="0" indent="0" algn="ctr" defTabSz="914400" rtl="0" eaLnBrk="1" fontAlgn="base" latinLnBrk="0" hangingPunct="1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de-DE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charset="0"/>
                  <a:cs typeface="Arial" charset="0"/>
                </a:endParaRPr>
              </a:p>
            </p:txBody>
          </p:sp>
          <p:cxnSp>
            <p:nvCxnSpPr>
              <p:cNvPr id="130" name="Gerade Verbindung 129"/>
              <p:cNvCxnSpPr/>
              <p:nvPr/>
            </p:nvCxnSpPr>
            <p:spPr bwMode="auto">
              <a:xfrm>
                <a:off x="4648200" y="3352800"/>
                <a:ext cx="6858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cxnSp>
          <p:nvCxnSpPr>
            <p:cNvPr id="125" name="Gerade Verbindung 124"/>
            <p:cNvCxnSpPr>
              <a:stCxn id="129" idx="1"/>
            </p:cNvCxnSpPr>
            <p:nvPr/>
          </p:nvCxnSpPr>
          <p:spPr bwMode="auto">
            <a:xfrm flipV="1">
              <a:off x="5791200" y="2590800"/>
              <a:ext cx="0" cy="493776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>
              <a:off x="4191000" y="25908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6" name="Gerade Verbindung mit Pfeil 5"/>
          <p:cNvCxnSpPr/>
          <p:nvPr/>
        </p:nvCxnSpPr>
        <p:spPr bwMode="auto">
          <a:xfrm>
            <a:off x="5867400" y="3581400"/>
            <a:ext cx="990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1" name="Textfeld 140"/>
          <p:cNvSpPr txBox="1"/>
          <p:nvPr/>
        </p:nvSpPr>
        <p:spPr>
          <a:xfrm>
            <a:off x="5705555" y="3276600"/>
            <a:ext cx="123944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Demux</a:t>
            </a:r>
            <a:r>
              <a:rPr lang="de-DE" dirty="0" smtClean="0"/>
              <a:t> mit X=1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6547810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Multiplexer kann mit weniger </a:t>
            </a:r>
            <a:r>
              <a:rPr lang="de-DE" dirty="0"/>
              <a:t>Transistoren </a:t>
            </a:r>
            <a:r>
              <a:rPr lang="de-DE" dirty="0" smtClean="0"/>
              <a:t>realisiert werden</a:t>
            </a:r>
          </a:p>
          <a:p>
            <a:r>
              <a:rPr lang="de-DE" dirty="0" smtClean="0"/>
              <a:t>Baumstruktur</a:t>
            </a:r>
          </a:p>
          <a:p>
            <a:r>
              <a:rPr lang="de-DE" dirty="0"/>
              <a:t>In jedem Knoten verwenden wir jeweils einen (2-&gt;1) Multiplexer. Der Select Eingang </a:t>
            </a:r>
            <a:r>
              <a:rPr lang="de-DE" dirty="0" smtClean="0"/>
              <a:t>vom </a:t>
            </a:r>
            <a:r>
              <a:rPr lang="de-DE" dirty="0"/>
              <a:t>Multiplexer der ersten Stufe wird an Sel0 angeschlossen</a:t>
            </a:r>
            <a:r>
              <a:rPr lang="de-DE" dirty="0" smtClean="0"/>
              <a:t>, usw.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45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447800" y="2819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14478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1828800" y="2895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Rechteck 143"/>
          <p:cNvSpPr/>
          <p:nvPr/>
        </p:nvSpPr>
        <p:spPr bwMode="auto">
          <a:xfrm>
            <a:off x="1600200" y="3200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144"/>
          <p:cNvCxnSpPr/>
          <p:nvPr/>
        </p:nvCxnSpPr>
        <p:spPr bwMode="auto">
          <a:xfrm>
            <a:off x="1447800" y="3276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447800" y="3429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1828800" y="3352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1600200" y="3657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/>
          <p:nvPr/>
        </p:nvCxnSpPr>
        <p:spPr bwMode="auto">
          <a:xfrm>
            <a:off x="1447800" y="3733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14478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8288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echteck 151"/>
          <p:cNvSpPr/>
          <p:nvPr/>
        </p:nvSpPr>
        <p:spPr bwMode="auto">
          <a:xfrm>
            <a:off x="16002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/>
          <p:nvPr/>
        </p:nvCxn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14478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1828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echteck 155"/>
          <p:cNvSpPr/>
          <p:nvPr/>
        </p:nvSpPr>
        <p:spPr bwMode="auto">
          <a:xfrm>
            <a:off x="1600200" y="4572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144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447800" y="4800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828800" y="4724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hteck 159"/>
          <p:cNvSpPr/>
          <p:nvPr/>
        </p:nvSpPr>
        <p:spPr bwMode="auto">
          <a:xfrm>
            <a:off x="1600200" y="5029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1447800" y="5257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828800" y="5181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Rechteck 163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1447800" y="5562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14478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1828800" y="5638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echteck 176"/>
          <p:cNvSpPr/>
          <p:nvPr/>
        </p:nvSpPr>
        <p:spPr bwMode="auto">
          <a:xfrm>
            <a:off x="1600200" y="5943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177"/>
          <p:cNvCxnSpPr/>
          <p:nvPr/>
        </p:nvCxnSpPr>
        <p:spPr bwMode="auto">
          <a:xfrm>
            <a:off x="1447800" y="601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1447800" y="6172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1828800" y="6096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hteck 180"/>
          <p:cNvSpPr/>
          <p:nvPr/>
        </p:nvSpPr>
        <p:spPr bwMode="auto">
          <a:xfrm>
            <a:off x="2286000" y="2971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2133600" y="3048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133600" y="3200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14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hteck 184"/>
          <p:cNvSpPr/>
          <p:nvPr/>
        </p:nvSpPr>
        <p:spPr bwMode="auto">
          <a:xfrm>
            <a:off x="2286000" y="3886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2133600" y="3962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21336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2514600" y="4038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Rechteck 188"/>
          <p:cNvSpPr/>
          <p:nvPr/>
        </p:nvSpPr>
        <p:spPr bwMode="auto">
          <a:xfrm>
            <a:off x="2286000" y="4800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0" name="Gerade Verbindung 189"/>
          <p:cNvCxnSpPr/>
          <p:nvPr/>
        </p:nvCxnSpPr>
        <p:spPr bwMode="auto">
          <a:xfrm>
            <a:off x="2133600" y="4876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21336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2514600" y="4953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hteck 192"/>
          <p:cNvSpPr/>
          <p:nvPr/>
        </p:nvSpPr>
        <p:spPr bwMode="auto">
          <a:xfrm>
            <a:off x="2286000" y="5715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/>
          <p:nvPr/>
        </p:nvCxnSpPr>
        <p:spPr bwMode="auto">
          <a:xfrm>
            <a:off x="2133600" y="579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>
            <a:off x="2133600" y="5943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2514600" y="586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Rechteck 196"/>
          <p:cNvSpPr/>
          <p:nvPr/>
        </p:nvSpPr>
        <p:spPr bwMode="auto">
          <a:xfrm>
            <a:off x="3124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29718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2971800" y="3657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33528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Rechteck 222"/>
          <p:cNvSpPr/>
          <p:nvPr/>
        </p:nvSpPr>
        <p:spPr bwMode="auto">
          <a:xfrm>
            <a:off x="3124200" y="5257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4" name="Gerade Verbindung 223"/>
          <p:cNvCxnSpPr/>
          <p:nvPr/>
        </p:nvCxnSpPr>
        <p:spPr bwMode="auto">
          <a:xfrm>
            <a:off x="2971800" y="5334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>
            <a:off x="29718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352800" y="5410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Rechteck 226"/>
          <p:cNvSpPr/>
          <p:nvPr/>
        </p:nvSpPr>
        <p:spPr bwMode="auto">
          <a:xfrm>
            <a:off x="3962400" y="4343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3810000" y="4419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3810000" y="4572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4191000" y="4495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1981200" y="2895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981200" y="3200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1981200" y="3810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>
            <a:off x="1981200" y="4724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1981200" y="5029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1981200" y="5638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V="1">
            <a:off x="1981200" y="5943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667000" y="31242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V="1">
            <a:off x="2667000" y="36576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>
            <a:off x="2667000" y="49530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2667000" y="54864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505200" y="35814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3505200" y="45720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676400" y="2514600"/>
            <a:ext cx="0" cy="3352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2362200" y="2514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004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4038600" y="25146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16002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09056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9624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12192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1219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1176721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X15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65532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" name="Ellipse 254"/>
          <p:cNvSpPr/>
          <p:nvPr/>
        </p:nvSpPr>
        <p:spPr bwMode="auto">
          <a:xfrm>
            <a:off x="65532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6" name="Gerade Verbindung 255"/>
          <p:cNvCxnSpPr/>
          <p:nvPr/>
        </p:nvCxnSpPr>
        <p:spPr bwMode="auto">
          <a:xfrm>
            <a:off x="6553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Ellipse 256"/>
          <p:cNvSpPr/>
          <p:nvPr/>
        </p:nvSpPr>
        <p:spPr bwMode="auto">
          <a:xfrm>
            <a:off x="6553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8" name="Gerade Verbindung 257"/>
          <p:cNvCxnSpPr/>
          <p:nvPr/>
        </p:nvCxnSpPr>
        <p:spPr bwMode="auto">
          <a:xfrm>
            <a:off x="70866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70866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" name="Gleichschenkliges Dreieck 259"/>
          <p:cNvSpPr/>
          <p:nvPr/>
        </p:nvSpPr>
        <p:spPr bwMode="auto">
          <a:xfrm rot="5400000">
            <a:off x="55656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Gleichschenkliges Dreieck 260"/>
          <p:cNvSpPr/>
          <p:nvPr/>
        </p:nvSpPr>
        <p:spPr bwMode="auto">
          <a:xfrm rot="5400000">
            <a:off x="5565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2" name="Gerade Verbindung mit Pfeil 261"/>
          <p:cNvCxnSpPr/>
          <p:nvPr/>
        </p:nvCxnSpPr>
        <p:spPr bwMode="auto">
          <a:xfrm>
            <a:off x="60960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mit Pfeil 262"/>
          <p:cNvCxnSpPr/>
          <p:nvPr/>
        </p:nvCxnSpPr>
        <p:spPr bwMode="auto">
          <a:xfrm>
            <a:off x="60960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60278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265" name="Textfeld 264"/>
          <p:cNvSpPr txBox="1"/>
          <p:nvPr/>
        </p:nvSpPr>
        <p:spPr>
          <a:xfrm>
            <a:off x="60791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66" name="Textfeld 265"/>
          <p:cNvSpPr txBox="1"/>
          <p:nvPr/>
        </p:nvSpPr>
        <p:spPr>
          <a:xfrm>
            <a:off x="50292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49530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Textfeld 267"/>
          <p:cNvSpPr txBox="1"/>
          <p:nvPr/>
        </p:nvSpPr>
        <p:spPr>
          <a:xfrm>
            <a:off x="50292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269" name="Gerade Verbindung 268"/>
          <p:cNvCxnSpPr/>
          <p:nvPr/>
        </p:nvCxnSpPr>
        <p:spPr bwMode="auto">
          <a:xfrm>
            <a:off x="49530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0" name="Ellipse 269"/>
          <p:cNvSpPr/>
          <p:nvPr/>
        </p:nvSpPr>
        <p:spPr bwMode="auto">
          <a:xfrm>
            <a:off x="83820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Gleichschenkliges Dreieck 270"/>
          <p:cNvSpPr/>
          <p:nvPr/>
        </p:nvSpPr>
        <p:spPr bwMode="auto">
          <a:xfrm rot="5400000">
            <a:off x="73944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2" name="Gerade Verbindung 271"/>
          <p:cNvCxnSpPr/>
          <p:nvPr/>
        </p:nvCxnSpPr>
        <p:spPr bwMode="auto">
          <a:xfrm>
            <a:off x="8686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3" name="Gruppieren 272"/>
          <p:cNvGrpSpPr/>
          <p:nvPr/>
        </p:nvGrpSpPr>
        <p:grpSpPr>
          <a:xfrm>
            <a:off x="5198431" y="5943600"/>
            <a:ext cx="1138621" cy="609600"/>
            <a:chOff x="990600" y="4648200"/>
            <a:chExt cx="1981200" cy="1060704"/>
          </a:xfrm>
        </p:grpSpPr>
        <p:cxnSp>
          <p:nvCxnSpPr>
            <p:cNvPr id="274" name="Gerade Verbindung 2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5" name="Ellipse 2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6" name="Gleichschenkliges Dreieck 2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7" name="Gerade Verbindung 2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8" name="Textfeld 277"/>
          <p:cNvSpPr txBox="1"/>
          <p:nvPr/>
        </p:nvSpPr>
        <p:spPr>
          <a:xfrm>
            <a:off x="5105400" y="60198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80" name="Textfeld 279"/>
          <p:cNvSpPr txBox="1"/>
          <p:nvPr/>
        </p:nvSpPr>
        <p:spPr>
          <a:xfrm>
            <a:off x="6189031" y="6019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14336" name="Abgerundetes Rechteck 14335"/>
          <p:cNvSpPr/>
          <p:nvPr/>
        </p:nvSpPr>
        <p:spPr bwMode="auto">
          <a:xfrm>
            <a:off x="4953000" y="2514600"/>
            <a:ext cx="38862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H="1" flipV="1">
            <a:off x="4191000" y="4648200"/>
            <a:ext cx="762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714581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256-&gt;1 Multiplexer</a:t>
            </a:r>
          </a:p>
          <a:p>
            <a:r>
              <a:rPr lang="de-DE" dirty="0" smtClean="0"/>
              <a:t>255 (2-&gt;1) x 4T + 8x2T ~ 1000 Transistoren (5.5x kleiner)</a:t>
            </a:r>
          </a:p>
          <a:p>
            <a:r>
              <a:rPr lang="de-DE" dirty="0" smtClean="0"/>
              <a:t>Die Schaltung ist langsamer – mehrere Stufen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46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00200" y="2743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1447800" y="2819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1447800" y="2971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142"/>
          <p:cNvCxnSpPr/>
          <p:nvPr/>
        </p:nvCxnSpPr>
        <p:spPr bwMode="auto">
          <a:xfrm>
            <a:off x="1828800" y="2895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4" name="Rechteck 143"/>
          <p:cNvSpPr/>
          <p:nvPr/>
        </p:nvSpPr>
        <p:spPr bwMode="auto">
          <a:xfrm>
            <a:off x="1600200" y="3200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144"/>
          <p:cNvCxnSpPr/>
          <p:nvPr/>
        </p:nvCxnSpPr>
        <p:spPr bwMode="auto">
          <a:xfrm>
            <a:off x="1447800" y="3276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145"/>
          <p:cNvCxnSpPr/>
          <p:nvPr/>
        </p:nvCxnSpPr>
        <p:spPr bwMode="auto">
          <a:xfrm>
            <a:off x="1447800" y="3429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7" name="Gerade Verbindung 146"/>
          <p:cNvCxnSpPr/>
          <p:nvPr/>
        </p:nvCxnSpPr>
        <p:spPr bwMode="auto">
          <a:xfrm>
            <a:off x="1828800" y="3352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8" name="Rechteck 147"/>
          <p:cNvSpPr/>
          <p:nvPr/>
        </p:nvSpPr>
        <p:spPr bwMode="auto">
          <a:xfrm>
            <a:off x="1600200" y="3657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9" name="Gerade Verbindung 148"/>
          <p:cNvCxnSpPr/>
          <p:nvPr/>
        </p:nvCxnSpPr>
        <p:spPr bwMode="auto">
          <a:xfrm>
            <a:off x="1447800" y="3733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0" name="Gerade Verbindung 149"/>
          <p:cNvCxnSpPr/>
          <p:nvPr/>
        </p:nvCxnSpPr>
        <p:spPr bwMode="auto">
          <a:xfrm>
            <a:off x="1447800" y="3886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1" name="Gerade Verbindung 150"/>
          <p:cNvCxnSpPr/>
          <p:nvPr/>
        </p:nvCxnSpPr>
        <p:spPr bwMode="auto">
          <a:xfrm>
            <a:off x="1828800" y="3810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Rechteck 151"/>
          <p:cNvSpPr/>
          <p:nvPr/>
        </p:nvSpPr>
        <p:spPr bwMode="auto">
          <a:xfrm>
            <a:off x="1600200" y="4114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/>
          <p:nvPr/>
        </p:nvCxnSpPr>
        <p:spPr bwMode="auto">
          <a:xfrm>
            <a:off x="1447800" y="4191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>
            <a:off x="1447800" y="4343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>
            <a:off x="1828800" y="4267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6" name="Rechteck 155"/>
          <p:cNvSpPr/>
          <p:nvPr/>
        </p:nvSpPr>
        <p:spPr bwMode="auto">
          <a:xfrm>
            <a:off x="1600200" y="4572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7" name="Gerade Verbindung 156"/>
          <p:cNvCxnSpPr/>
          <p:nvPr/>
        </p:nvCxnSpPr>
        <p:spPr bwMode="auto">
          <a:xfrm>
            <a:off x="1447800" y="4648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1447800" y="4800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9" name="Gerade Verbindung 158"/>
          <p:cNvCxnSpPr/>
          <p:nvPr/>
        </p:nvCxnSpPr>
        <p:spPr bwMode="auto">
          <a:xfrm>
            <a:off x="1828800" y="4724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0" name="Rechteck 159"/>
          <p:cNvSpPr/>
          <p:nvPr/>
        </p:nvSpPr>
        <p:spPr bwMode="auto">
          <a:xfrm>
            <a:off x="1600200" y="5029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1" name="Gerade Verbindung 160"/>
          <p:cNvCxnSpPr/>
          <p:nvPr/>
        </p:nvCxnSpPr>
        <p:spPr bwMode="auto">
          <a:xfrm>
            <a:off x="1447800" y="5105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1447800" y="5257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3" name="Gerade Verbindung 162"/>
          <p:cNvCxnSpPr/>
          <p:nvPr/>
        </p:nvCxnSpPr>
        <p:spPr bwMode="auto">
          <a:xfrm>
            <a:off x="1828800" y="5181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4" name="Rechteck 163"/>
          <p:cNvSpPr/>
          <p:nvPr/>
        </p:nvSpPr>
        <p:spPr bwMode="auto">
          <a:xfrm>
            <a:off x="1600200" y="5486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1447800" y="5562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1447800" y="5715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6" name="Gerade Verbindung 175"/>
          <p:cNvCxnSpPr/>
          <p:nvPr/>
        </p:nvCxnSpPr>
        <p:spPr bwMode="auto">
          <a:xfrm>
            <a:off x="1828800" y="5638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7" name="Rechteck 176"/>
          <p:cNvSpPr/>
          <p:nvPr/>
        </p:nvSpPr>
        <p:spPr bwMode="auto">
          <a:xfrm>
            <a:off x="1600200" y="5943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78" name="Gerade Verbindung 177"/>
          <p:cNvCxnSpPr/>
          <p:nvPr/>
        </p:nvCxnSpPr>
        <p:spPr bwMode="auto">
          <a:xfrm>
            <a:off x="1447800" y="6019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9" name="Gerade Verbindung 178"/>
          <p:cNvCxnSpPr/>
          <p:nvPr/>
        </p:nvCxnSpPr>
        <p:spPr bwMode="auto">
          <a:xfrm>
            <a:off x="1447800" y="6172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0" name="Gerade Verbindung 179"/>
          <p:cNvCxnSpPr/>
          <p:nvPr/>
        </p:nvCxnSpPr>
        <p:spPr bwMode="auto">
          <a:xfrm>
            <a:off x="1828800" y="6096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1" name="Rechteck 180"/>
          <p:cNvSpPr/>
          <p:nvPr/>
        </p:nvSpPr>
        <p:spPr bwMode="auto">
          <a:xfrm>
            <a:off x="2286000" y="2971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2" name="Gerade Verbindung 181"/>
          <p:cNvCxnSpPr/>
          <p:nvPr/>
        </p:nvCxnSpPr>
        <p:spPr bwMode="auto">
          <a:xfrm>
            <a:off x="2133600" y="3048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3" name="Gerade Verbindung 182"/>
          <p:cNvCxnSpPr/>
          <p:nvPr/>
        </p:nvCxnSpPr>
        <p:spPr bwMode="auto">
          <a:xfrm>
            <a:off x="2133600" y="3200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4" name="Gerade Verbindung 183"/>
          <p:cNvCxnSpPr/>
          <p:nvPr/>
        </p:nvCxnSpPr>
        <p:spPr bwMode="auto">
          <a:xfrm>
            <a:off x="2514600" y="3124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5" name="Rechteck 184"/>
          <p:cNvSpPr/>
          <p:nvPr/>
        </p:nvSpPr>
        <p:spPr bwMode="auto">
          <a:xfrm>
            <a:off x="2286000" y="38862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86" name="Gerade Verbindung 185"/>
          <p:cNvCxnSpPr/>
          <p:nvPr/>
        </p:nvCxnSpPr>
        <p:spPr bwMode="auto">
          <a:xfrm>
            <a:off x="2133600" y="3962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7" name="Gerade Verbindung 186"/>
          <p:cNvCxnSpPr/>
          <p:nvPr/>
        </p:nvCxnSpPr>
        <p:spPr bwMode="auto">
          <a:xfrm>
            <a:off x="2133600" y="4114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88" name="Gerade Verbindung 187"/>
          <p:cNvCxnSpPr/>
          <p:nvPr/>
        </p:nvCxnSpPr>
        <p:spPr bwMode="auto">
          <a:xfrm>
            <a:off x="2514600" y="4038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9" name="Rechteck 188"/>
          <p:cNvSpPr/>
          <p:nvPr/>
        </p:nvSpPr>
        <p:spPr bwMode="auto">
          <a:xfrm>
            <a:off x="2286000" y="48006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0" name="Gerade Verbindung 189"/>
          <p:cNvCxnSpPr/>
          <p:nvPr/>
        </p:nvCxnSpPr>
        <p:spPr bwMode="auto">
          <a:xfrm>
            <a:off x="2133600" y="4876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1" name="Gerade Verbindung 190"/>
          <p:cNvCxnSpPr/>
          <p:nvPr/>
        </p:nvCxnSpPr>
        <p:spPr bwMode="auto">
          <a:xfrm>
            <a:off x="2133600" y="5029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2" name="Gerade Verbindung 191"/>
          <p:cNvCxnSpPr/>
          <p:nvPr/>
        </p:nvCxnSpPr>
        <p:spPr bwMode="auto">
          <a:xfrm>
            <a:off x="2514600" y="4953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3" name="Rechteck 192"/>
          <p:cNvSpPr/>
          <p:nvPr/>
        </p:nvSpPr>
        <p:spPr bwMode="auto">
          <a:xfrm>
            <a:off x="2286000" y="5715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4" name="Gerade Verbindung 193"/>
          <p:cNvCxnSpPr/>
          <p:nvPr/>
        </p:nvCxnSpPr>
        <p:spPr bwMode="auto">
          <a:xfrm>
            <a:off x="2133600" y="5791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5" name="Gerade Verbindung 194"/>
          <p:cNvCxnSpPr/>
          <p:nvPr/>
        </p:nvCxnSpPr>
        <p:spPr bwMode="auto">
          <a:xfrm>
            <a:off x="2133600" y="5943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6" name="Gerade Verbindung 195"/>
          <p:cNvCxnSpPr/>
          <p:nvPr/>
        </p:nvCxnSpPr>
        <p:spPr bwMode="auto">
          <a:xfrm>
            <a:off x="2514600" y="5867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7" name="Rechteck 196"/>
          <p:cNvSpPr/>
          <p:nvPr/>
        </p:nvSpPr>
        <p:spPr bwMode="auto">
          <a:xfrm>
            <a:off x="3124200" y="34290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98" name="Gerade Verbindung 197"/>
          <p:cNvCxnSpPr/>
          <p:nvPr/>
        </p:nvCxnSpPr>
        <p:spPr bwMode="auto">
          <a:xfrm>
            <a:off x="2971800" y="3505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9" name="Gerade Verbindung 198"/>
          <p:cNvCxnSpPr/>
          <p:nvPr/>
        </p:nvCxnSpPr>
        <p:spPr bwMode="auto">
          <a:xfrm>
            <a:off x="2971800" y="3657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0" name="Gerade Verbindung 219"/>
          <p:cNvCxnSpPr/>
          <p:nvPr/>
        </p:nvCxnSpPr>
        <p:spPr bwMode="auto">
          <a:xfrm>
            <a:off x="3352800" y="3581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3" name="Rechteck 222"/>
          <p:cNvSpPr/>
          <p:nvPr/>
        </p:nvSpPr>
        <p:spPr bwMode="auto">
          <a:xfrm>
            <a:off x="3124200" y="52578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4" name="Gerade Verbindung 223"/>
          <p:cNvCxnSpPr/>
          <p:nvPr/>
        </p:nvCxnSpPr>
        <p:spPr bwMode="auto">
          <a:xfrm>
            <a:off x="2971800" y="5334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5" name="Gerade Verbindung 224"/>
          <p:cNvCxnSpPr/>
          <p:nvPr/>
        </p:nvCxnSpPr>
        <p:spPr bwMode="auto">
          <a:xfrm>
            <a:off x="2971800" y="54864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6" name="Gerade Verbindung 225"/>
          <p:cNvCxnSpPr/>
          <p:nvPr/>
        </p:nvCxnSpPr>
        <p:spPr bwMode="auto">
          <a:xfrm>
            <a:off x="3352800" y="54102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27" name="Rechteck 226"/>
          <p:cNvSpPr/>
          <p:nvPr/>
        </p:nvSpPr>
        <p:spPr bwMode="auto">
          <a:xfrm>
            <a:off x="3962400" y="4343400"/>
            <a:ext cx="228600" cy="3048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28" name="Gerade Verbindung 227"/>
          <p:cNvCxnSpPr/>
          <p:nvPr/>
        </p:nvCxnSpPr>
        <p:spPr bwMode="auto">
          <a:xfrm>
            <a:off x="3810000" y="44196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9" name="Gerade Verbindung 228"/>
          <p:cNvCxnSpPr/>
          <p:nvPr/>
        </p:nvCxnSpPr>
        <p:spPr bwMode="auto">
          <a:xfrm>
            <a:off x="3810000" y="45720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0" name="Gerade Verbindung 229"/>
          <p:cNvCxnSpPr/>
          <p:nvPr/>
        </p:nvCxnSpPr>
        <p:spPr bwMode="auto">
          <a:xfrm>
            <a:off x="4191000" y="4495800"/>
            <a:ext cx="15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>
            <a:off x="1981200" y="2895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 flipV="1">
            <a:off x="1981200" y="3200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1" name="Gerade Verbindung 230"/>
          <p:cNvCxnSpPr/>
          <p:nvPr/>
        </p:nvCxnSpPr>
        <p:spPr bwMode="auto">
          <a:xfrm>
            <a:off x="1981200" y="38100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2" name="Gerade Verbindung 231"/>
          <p:cNvCxnSpPr/>
          <p:nvPr/>
        </p:nvCxnSpPr>
        <p:spPr bwMode="auto">
          <a:xfrm flipV="1">
            <a:off x="1981200" y="4114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3" name="Gerade Verbindung 232"/>
          <p:cNvCxnSpPr/>
          <p:nvPr/>
        </p:nvCxnSpPr>
        <p:spPr bwMode="auto">
          <a:xfrm>
            <a:off x="1981200" y="47244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4" name="Gerade Verbindung 233"/>
          <p:cNvCxnSpPr/>
          <p:nvPr/>
        </p:nvCxnSpPr>
        <p:spPr bwMode="auto">
          <a:xfrm flipV="1">
            <a:off x="1981200" y="50292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5" name="Gerade Verbindung 234"/>
          <p:cNvCxnSpPr/>
          <p:nvPr/>
        </p:nvCxnSpPr>
        <p:spPr bwMode="auto">
          <a:xfrm>
            <a:off x="1981200" y="56388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6" name="Gerade Verbindung 235"/>
          <p:cNvCxnSpPr/>
          <p:nvPr/>
        </p:nvCxnSpPr>
        <p:spPr bwMode="auto">
          <a:xfrm flipV="1">
            <a:off x="1981200" y="5943600"/>
            <a:ext cx="152400" cy="152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2667000" y="31242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7" name="Gerade Verbindung 236"/>
          <p:cNvCxnSpPr/>
          <p:nvPr/>
        </p:nvCxnSpPr>
        <p:spPr bwMode="auto">
          <a:xfrm flipV="1">
            <a:off x="2667000" y="36576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8" name="Gerade Verbindung 237"/>
          <p:cNvCxnSpPr/>
          <p:nvPr/>
        </p:nvCxnSpPr>
        <p:spPr bwMode="auto">
          <a:xfrm>
            <a:off x="2667000" y="49530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9" name="Gerade Verbindung 238"/>
          <p:cNvCxnSpPr/>
          <p:nvPr/>
        </p:nvCxnSpPr>
        <p:spPr bwMode="auto">
          <a:xfrm flipV="1">
            <a:off x="2667000" y="5486400"/>
            <a:ext cx="30480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3" name="Gerade Verbindung 22"/>
          <p:cNvCxnSpPr/>
          <p:nvPr/>
        </p:nvCxnSpPr>
        <p:spPr bwMode="auto">
          <a:xfrm>
            <a:off x="3505200" y="35814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" name="Gerade Verbindung 25"/>
          <p:cNvCxnSpPr/>
          <p:nvPr/>
        </p:nvCxnSpPr>
        <p:spPr bwMode="auto">
          <a:xfrm flipV="1">
            <a:off x="3505200" y="4572000"/>
            <a:ext cx="304800" cy="838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8" name="Gerade Verbindung 27"/>
          <p:cNvCxnSpPr/>
          <p:nvPr/>
        </p:nvCxnSpPr>
        <p:spPr bwMode="auto">
          <a:xfrm>
            <a:off x="1676400" y="2514600"/>
            <a:ext cx="0" cy="3352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0" name="Gerade Verbindung 239"/>
          <p:cNvCxnSpPr/>
          <p:nvPr/>
        </p:nvCxnSpPr>
        <p:spPr bwMode="auto">
          <a:xfrm>
            <a:off x="2362200" y="2514600"/>
            <a:ext cx="0" cy="3124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1" name="Gerade Verbindung 240"/>
          <p:cNvCxnSpPr/>
          <p:nvPr/>
        </p:nvCxnSpPr>
        <p:spPr bwMode="auto">
          <a:xfrm>
            <a:off x="3200400" y="2514600"/>
            <a:ext cx="0" cy="2667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42" name="Gerade Verbindung 241"/>
          <p:cNvCxnSpPr/>
          <p:nvPr/>
        </p:nvCxnSpPr>
        <p:spPr bwMode="auto">
          <a:xfrm>
            <a:off x="4038600" y="25146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47" name="Textfeld 246"/>
          <p:cNvSpPr txBox="1"/>
          <p:nvPr/>
        </p:nvSpPr>
        <p:spPr>
          <a:xfrm>
            <a:off x="16002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309056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3962400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1219200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1219200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1176721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X15</a:t>
            </a:r>
            <a:endParaRPr lang="de-DE" dirty="0"/>
          </a:p>
        </p:txBody>
      </p:sp>
      <p:cxnSp>
        <p:nvCxnSpPr>
          <p:cNvPr id="254" name="Gerade Verbindung 253"/>
          <p:cNvCxnSpPr/>
          <p:nvPr/>
        </p:nvCxnSpPr>
        <p:spPr bwMode="auto">
          <a:xfrm>
            <a:off x="65532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5" name="Ellipse 254"/>
          <p:cNvSpPr/>
          <p:nvPr/>
        </p:nvSpPr>
        <p:spPr bwMode="auto">
          <a:xfrm>
            <a:off x="65532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6" name="Gerade Verbindung 255"/>
          <p:cNvCxnSpPr/>
          <p:nvPr/>
        </p:nvCxnSpPr>
        <p:spPr bwMode="auto">
          <a:xfrm>
            <a:off x="6553200" y="4800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7" name="Ellipse 256"/>
          <p:cNvSpPr/>
          <p:nvPr/>
        </p:nvSpPr>
        <p:spPr bwMode="auto">
          <a:xfrm>
            <a:off x="6553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58" name="Gerade Verbindung 257"/>
          <p:cNvCxnSpPr/>
          <p:nvPr/>
        </p:nvCxnSpPr>
        <p:spPr bwMode="auto">
          <a:xfrm>
            <a:off x="7086600" y="3352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59" name="Gerade Verbindung 258"/>
          <p:cNvCxnSpPr/>
          <p:nvPr/>
        </p:nvCxnSpPr>
        <p:spPr bwMode="auto">
          <a:xfrm>
            <a:off x="70866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0" name="Gleichschenkliges Dreieck 259"/>
          <p:cNvSpPr/>
          <p:nvPr/>
        </p:nvSpPr>
        <p:spPr bwMode="auto">
          <a:xfrm rot="5400000">
            <a:off x="55656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61" name="Gleichschenkliges Dreieck 260"/>
          <p:cNvSpPr/>
          <p:nvPr/>
        </p:nvSpPr>
        <p:spPr bwMode="auto">
          <a:xfrm rot="5400000">
            <a:off x="5565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2" name="Gerade Verbindung mit Pfeil 261"/>
          <p:cNvCxnSpPr/>
          <p:nvPr/>
        </p:nvCxnSpPr>
        <p:spPr bwMode="auto">
          <a:xfrm>
            <a:off x="6096000" y="2590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63" name="Gerade Verbindung mit Pfeil 262"/>
          <p:cNvCxnSpPr/>
          <p:nvPr/>
        </p:nvCxnSpPr>
        <p:spPr bwMode="auto">
          <a:xfrm>
            <a:off x="6096000" y="4038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4" name="Textfeld 263"/>
          <p:cNvSpPr txBox="1"/>
          <p:nvPr/>
        </p:nvSpPr>
        <p:spPr>
          <a:xfrm>
            <a:off x="6027873" y="25146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265" name="Textfeld 264"/>
          <p:cNvSpPr txBox="1"/>
          <p:nvPr/>
        </p:nvSpPr>
        <p:spPr>
          <a:xfrm>
            <a:off x="6079169" y="39624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66" name="Textfeld 265"/>
          <p:cNvSpPr txBox="1"/>
          <p:nvPr/>
        </p:nvSpPr>
        <p:spPr>
          <a:xfrm>
            <a:off x="5029200" y="3048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267" name="Gerade Verbindung 266"/>
          <p:cNvCxnSpPr/>
          <p:nvPr/>
        </p:nvCxnSpPr>
        <p:spPr bwMode="auto">
          <a:xfrm>
            <a:off x="49530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8" name="Textfeld 267"/>
          <p:cNvSpPr txBox="1"/>
          <p:nvPr/>
        </p:nvSpPr>
        <p:spPr>
          <a:xfrm>
            <a:off x="5029200" y="4495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269" name="Gerade Verbindung 268"/>
          <p:cNvCxnSpPr/>
          <p:nvPr/>
        </p:nvCxnSpPr>
        <p:spPr bwMode="auto">
          <a:xfrm>
            <a:off x="49530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0" name="Ellipse 269"/>
          <p:cNvSpPr/>
          <p:nvPr/>
        </p:nvSpPr>
        <p:spPr bwMode="auto">
          <a:xfrm>
            <a:off x="8382000" y="3886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1" name="Gleichschenkliges Dreieck 270"/>
          <p:cNvSpPr/>
          <p:nvPr/>
        </p:nvSpPr>
        <p:spPr bwMode="auto">
          <a:xfrm rot="5400000">
            <a:off x="7394448" y="3578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dash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2" name="Gerade Verbindung 271"/>
          <p:cNvCxnSpPr/>
          <p:nvPr/>
        </p:nvCxnSpPr>
        <p:spPr bwMode="auto">
          <a:xfrm>
            <a:off x="8686800" y="4038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273" name="Gruppieren 272"/>
          <p:cNvGrpSpPr/>
          <p:nvPr/>
        </p:nvGrpSpPr>
        <p:grpSpPr>
          <a:xfrm>
            <a:off x="5198431" y="5943600"/>
            <a:ext cx="1138621" cy="609600"/>
            <a:chOff x="990600" y="4648200"/>
            <a:chExt cx="1981200" cy="1060704"/>
          </a:xfrm>
        </p:grpSpPr>
        <p:cxnSp>
          <p:nvCxnSpPr>
            <p:cNvPr id="274" name="Gerade Verbindung 27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75" name="Ellipse 27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276" name="Gleichschenkliges Dreieck 27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77" name="Gerade Verbindung 27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78" name="Textfeld 277"/>
          <p:cNvSpPr txBox="1"/>
          <p:nvPr/>
        </p:nvSpPr>
        <p:spPr>
          <a:xfrm>
            <a:off x="5105400" y="6019800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280" name="Textfeld 279"/>
          <p:cNvSpPr txBox="1"/>
          <p:nvPr/>
        </p:nvSpPr>
        <p:spPr>
          <a:xfrm>
            <a:off x="6189031" y="60198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14336" name="Abgerundetes Rechteck 14335"/>
          <p:cNvSpPr/>
          <p:nvPr/>
        </p:nvSpPr>
        <p:spPr bwMode="auto">
          <a:xfrm>
            <a:off x="4953000" y="2514600"/>
            <a:ext cx="3886200" cy="30480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9" name="Gerade Verbindung mit Pfeil 14338"/>
          <p:cNvCxnSpPr/>
          <p:nvPr/>
        </p:nvCxnSpPr>
        <p:spPr bwMode="auto">
          <a:xfrm flipH="1" flipV="1">
            <a:off x="4191000" y="4648200"/>
            <a:ext cx="76200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7099641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Auch ein </a:t>
            </a:r>
            <a:r>
              <a:rPr lang="de-DE" dirty="0" err="1" smtClean="0"/>
              <a:t>Demultiplexer</a:t>
            </a:r>
            <a:r>
              <a:rPr lang="de-DE" dirty="0" smtClean="0"/>
              <a:t> (und </a:t>
            </a:r>
            <a:r>
              <a:rPr lang="de-DE" dirty="0" err="1" smtClean="0"/>
              <a:t>Dekoder</a:t>
            </a:r>
            <a:r>
              <a:rPr lang="de-DE" dirty="0" smtClean="0"/>
              <a:t>) kann als Baumstruktur realisiert werden</a:t>
            </a:r>
          </a:p>
          <a:p>
            <a:r>
              <a:rPr lang="de-DE" dirty="0" smtClean="0"/>
              <a:t> </a:t>
            </a:r>
            <a:r>
              <a:rPr lang="de-DE" dirty="0"/>
              <a:t>In jedem Knoten verwenden wir jeweils einen (1-&gt;2) </a:t>
            </a:r>
            <a:r>
              <a:rPr lang="de-DE" dirty="0" err="1" smtClean="0"/>
              <a:t>Demultiplexer</a:t>
            </a:r>
            <a:endParaRPr lang="de-DE" dirty="0"/>
          </a:p>
          <a:p>
            <a:r>
              <a:rPr lang="de-DE" dirty="0"/>
              <a:t>255 </a:t>
            </a:r>
            <a:r>
              <a:rPr lang="de-DE" dirty="0" smtClean="0"/>
              <a:t>(1-&gt;2) </a:t>
            </a:r>
            <a:r>
              <a:rPr lang="de-DE" dirty="0"/>
              <a:t>x </a:t>
            </a:r>
            <a:r>
              <a:rPr lang="de-DE" dirty="0" smtClean="0"/>
              <a:t>12T </a:t>
            </a:r>
            <a:r>
              <a:rPr lang="de-DE" dirty="0"/>
              <a:t>+ 8x2T ~ </a:t>
            </a:r>
            <a:r>
              <a:rPr lang="de-DE" dirty="0" smtClean="0"/>
              <a:t>3000 Transistoren (2000 mit Tricks)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47</a:t>
            </a:fld>
            <a:endParaRPr lang="de-DE" altLang="de-DE"/>
          </a:p>
        </p:txBody>
      </p:sp>
      <p:grpSp>
        <p:nvGrpSpPr>
          <p:cNvPr id="130" name="Gruppieren 129"/>
          <p:cNvGrpSpPr/>
          <p:nvPr/>
        </p:nvGrpSpPr>
        <p:grpSpPr>
          <a:xfrm flipH="1">
            <a:off x="609623" y="2514600"/>
            <a:ext cx="2895600" cy="3733800"/>
            <a:chOff x="1447800" y="2514600"/>
            <a:chExt cx="2895600" cy="3733800"/>
          </a:xfrm>
        </p:grpSpPr>
        <p:sp>
          <p:nvSpPr>
            <p:cNvPr id="5" name="Rechteck 4"/>
            <p:cNvSpPr/>
            <p:nvPr/>
          </p:nvSpPr>
          <p:spPr bwMode="auto">
            <a:xfrm>
              <a:off x="1600200" y="2743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" name="Gerade Verbindung 6"/>
            <p:cNvCxnSpPr/>
            <p:nvPr/>
          </p:nvCxnSpPr>
          <p:spPr bwMode="auto">
            <a:xfrm>
              <a:off x="1447800" y="2819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2" name="Gerade Verbindung 141"/>
            <p:cNvCxnSpPr/>
            <p:nvPr/>
          </p:nvCxnSpPr>
          <p:spPr bwMode="auto">
            <a:xfrm>
              <a:off x="1447800" y="2971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" name="Gerade Verbindung 142"/>
            <p:cNvCxnSpPr/>
            <p:nvPr/>
          </p:nvCxnSpPr>
          <p:spPr bwMode="auto">
            <a:xfrm>
              <a:off x="1828800" y="2895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Rechteck 143"/>
            <p:cNvSpPr/>
            <p:nvPr/>
          </p:nvSpPr>
          <p:spPr bwMode="auto">
            <a:xfrm>
              <a:off x="1600200" y="3200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5" name="Gerade Verbindung 144"/>
            <p:cNvCxnSpPr/>
            <p:nvPr/>
          </p:nvCxnSpPr>
          <p:spPr bwMode="auto">
            <a:xfrm>
              <a:off x="1447800" y="3276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6" name="Gerade Verbindung 145"/>
            <p:cNvCxnSpPr/>
            <p:nvPr/>
          </p:nvCxnSpPr>
          <p:spPr bwMode="auto">
            <a:xfrm>
              <a:off x="1447800" y="3429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7" name="Gerade Verbindung 146"/>
            <p:cNvCxnSpPr/>
            <p:nvPr/>
          </p:nvCxnSpPr>
          <p:spPr bwMode="auto">
            <a:xfrm>
              <a:off x="1828800" y="3352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8" name="Rechteck 147"/>
            <p:cNvSpPr/>
            <p:nvPr/>
          </p:nvSpPr>
          <p:spPr bwMode="auto">
            <a:xfrm>
              <a:off x="1600200" y="3657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9" name="Gerade Verbindung 148"/>
            <p:cNvCxnSpPr/>
            <p:nvPr/>
          </p:nvCxnSpPr>
          <p:spPr bwMode="auto">
            <a:xfrm>
              <a:off x="1447800" y="3733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0" name="Gerade Verbindung 149"/>
            <p:cNvCxnSpPr/>
            <p:nvPr/>
          </p:nvCxnSpPr>
          <p:spPr bwMode="auto">
            <a:xfrm>
              <a:off x="1447800" y="3886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1" name="Gerade Verbindung 150"/>
            <p:cNvCxnSpPr/>
            <p:nvPr/>
          </p:nvCxnSpPr>
          <p:spPr bwMode="auto">
            <a:xfrm>
              <a:off x="1828800" y="3810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2" name="Rechteck 151"/>
            <p:cNvSpPr/>
            <p:nvPr/>
          </p:nvSpPr>
          <p:spPr bwMode="auto">
            <a:xfrm>
              <a:off x="1600200" y="4114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3" name="Gerade Verbindung 152"/>
            <p:cNvCxnSpPr/>
            <p:nvPr/>
          </p:nvCxnSpPr>
          <p:spPr bwMode="auto">
            <a:xfrm>
              <a:off x="1447800" y="4191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4" name="Gerade Verbindung 153"/>
            <p:cNvCxnSpPr/>
            <p:nvPr/>
          </p:nvCxnSpPr>
          <p:spPr bwMode="auto">
            <a:xfrm>
              <a:off x="1447800" y="4343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5" name="Gerade Verbindung 154"/>
            <p:cNvCxnSpPr/>
            <p:nvPr/>
          </p:nvCxnSpPr>
          <p:spPr bwMode="auto">
            <a:xfrm>
              <a:off x="1828800" y="4267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6" name="Rechteck 155"/>
            <p:cNvSpPr/>
            <p:nvPr/>
          </p:nvSpPr>
          <p:spPr bwMode="auto">
            <a:xfrm>
              <a:off x="1600200" y="4572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7" name="Gerade Verbindung 156"/>
            <p:cNvCxnSpPr/>
            <p:nvPr/>
          </p:nvCxnSpPr>
          <p:spPr bwMode="auto">
            <a:xfrm>
              <a:off x="1447800" y="4648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8" name="Gerade Verbindung 157"/>
            <p:cNvCxnSpPr/>
            <p:nvPr/>
          </p:nvCxnSpPr>
          <p:spPr bwMode="auto">
            <a:xfrm>
              <a:off x="1447800" y="4800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59" name="Gerade Verbindung 158"/>
            <p:cNvCxnSpPr/>
            <p:nvPr/>
          </p:nvCxnSpPr>
          <p:spPr bwMode="auto">
            <a:xfrm>
              <a:off x="1828800" y="4724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Rechteck 159"/>
            <p:cNvSpPr/>
            <p:nvPr/>
          </p:nvSpPr>
          <p:spPr bwMode="auto">
            <a:xfrm>
              <a:off x="1600200" y="5029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1" name="Gerade Verbindung 160"/>
            <p:cNvCxnSpPr/>
            <p:nvPr/>
          </p:nvCxnSpPr>
          <p:spPr bwMode="auto">
            <a:xfrm>
              <a:off x="1447800" y="5105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2" name="Gerade Verbindung 161"/>
            <p:cNvCxnSpPr/>
            <p:nvPr/>
          </p:nvCxnSpPr>
          <p:spPr bwMode="auto">
            <a:xfrm>
              <a:off x="1447800" y="5257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3" name="Gerade Verbindung 162"/>
            <p:cNvCxnSpPr/>
            <p:nvPr/>
          </p:nvCxnSpPr>
          <p:spPr bwMode="auto">
            <a:xfrm>
              <a:off x="1828800" y="5181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4" name="Rechteck 163"/>
            <p:cNvSpPr/>
            <p:nvPr/>
          </p:nvSpPr>
          <p:spPr bwMode="auto">
            <a:xfrm>
              <a:off x="1600200" y="5486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5" name="Gerade Verbindung 164"/>
            <p:cNvCxnSpPr/>
            <p:nvPr/>
          </p:nvCxnSpPr>
          <p:spPr bwMode="auto">
            <a:xfrm>
              <a:off x="1447800" y="5562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>
              <a:off x="1447800" y="5715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6" name="Gerade Verbindung 175"/>
            <p:cNvCxnSpPr/>
            <p:nvPr/>
          </p:nvCxnSpPr>
          <p:spPr bwMode="auto">
            <a:xfrm>
              <a:off x="1828800" y="5638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7" name="Rechteck 176"/>
            <p:cNvSpPr/>
            <p:nvPr/>
          </p:nvSpPr>
          <p:spPr bwMode="auto">
            <a:xfrm>
              <a:off x="1600200" y="5943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8" name="Gerade Verbindung 177"/>
            <p:cNvCxnSpPr/>
            <p:nvPr/>
          </p:nvCxnSpPr>
          <p:spPr bwMode="auto">
            <a:xfrm>
              <a:off x="1447800" y="6019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9" name="Gerade Verbindung 178"/>
            <p:cNvCxnSpPr/>
            <p:nvPr/>
          </p:nvCxnSpPr>
          <p:spPr bwMode="auto">
            <a:xfrm>
              <a:off x="1447800" y="6172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>
              <a:off x="1828800" y="6096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Rechteck 180"/>
            <p:cNvSpPr/>
            <p:nvPr/>
          </p:nvSpPr>
          <p:spPr bwMode="auto">
            <a:xfrm>
              <a:off x="2286000" y="2971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2" name="Gerade Verbindung 181"/>
            <p:cNvCxnSpPr/>
            <p:nvPr/>
          </p:nvCxnSpPr>
          <p:spPr bwMode="auto">
            <a:xfrm>
              <a:off x="2133600" y="3048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3" name="Gerade Verbindung 182"/>
            <p:cNvCxnSpPr/>
            <p:nvPr/>
          </p:nvCxnSpPr>
          <p:spPr bwMode="auto">
            <a:xfrm>
              <a:off x="2133600" y="3200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4" name="Gerade Verbindung 183"/>
            <p:cNvCxnSpPr/>
            <p:nvPr/>
          </p:nvCxnSpPr>
          <p:spPr bwMode="auto">
            <a:xfrm>
              <a:off x="2514600" y="3124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5" name="Rechteck 184"/>
            <p:cNvSpPr/>
            <p:nvPr/>
          </p:nvSpPr>
          <p:spPr bwMode="auto">
            <a:xfrm>
              <a:off x="2286000" y="38862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86" name="Gerade Verbindung 185"/>
            <p:cNvCxnSpPr/>
            <p:nvPr/>
          </p:nvCxnSpPr>
          <p:spPr bwMode="auto">
            <a:xfrm>
              <a:off x="2133600" y="3962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7" name="Gerade Verbindung 186"/>
            <p:cNvCxnSpPr/>
            <p:nvPr/>
          </p:nvCxnSpPr>
          <p:spPr bwMode="auto">
            <a:xfrm>
              <a:off x="2133600" y="4114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8" name="Gerade Verbindung 187"/>
            <p:cNvCxnSpPr/>
            <p:nvPr/>
          </p:nvCxnSpPr>
          <p:spPr bwMode="auto">
            <a:xfrm>
              <a:off x="2514600" y="4038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9" name="Rechteck 188"/>
            <p:cNvSpPr/>
            <p:nvPr/>
          </p:nvSpPr>
          <p:spPr bwMode="auto">
            <a:xfrm>
              <a:off x="2286000" y="48006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0" name="Gerade Verbindung 189"/>
            <p:cNvCxnSpPr/>
            <p:nvPr/>
          </p:nvCxnSpPr>
          <p:spPr bwMode="auto">
            <a:xfrm>
              <a:off x="2133600" y="4876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1" name="Gerade Verbindung 190"/>
            <p:cNvCxnSpPr/>
            <p:nvPr/>
          </p:nvCxnSpPr>
          <p:spPr bwMode="auto">
            <a:xfrm>
              <a:off x="2133600" y="5029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2" name="Gerade Verbindung 191"/>
            <p:cNvCxnSpPr/>
            <p:nvPr/>
          </p:nvCxnSpPr>
          <p:spPr bwMode="auto">
            <a:xfrm>
              <a:off x="2514600" y="4953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3" name="Rechteck 192"/>
            <p:cNvSpPr/>
            <p:nvPr/>
          </p:nvSpPr>
          <p:spPr bwMode="auto">
            <a:xfrm>
              <a:off x="2286000" y="5715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4" name="Gerade Verbindung 193"/>
            <p:cNvCxnSpPr/>
            <p:nvPr/>
          </p:nvCxnSpPr>
          <p:spPr bwMode="auto">
            <a:xfrm>
              <a:off x="2133600" y="5791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5" name="Gerade Verbindung 194"/>
            <p:cNvCxnSpPr/>
            <p:nvPr/>
          </p:nvCxnSpPr>
          <p:spPr bwMode="auto">
            <a:xfrm>
              <a:off x="2133600" y="5943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6" name="Gerade Verbindung 195"/>
            <p:cNvCxnSpPr/>
            <p:nvPr/>
          </p:nvCxnSpPr>
          <p:spPr bwMode="auto">
            <a:xfrm>
              <a:off x="2514600" y="5867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97" name="Rechteck 196"/>
            <p:cNvSpPr/>
            <p:nvPr/>
          </p:nvSpPr>
          <p:spPr bwMode="auto">
            <a:xfrm>
              <a:off x="3124200" y="34290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98" name="Gerade Verbindung 197"/>
            <p:cNvCxnSpPr/>
            <p:nvPr/>
          </p:nvCxnSpPr>
          <p:spPr bwMode="auto">
            <a:xfrm>
              <a:off x="2971800" y="3505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9" name="Gerade Verbindung 198"/>
            <p:cNvCxnSpPr/>
            <p:nvPr/>
          </p:nvCxnSpPr>
          <p:spPr bwMode="auto">
            <a:xfrm>
              <a:off x="2971800" y="3657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0" name="Gerade Verbindung 219"/>
            <p:cNvCxnSpPr/>
            <p:nvPr/>
          </p:nvCxnSpPr>
          <p:spPr bwMode="auto">
            <a:xfrm>
              <a:off x="3352800" y="3581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3" name="Rechteck 222"/>
            <p:cNvSpPr/>
            <p:nvPr/>
          </p:nvSpPr>
          <p:spPr bwMode="auto">
            <a:xfrm>
              <a:off x="3124200" y="52578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4" name="Gerade Verbindung 223"/>
            <p:cNvCxnSpPr/>
            <p:nvPr/>
          </p:nvCxnSpPr>
          <p:spPr bwMode="auto">
            <a:xfrm>
              <a:off x="2971800" y="5334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5" name="Gerade Verbindung 224"/>
            <p:cNvCxnSpPr/>
            <p:nvPr/>
          </p:nvCxnSpPr>
          <p:spPr bwMode="auto">
            <a:xfrm>
              <a:off x="2971800" y="54864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6" name="Gerade Verbindung 225"/>
            <p:cNvCxnSpPr/>
            <p:nvPr/>
          </p:nvCxnSpPr>
          <p:spPr bwMode="auto">
            <a:xfrm>
              <a:off x="3352800" y="54102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227" name="Rechteck 226"/>
            <p:cNvSpPr/>
            <p:nvPr/>
          </p:nvSpPr>
          <p:spPr bwMode="auto">
            <a:xfrm>
              <a:off x="3962400" y="4343400"/>
              <a:ext cx="228600" cy="304800"/>
            </a:xfrm>
            <a:prstGeom prst="rect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28" name="Gerade Verbindung 227"/>
            <p:cNvCxnSpPr/>
            <p:nvPr/>
          </p:nvCxnSpPr>
          <p:spPr bwMode="auto">
            <a:xfrm>
              <a:off x="3810000" y="44196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29" name="Gerade Verbindung 228"/>
            <p:cNvCxnSpPr/>
            <p:nvPr/>
          </p:nvCxnSpPr>
          <p:spPr bwMode="auto">
            <a:xfrm>
              <a:off x="3810000" y="45720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0" name="Gerade Verbindung 229"/>
            <p:cNvCxnSpPr/>
            <p:nvPr/>
          </p:nvCxnSpPr>
          <p:spPr bwMode="auto">
            <a:xfrm>
              <a:off x="4191000" y="4495800"/>
              <a:ext cx="152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" name="Gerade Verbindung 16"/>
            <p:cNvCxnSpPr/>
            <p:nvPr/>
          </p:nvCxnSpPr>
          <p:spPr bwMode="auto">
            <a:xfrm>
              <a:off x="1981200" y="28956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9" name="Gerade Verbindung 18"/>
            <p:cNvCxnSpPr/>
            <p:nvPr/>
          </p:nvCxnSpPr>
          <p:spPr bwMode="auto">
            <a:xfrm flipV="1">
              <a:off x="1981200" y="32004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1" name="Gerade Verbindung 230"/>
            <p:cNvCxnSpPr/>
            <p:nvPr/>
          </p:nvCxnSpPr>
          <p:spPr bwMode="auto">
            <a:xfrm>
              <a:off x="1981200" y="38100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2" name="Gerade Verbindung 231"/>
            <p:cNvCxnSpPr/>
            <p:nvPr/>
          </p:nvCxnSpPr>
          <p:spPr bwMode="auto">
            <a:xfrm flipV="1">
              <a:off x="1981200" y="41148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3" name="Gerade Verbindung 232"/>
            <p:cNvCxnSpPr/>
            <p:nvPr/>
          </p:nvCxnSpPr>
          <p:spPr bwMode="auto">
            <a:xfrm>
              <a:off x="1981200" y="47244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4" name="Gerade Verbindung 233"/>
            <p:cNvCxnSpPr/>
            <p:nvPr/>
          </p:nvCxnSpPr>
          <p:spPr bwMode="auto">
            <a:xfrm flipV="1">
              <a:off x="1981200" y="50292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5" name="Gerade Verbindung 234"/>
            <p:cNvCxnSpPr/>
            <p:nvPr/>
          </p:nvCxnSpPr>
          <p:spPr bwMode="auto">
            <a:xfrm>
              <a:off x="1981200" y="56388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6" name="Gerade Verbindung 235"/>
            <p:cNvCxnSpPr/>
            <p:nvPr/>
          </p:nvCxnSpPr>
          <p:spPr bwMode="auto">
            <a:xfrm flipV="1">
              <a:off x="1981200" y="5943600"/>
              <a:ext cx="152400" cy="1524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1" name="Gerade Verbindung 20"/>
            <p:cNvCxnSpPr/>
            <p:nvPr/>
          </p:nvCxnSpPr>
          <p:spPr bwMode="auto">
            <a:xfrm>
              <a:off x="2667000" y="31242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7" name="Gerade Verbindung 236"/>
            <p:cNvCxnSpPr/>
            <p:nvPr/>
          </p:nvCxnSpPr>
          <p:spPr bwMode="auto">
            <a:xfrm flipV="1">
              <a:off x="2667000" y="36576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8" name="Gerade Verbindung 237"/>
            <p:cNvCxnSpPr/>
            <p:nvPr/>
          </p:nvCxnSpPr>
          <p:spPr bwMode="auto">
            <a:xfrm>
              <a:off x="2667000" y="49530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9" name="Gerade Verbindung 238"/>
            <p:cNvCxnSpPr/>
            <p:nvPr/>
          </p:nvCxnSpPr>
          <p:spPr bwMode="auto">
            <a:xfrm flipV="1">
              <a:off x="2667000" y="5486400"/>
              <a:ext cx="304800" cy="381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3" name="Gerade Verbindung 22"/>
            <p:cNvCxnSpPr/>
            <p:nvPr/>
          </p:nvCxnSpPr>
          <p:spPr bwMode="auto">
            <a:xfrm>
              <a:off x="3505200" y="3581400"/>
              <a:ext cx="3048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6" name="Gerade Verbindung 25"/>
            <p:cNvCxnSpPr/>
            <p:nvPr/>
          </p:nvCxnSpPr>
          <p:spPr bwMode="auto">
            <a:xfrm flipV="1">
              <a:off x="3505200" y="4572000"/>
              <a:ext cx="304800" cy="838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8" name="Gerade Verbindung 27"/>
            <p:cNvCxnSpPr/>
            <p:nvPr/>
          </p:nvCxnSpPr>
          <p:spPr bwMode="auto">
            <a:xfrm>
              <a:off x="1676400" y="2514600"/>
              <a:ext cx="0" cy="33528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0" name="Gerade Verbindung 239"/>
            <p:cNvCxnSpPr/>
            <p:nvPr/>
          </p:nvCxnSpPr>
          <p:spPr bwMode="auto">
            <a:xfrm>
              <a:off x="2362200" y="2514600"/>
              <a:ext cx="0" cy="31242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1" name="Gerade Verbindung 240"/>
            <p:cNvCxnSpPr/>
            <p:nvPr/>
          </p:nvCxnSpPr>
          <p:spPr bwMode="auto">
            <a:xfrm>
              <a:off x="3200400" y="2514600"/>
              <a:ext cx="0" cy="2667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242" name="Gerade Verbindung 241"/>
            <p:cNvCxnSpPr/>
            <p:nvPr/>
          </p:nvCxnSpPr>
          <p:spPr bwMode="auto">
            <a:xfrm>
              <a:off x="4038600" y="2514600"/>
              <a:ext cx="0" cy="17526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247" name="Textfeld 246"/>
          <p:cNvSpPr txBox="1"/>
          <p:nvPr/>
        </p:nvSpPr>
        <p:spPr>
          <a:xfrm>
            <a:off x="29718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Sel0</a:t>
            </a:r>
            <a:endParaRPr lang="de-DE" dirty="0"/>
          </a:p>
        </p:txBody>
      </p:sp>
      <p:sp>
        <p:nvSpPr>
          <p:cNvPr id="248" name="Textfeld 247"/>
          <p:cNvSpPr txBox="1"/>
          <p:nvPr/>
        </p:nvSpPr>
        <p:spPr>
          <a:xfrm>
            <a:off x="22860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Sel1</a:t>
            </a:r>
            <a:endParaRPr lang="de-DE" dirty="0"/>
          </a:p>
        </p:txBody>
      </p:sp>
      <p:sp>
        <p:nvSpPr>
          <p:cNvPr id="249" name="Textfeld 248"/>
          <p:cNvSpPr txBox="1"/>
          <p:nvPr/>
        </p:nvSpPr>
        <p:spPr>
          <a:xfrm>
            <a:off x="144782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Sel2</a:t>
            </a:r>
            <a:endParaRPr lang="de-DE" dirty="0"/>
          </a:p>
        </p:txBody>
      </p:sp>
      <p:sp>
        <p:nvSpPr>
          <p:cNvPr id="250" name="Textfeld 249"/>
          <p:cNvSpPr txBox="1"/>
          <p:nvPr/>
        </p:nvSpPr>
        <p:spPr>
          <a:xfrm>
            <a:off x="652183" y="2362200"/>
            <a:ext cx="49084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Sel3</a:t>
            </a:r>
            <a:endParaRPr lang="de-DE" dirty="0"/>
          </a:p>
        </p:txBody>
      </p:sp>
      <p:sp>
        <p:nvSpPr>
          <p:cNvPr id="251" name="Textfeld 250"/>
          <p:cNvSpPr txBox="1"/>
          <p:nvPr/>
        </p:nvSpPr>
        <p:spPr>
          <a:xfrm>
            <a:off x="3319102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252" name="Textfeld 251"/>
          <p:cNvSpPr txBox="1"/>
          <p:nvPr/>
        </p:nvSpPr>
        <p:spPr>
          <a:xfrm>
            <a:off x="3319102" y="2819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253" name="Textfeld 252"/>
          <p:cNvSpPr txBox="1"/>
          <p:nvPr/>
        </p:nvSpPr>
        <p:spPr>
          <a:xfrm>
            <a:off x="3276623" y="6047601"/>
            <a:ext cx="45717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Y15</a:t>
            </a:r>
            <a:endParaRPr lang="de-DE" dirty="0"/>
          </a:p>
        </p:txBody>
      </p:sp>
      <p:cxnSp>
        <p:nvCxnSpPr>
          <p:cNvPr id="201" name="Gerade Verbindung 200"/>
          <p:cNvCxnSpPr/>
          <p:nvPr/>
        </p:nvCxnSpPr>
        <p:spPr bwMode="auto">
          <a:xfrm>
            <a:off x="5943600" y="297789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2" name="Gerade Verbindung 201"/>
          <p:cNvCxnSpPr/>
          <p:nvPr/>
        </p:nvCxnSpPr>
        <p:spPr bwMode="auto">
          <a:xfrm>
            <a:off x="5943600" y="29778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3" name="Gerade Verbindung 202"/>
          <p:cNvCxnSpPr/>
          <p:nvPr/>
        </p:nvCxnSpPr>
        <p:spPr bwMode="auto">
          <a:xfrm>
            <a:off x="5943600" y="3892295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04" name="Bogen 203"/>
          <p:cNvSpPr/>
          <p:nvPr/>
        </p:nvSpPr>
        <p:spPr bwMode="auto">
          <a:xfrm flipV="1">
            <a:off x="6248400" y="2977895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6" name="Gerade Verbindung 205"/>
          <p:cNvCxnSpPr/>
          <p:nvPr/>
        </p:nvCxnSpPr>
        <p:spPr bwMode="auto">
          <a:xfrm>
            <a:off x="7086600" y="343509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8" name="Gerade Verbindung 207"/>
          <p:cNvCxnSpPr/>
          <p:nvPr/>
        </p:nvCxnSpPr>
        <p:spPr bwMode="auto">
          <a:xfrm>
            <a:off x="5943600" y="2971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0" name="Gerade Verbindung 289"/>
          <p:cNvCxnSpPr/>
          <p:nvPr/>
        </p:nvCxnSpPr>
        <p:spPr bwMode="auto">
          <a:xfrm>
            <a:off x="5943600" y="4267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1" name="Gerade Verbindung 290"/>
          <p:cNvCxnSpPr/>
          <p:nvPr/>
        </p:nvCxnSpPr>
        <p:spPr bwMode="auto">
          <a:xfrm>
            <a:off x="5943600" y="4267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2" name="Gerade Verbindung 291"/>
          <p:cNvCxnSpPr/>
          <p:nvPr/>
        </p:nvCxnSpPr>
        <p:spPr bwMode="auto">
          <a:xfrm>
            <a:off x="5943600" y="5181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93" name="Bogen 292"/>
          <p:cNvSpPr/>
          <p:nvPr/>
        </p:nvSpPr>
        <p:spPr bwMode="auto">
          <a:xfrm flipV="1">
            <a:off x="6248400" y="4267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94" name="Gerade Verbindung 293"/>
          <p:cNvCxnSpPr/>
          <p:nvPr/>
        </p:nvCxnSpPr>
        <p:spPr bwMode="auto">
          <a:xfrm>
            <a:off x="7086600" y="4724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5" name="Gerade Verbindung 294"/>
          <p:cNvCxnSpPr/>
          <p:nvPr/>
        </p:nvCxnSpPr>
        <p:spPr bwMode="auto">
          <a:xfrm>
            <a:off x="5943600" y="4261105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6" name="Gerade Verbindung 295"/>
          <p:cNvCxnSpPr/>
          <p:nvPr/>
        </p:nvCxnSpPr>
        <p:spPr bwMode="auto">
          <a:xfrm>
            <a:off x="5410200" y="463601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7" name="Gerade Verbindung 296"/>
          <p:cNvCxnSpPr/>
          <p:nvPr/>
        </p:nvCxnSpPr>
        <p:spPr bwMode="auto">
          <a:xfrm>
            <a:off x="4876800" y="48768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5410200" y="2667000"/>
            <a:ext cx="0" cy="1981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Textfeld 137"/>
          <p:cNvSpPr txBox="1"/>
          <p:nvPr/>
        </p:nvSpPr>
        <p:spPr>
          <a:xfrm>
            <a:off x="4953000" y="2771001"/>
            <a:ext cx="40588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endParaRPr lang="de-DE" dirty="0"/>
          </a:p>
        </p:txBody>
      </p:sp>
      <p:cxnSp>
        <p:nvCxnSpPr>
          <p:cNvPr id="140" name="Gerade Verbindung 139"/>
          <p:cNvCxnSpPr/>
          <p:nvPr/>
        </p:nvCxnSpPr>
        <p:spPr bwMode="auto">
          <a:xfrm>
            <a:off x="4876800" y="3581400"/>
            <a:ext cx="0" cy="1295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9" name="Gerade Verbindung mit Pfeil 298"/>
          <p:cNvCxnSpPr/>
          <p:nvPr/>
        </p:nvCxnSpPr>
        <p:spPr bwMode="auto">
          <a:xfrm>
            <a:off x="4343400" y="4876800"/>
            <a:ext cx="533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0" name="Textfeld 299"/>
          <p:cNvSpPr txBox="1"/>
          <p:nvPr/>
        </p:nvSpPr>
        <p:spPr>
          <a:xfrm>
            <a:off x="4419600" y="4648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</a:t>
            </a:r>
            <a:endParaRPr lang="de-DE" dirty="0"/>
          </a:p>
        </p:txBody>
      </p:sp>
      <p:sp>
        <p:nvSpPr>
          <p:cNvPr id="301" name="Textfeld 300"/>
          <p:cNvSpPr txBox="1"/>
          <p:nvPr/>
        </p:nvSpPr>
        <p:spPr>
          <a:xfrm>
            <a:off x="7196521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Y0</a:t>
            </a:r>
            <a:endParaRPr lang="de-DE" dirty="0"/>
          </a:p>
        </p:txBody>
      </p:sp>
      <p:sp>
        <p:nvSpPr>
          <p:cNvPr id="302" name="Textfeld 301"/>
          <p:cNvSpPr txBox="1"/>
          <p:nvPr/>
        </p:nvSpPr>
        <p:spPr>
          <a:xfrm>
            <a:off x="7239000" y="44196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Y1</a:t>
            </a:r>
            <a:endParaRPr lang="de-DE" dirty="0"/>
          </a:p>
        </p:txBody>
      </p:sp>
      <p:sp>
        <p:nvSpPr>
          <p:cNvPr id="303" name="Abgerundetes Rechteck 302"/>
          <p:cNvSpPr/>
          <p:nvPr/>
        </p:nvSpPr>
        <p:spPr bwMode="auto">
          <a:xfrm>
            <a:off x="4343400" y="2667000"/>
            <a:ext cx="3505200" cy="2895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5" name="Gerade Verbindung mit Pfeil 304"/>
          <p:cNvCxnSpPr/>
          <p:nvPr/>
        </p:nvCxnSpPr>
        <p:spPr bwMode="auto">
          <a:xfrm flipH="1">
            <a:off x="3352800" y="2667000"/>
            <a:ext cx="13716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8" name="Gerade Verbindung 307"/>
          <p:cNvCxnSpPr/>
          <p:nvPr/>
        </p:nvCxnSpPr>
        <p:spPr bwMode="auto">
          <a:xfrm flipV="1">
            <a:off x="5715000" y="2667000"/>
            <a:ext cx="0" cy="685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9" name="Textfeld 308"/>
          <p:cNvSpPr txBox="1"/>
          <p:nvPr/>
        </p:nvSpPr>
        <p:spPr>
          <a:xfrm>
            <a:off x="5663704" y="2743200"/>
            <a:ext cx="5084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endParaRPr lang="de-DE" dirty="0"/>
          </a:p>
        </p:txBody>
      </p:sp>
      <p:cxnSp>
        <p:nvCxnSpPr>
          <p:cNvPr id="311" name="Gerade Verbindung 310"/>
          <p:cNvCxnSpPr/>
          <p:nvPr/>
        </p:nvCxnSpPr>
        <p:spPr bwMode="auto">
          <a:xfrm>
            <a:off x="4876800" y="3581400"/>
            <a:ext cx="1066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4" name="Gerade Verbindung 313"/>
          <p:cNvCxnSpPr/>
          <p:nvPr/>
        </p:nvCxnSpPr>
        <p:spPr bwMode="auto">
          <a:xfrm flipH="1">
            <a:off x="5715000" y="33528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120497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Sequenzschaltungen</a:t>
            </a:r>
          </a:p>
          <a:p>
            <a:r>
              <a:rPr lang="de-DE" dirty="0" smtClean="0"/>
              <a:t>S. Vorlesung 1 – </a:t>
            </a:r>
            <a:r>
              <a:rPr lang="de-DE" dirty="0" err="1" smtClean="0"/>
              <a:t>Latch</a:t>
            </a:r>
            <a:r>
              <a:rPr lang="de-DE" dirty="0" smtClean="0"/>
              <a:t> und Flip-Flop</a:t>
            </a:r>
          </a:p>
          <a:p>
            <a:r>
              <a:rPr lang="de-DE" dirty="0" err="1" smtClean="0"/>
              <a:t>Latch</a:t>
            </a:r>
            <a:r>
              <a:rPr lang="de-DE" dirty="0" smtClean="0"/>
              <a:t> – speichert ein </a:t>
            </a:r>
            <a:r>
              <a:rPr lang="de-DE" dirty="0"/>
              <a:t>Eingangsniveau </a:t>
            </a:r>
            <a:r>
              <a:rPr lang="de-DE" dirty="0" smtClean="0"/>
              <a:t>(auf </a:t>
            </a:r>
            <a:r>
              <a:rPr lang="de-DE" dirty="0"/>
              <a:t>einem </a:t>
            </a:r>
            <a:r>
              <a:rPr lang="de-DE" dirty="0" smtClean="0"/>
              <a:t>Kondensator) wenn Load </a:t>
            </a:r>
            <a:r>
              <a:rPr lang="de-DE" dirty="0"/>
              <a:t>Signal </a:t>
            </a:r>
            <a:r>
              <a:rPr lang="de-DE" dirty="0" smtClean="0"/>
              <a:t>= 1. Wenn Load = 0, der Zustand bleibt erhalten</a:t>
            </a:r>
          </a:p>
          <a:p>
            <a:r>
              <a:rPr lang="de-DE" dirty="0" smtClean="0"/>
              <a:t>Flip-Flop – 2 </a:t>
            </a:r>
            <a:r>
              <a:rPr lang="de-DE" dirty="0" err="1" smtClean="0"/>
              <a:t>Latch</a:t>
            </a:r>
            <a:r>
              <a:rPr lang="de-DE" dirty="0" smtClean="0"/>
              <a:t>-es in Reihe</a:t>
            </a:r>
          </a:p>
          <a:p>
            <a:r>
              <a:rPr lang="de-DE" dirty="0" smtClean="0"/>
              <a:t>Der Eingangswert </a:t>
            </a:r>
            <a:r>
              <a:rPr lang="de-DE" dirty="0"/>
              <a:t>D </a:t>
            </a:r>
            <a:r>
              <a:rPr lang="de-DE" dirty="0" smtClean="0"/>
              <a:t>wird im </a:t>
            </a:r>
            <a:r>
              <a:rPr lang="de-DE" dirty="0"/>
              <a:t>Moment der </a:t>
            </a:r>
            <a:r>
              <a:rPr lang="de-DE" dirty="0" smtClean="0"/>
              <a:t>steigenden </a:t>
            </a:r>
            <a:r>
              <a:rPr lang="de-DE" dirty="0"/>
              <a:t>Talkflanke </a:t>
            </a:r>
            <a:r>
              <a:rPr lang="de-DE" dirty="0" smtClean="0"/>
              <a:t>gespeichert</a:t>
            </a:r>
          </a:p>
          <a:p>
            <a:r>
              <a:rPr lang="de-DE" dirty="0"/>
              <a:t>Spätere Änderungen am D-Eingang haben keine Wirkung auf den Ausgang bis zur nächsten Taktflanke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48</a:t>
            </a:fld>
            <a:endParaRPr lang="de-DE" altLang="de-DE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125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229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5067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524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6134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5753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5753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34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H="1">
            <a:off x="5982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mit Pfeil 166"/>
          <p:cNvCxnSpPr/>
          <p:nvPr/>
        </p:nvCxnSpPr>
        <p:spPr bwMode="auto">
          <a:xfrm>
            <a:off x="5220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4648200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169" name="Textfeld 168"/>
          <p:cNvSpPr txBox="1"/>
          <p:nvPr/>
        </p:nvSpPr>
        <p:spPr>
          <a:xfrm>
            <a:off x="4567959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157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6134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6972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7429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8039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7658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7658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8039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H="1">
            <a:off x="7887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>
            <a:off x="7125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extfeld 209"/>
          <p:cNvSpPr txBox="1"/>
          <p:nvPr/>
        </p:nvSpPr>
        <p:spPr>
          <a:xfrm>
            <a:off x="6679919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6630168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80683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990600" y="3657600"/>
            <a:ext cx="2362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Abgerundetes Rechteck 212"/>
          <p:cNvSpPr/>
          <p:nvPr/>
        </p:nvSpPr>
        <p:spPr bwMode="auto">
          <a:xfrm>
            <a:off x="4038600" y="3657600"/>
            <a:ext cx="45720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71600" y="33528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Latch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4308995" y="33528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Flip-Flop</a:t>
            </a:r>
            <a:endParaRPr lang="de-DE" dirty="0"/>
          </a:p>
        </p:txBody>
      </p:sp>
      <p:sp>
        <p:nvSpPr>
          <p:cNvPr id="8" name="Gleichschenkliges Dreieck 7"/>
          <p:cNvSpPr/>
          <p:nvPr/>
        </p:nvSpPr>
        <p:spPr bwMode="auto">
          <a:xfrm rot="5400000">
            <a:off x="6210300" y="41529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992337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49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828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Rechteck 50"/>
          <p:cNvSpPr/>
          <p:nvPr/>
        </p:nvSpPr>
        <p:spPr bwMode="auto">
          <a:xfrm>
            <a:off x="46482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5" name="Rechteck 54"/>
          <p:cNvSpPr/>
          <p:nvPr/>
        </p:nvSpPr>
        <p:spPr bwMode="auto">
          <a:xfrm>
            <a:off x="34290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6" name="Rechteck 55"/>
          <p:cNvSpPr/>
          <p:nvPr/>
        </p:nvSpPr>
        <p:spPr bwMode="auto">
          <a:xfrm>
            <a:off x="4495800" y="2971800"/>
            <a:ext cx="12192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Rechteck 56"/>
          <p:cNvSpPr/>
          <p:nvPr/>
        </p:nvSpPr>
        <p:spPr bwMode="auto">
          <a:xfrm>
            <a:off x="74676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0" name="Rechteck 59"/>
          <p:cNvSpPr/>
          <p:nvPr/>
        </p:nvSpPr>
        <p:spPr bwMode="auto">
          <a:xfrm>
            <a:off x="62484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1" name="Rechteck 60"/>
          <p:cNvSpPr/>
          <p:nvPr/>
        </p:nvSpPr>
        <p:spPr bwMode="auto">
          <a:xfrm>
            <a:off x="7315200" y="27432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2" name="Rechteck 61"/>
          <p:cNvSpPr/>
          <p:nvPr/>
        </p:nvSpPr>
        <p:spPr bwMode="auto">
          <a:xfrm>
            <a:off x="18288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3" name="Gerade Verbindung 62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5" name="Rechteck 64"/>
          <p:cNvSpPr/>
          <p:nvPr/>
        </p:nvSpPr>
        <p:spPr bwMode="auto">
          <a:xfrm>
            <a:off x="609600" y="5105400"/>
            <a:ext cx="12192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6" name="Rechteck 65"/>
          <p:cNvSpPr/>
          <p:nvPr/>
        </p:nvSpPr>
        <p:spPr bwMode="auto">
          <a:xfrm>
            <a:off x="21336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9" name="Rechteck 68"/>
          <p:cNvSpPr/>
          <p:nvPr/>
        </p:nvSpPr>
        <p:spPr bwMode="auto">
          <a:xfrm>
            <a:off x="4648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0" name="Gerade Verbindung 69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1" name="Gerade Verbindung 70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Rechteck 71"/>
          <p:cNvSpPr/>
          <p:nvPr/>
        </p:nvSpPr>
        <p:spPr bwMode="auto">
          <a:xfrm>
            <a:off x="3429000" y="5715000"/>
            <a:ext cx="1219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4" name="Rechteck 73"/>
          <p:cNvSpPr/>
          <p:nvPr/>
        </p:nvSpPr>
        <p:spPr bwMode="auto">
          <a:xfrm>
            <a:off x="74676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5" name="Gerade Verbindung 74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Rechteck 76"/>
          <p:cNvSpPr/>
          <p:nvPr/>
        </p:nvSpPr>
        <p:spPr bwMode="auto">
          <a:xfrm>
            <a:off x="6248400" y="5715000"/>
            <a:ext cx="16002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8" name="Rechteck 77"/>
          <p:cNvSpPr/>
          <p:nvPr/>
        </p:nvSpPr>
        <p:spPr bwMode="auto">
          <a:xfrm>
            <a:off x="7772400" y="5715000"/>
            <a:ext cx="7620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9" name="Rechteck 78"/>
          <p:cNvSpPr/>
          <p:nvPr/>
        </p:nvSpPr>
        <p:spPr bwMode="auto">
          <a:xfrm>
            <a:off x="4953000" y="5105400"/>
            <a:ext cx="7620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" name="Textfeld 13"/>
          <p:cNvSpPr txBox="1"/>
          <p:nvPr/>
        </p:nvSpPr>
        <p:spPr>
          <a:xfrm>
            <a:off x="455211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1" name="Textfeld 80"/>
          <p:cNvSpPr txBox="1"/>
          <p:nvPr/>
        </p:nvSpPr>
        <p:spPr>
          <a:xfrm>
            <a:off x="73914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82" name="Textfeld 81"/>
          <p:cNvSpPr txBox="1"/>
          <p:nvPr/>
        </p:nvSpPr>
        <p:spPr>
          <a:xfrm>
            <a:off x="73152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85" name="Textfeld 84"/>
          <p:cNvSpPr txBox="1"/>
          <p:nvPr/>
        </p:nvSpPr>
        <p:spPr>
          <a:xfrm>
            <a:off x="8000999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6" name="Textfeld 85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2286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36624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0" name="Textfeld 89"/>
          <p:cNvSpPr txBox="1"/>
          <p:nvPr/>
        </p:nvSpPr>
        <p:spPr>
          <a:xfrm>
            <a:off x="51816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91" name="Textfeld 90"/>
          <p:cNvSpPr txBox="1"/>
          <p:nvPr/>
        </p:nvSpPr>
        <p:spPr>
          <a:xfrm>
            <a:off x="6324600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92" name="Textfeld 91"/>
          <p:cNvSpPr txBox="1"/>
          <p:nvPr/>
        </p:nvSpPr>
        <p:spPr>
          <a:xfrm>
            <a:off x="7924800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93" name="Textfeld 92"/>
          <p:cNvSpPr txBox="1"/>
          <p:nvPr/>
        </p:nvSpPr>
        <p:spPr>
          <a:xfrm>
            <a:off x="1752600" y="19812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4" name="Textfeld 93"/>
          <p:cNvSpPr txBox="1"/>
          <p:nvPr/>
        </p:nvSpPr>
        <p:spPr>
          <a:xfrm>
            <a:off x="17526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95" name="Textfeld 94"/>
          <p:cNvSpPr txBox="1"/>
          <p:nvPr/>
        </p:nvSpPr>
        <p:spPr>
          <a:xfrm>
            <a:off x="4495800" y="4419600"/>
            <a:ext cx="52931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r>
              <a:rPr lang="de-DE" dirty="0" smtClean="0"/>
              <a:t>=0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6603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Zwei Funktionen können mit NAND mit </a:t>
            </a:r>
            <a:r>
              <a:rPr lang="de-DE" dirty="0"/>
              <a:t>i</a:t>
            </a:r>
            <a:r>
              <a:rPr lang="de-DE" dirty="0" smtClean="0"/>
              <a:t>nvertierten </a:t>
            </a:r>
            <a:r>
              <a:rPr lang="de-DE" dirty="0"/>
              <a:t>Eingängen </a:t>
            </a:r>
            <a:r>
              <a:rPr lang="de-DE" dirty="0" smtClean="0"/>
              <a:t>realisiert </a:t>
            </a:r>
            <a:r>
              <a:rPr lang="de-DE" dirty="0"/>
              <a:t>werden</a:t>
            </a:r>
            <a:r>
              <a:rPr lang="de-DE" dirty="0" smtClean="0"/>
              <a:t>.</a:t>
            </a:r>
          </a:p>
          <a:p>
            <a:r>
              <a:rPr lang="de-DE" dirty="0" smtClean="0"/>
              <a:t>-&gt; </a:t>
            </a:r>
            <a:r>
              <a:rPr lang="de-DE" dirty="0"/>
              <a:t>NAND, </a:t>
            </a:r>
            <a:r>
              <a:rPr lang="de-DE" dirty="0" smtClean="0"/>
              <a:t>NOR, EXNOR und Inverter sind </a:t>
            </a:r>
            <a:r>
              <a:rPr lang="de-DE" dirty="0" smtClean="0"/>
              <a:t>ausreichend</a:t>
            </a:r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</a:t>
            </a:fld>
            <a:endParaRPr lang="de-DE" altLang="de-DE"/>
          </a:p>
        </p:txBody>
      </p:sp>
      <p:graphicFrame>
        <p:nvGraphicFramePr>
          <p:cNvPr id="4" name="Tabel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1470950"/>
              </p:ext>
            </p:extLst>
          </p:nvPr>
        </p:nvGraphicFramePr>
        <p:xfrm>
          <a:off x="457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6" name="Tabel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42614166"/>
              </p:ext>
            </p:extLst>
          </p:nvPr>
        </p:nvGraphicFramePr>
        <p:xfrm>
          <a:off x="1981200" y="4089400"/>
          <a:ext cx="1143000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000"/>
                <a:gridCol w="381000"/>
                <a:gridCol w="381000"/>
              </a:tblGrid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a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b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y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0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de-DE" dirty="0" smtClean="0"/>
                        <a:t>1</a:t>
                      </a:r>
                      <a:endParaRPr lang="de-D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7" name="Gerade Verbindung 6"/>
          <p:cNvCxnSpPr/>
          <p:nvPr/>
        </p:nvCxnSpPr>
        <p:spPr bwMode="auto">
          <a:xfrm>
            <a:off x="49530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" name="Gerade Verbindung 7"/>
          <p:cNvCxnSpPr/>
          <p:nvPr/>
        </p:nvCxnSpPr>
        <p:spPr bwMode="auto">
          <a:xfrm>
            <a:off x="5486400" y="34290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" name="Gerade Verbindung 8"/>
          <p:cNvCxnSpPr/>
          <p:nvPr/>
        </p:nvCxnSpPr>
        <p:spPr bwMode="auto">
          <a:xfrm>
            <a:off x="5486400" y="3429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" name="Bogen 9"/>
          <p:cNvSpPr/>
          <p:nvPr/>
        </p:nvSpPr>
        <p:spPr bwMode="auto">
          <a:xfrm flipV="1">
            <a:off x="5791200" y="34290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1" name="Gerade Verbindung 10"/>
          <p:cNvCxnSpPr/>
          <p:nvPr/>
        </p:nvCxnSpPr>
        <p:spPr bwMode="auto">
          <a:xfrm>
            <a:off x="46482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" name="Ellipse 11"/>
          <p:cNvSpPr/>
          <p:nvPr/>
        </p:nvSpPr>
        <p:spPr bwMode="auto">
          <a:xfrm>
            <a:off x="5181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" name="Gerade Verbindung 12"/>
          <p:cNvCxnSpPr/>
          <p:nvPr/>
        </p:nvCxnSpPr>
        <p:spPr bwMode="auto">
          <a:xfrm>
            <a:off x="4648200" y="36576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4724400" y="3352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4724400" y="3810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17" name="Gerade Verbindung 16"/>
          <p:cNvCxnSpPr/>
          <p:nvPr/>
        </p:nvCxnSpPr>
        <p:spPr bwMode="auto">
          <a:xfrm>
            <a:off x="5486400" y="4343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Ellipse 17"/>
          <p:cNvSpPr/>
          <p:nvPr/>
        </p:nvSpPr>
        <p:spPr bwMode="auto">
          <a:xfrm>
            <a:off x="6629400" y="3733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0" name="Gerade Verbindung 19"/>
          <p:cNvCxnSpPr/>
          <p:nvPr/>
        </p:nvCxnSpPr>
        <p:spPr bwMode="auto">
          <a:xfrm>
            <a:off x="49530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5486400" y="4876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21"/>
          <p:cNvCxnSpPr/>
          <p:nvPr/>
        </p:nvCxnSpPr>
        <p:spPr bwMode="auto">
          <a:xfrm>
            <a:off x="5486400" y="4876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3" name="Bogen 22"/>
          <p:cNvSpPr/>
          <p:nvPr/>
        </p:nvSpPr>
        <p:spPr bwMode="auto">
          <a:xfrm flipV="1">
            <a:off x="5791200" y="4876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4" name="Gerade Verbindung 23"/>
          <p:cNvCxnSpPr/>
          <p:nvPr/>
        </p:nvCxnSpPr>
        <p:spPr bwMode="auto">
          <a:xfrm>
            <a:off x="4648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5" name="Ellipse 24"/>
          <p:cNvSpPr/>
          <p:nvPr/>
        </p:nvSpPr>
        <p:spPr bwMode="auto">
          <a:xfrm>
            <a:off x="5181600" y="4953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6" name="Gerade Verbindung 25"/>
          <p:cNvCxnSpPr/>
          <p:nvPr/>
        </p:nvCxnSpPr>
        <p:spPr bwMode="auto">
          <a:xfrm>
            <a:off x="46482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7" name="Textfeld 26"/>
          <p:cNvSpPr txBox="1"/>
          <p:nvPr/>
        </p:nvSpPr>
        <p:spPr>
          <a:xfrm>
            <a:off x="4724400" y="4800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28" name="Textfeld 27"/>
          <p:cNvSpPr txBox="1"/>
          <p:nvPr/>
        </p:nvSpPr>
        <p:spPr>
          <a:xfrm>
            <a:off x="4724400" y="52578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5486400" y="5791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0" name="Ellipse 29"/>
          <p:cNvSpPr/>
          <p:nvPr/>
        </p:nvSpPr>
        <p:spPr bwMode="auto">
          <a:xfrm>
            <a:off x="6629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336" name="Gerade Verbindung mit Pfeil 14335"/>
          <p:cNvCxnSpPr/>
          <p:nvPr/>
        </p:nvCxnSpPr>
        <p:spPr bwMode="auto">
          <a:xfrm flipH="1">
            <a:off x="1600200" y="3886200"/>
            <a:ext cx="2895600" cy="228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mit Pfeil 14338"/>
          <p:cNvCxnSpPr/>
          <p:nvPr/>
        </p:nvCxnSpPr>
        <p:spPr bwMode="auto">
          <a:xfrm flipH="1" flipV="1">
            <a:off x="3124200" y="4495800"/>
            <a:ext cx="1447800" cy="838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6768786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50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357392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981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5908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3340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1" name="Textfeld 140"/>
          <p:cNvSpPr txBox="1"/>
          <p:nvPr/>
        </p:nvSpPr>
        <p:spPr>
          <a:xfrm>
            <a:off x="5334000" y="51054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6" name="Freihandform 5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" name="Textfeld 6"/>
          <p:cNvSpPr txBox="1"/>
          <p:nvPr/>
        </p:nvSpPr>
        <p:spPr>
          <a:xfrm>
            <a:off x="5486400" y="3886200"/>
            <a:ext cx="4074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OK</a:t>
            </a:r>
            <a:endParaRPr lang="de-DE" dirty="0"/>
          </a:p>
        </p:txBody>
      </p:sp>
      <p:cxnSp>
        <p:nvCxnSpPr>
          <p:cNvPr id="12" name="Gerade Verbindung mit Pfeil 11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mit Pfeil 16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" name="Gerade Verbindung mit Pfeil 142"/>
          <p:cNvCxnSpPr/>
          <p:nvPr/>
        </p:nvCxnSpPr>
        <p:spPr bwMode="auto">
          <a:xfrm>
            <a:off x="2209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4" name="Gerade Verbindung mit Pfeil 143"/>
          <p:cNvCxnSpPr/>
          <p:nvPr/>
        </p:nvCxnSpPr>
        <p:spPr bwMode="auto">
          <a:xfrm rot="10800000">
            <a:off x="4495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5" name="Gerade Verbindung mit Pfeil 144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982910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Es erinnert an ein System mit </a:t>
            </a:r>
            <a:r>
              <a:rPr lang="de-DE" dirty="0" smtClean="0"/>
              <a:t>Schleusen</a:t>
            </a:r>
            <a:r>
              <a:rPr lang="de-DE" dirty="0"/>
              <a:t>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51</a:t>
            </a:fld>
            <a:endParaRPr lang="de-DE" altLang="de-DE"/>
          </a:p>
        </p:txBody>
      </p:sp>
      <p:sp>
        <p:nvSpPr>
          <p:cNvPr id="5" name="Rechteck 4"/>
          <p:cNvSpPr/>
          <p:nvPr/>
        </p:nvSpPr>
        <p:spPr bwMode="auto">
          <a:xfrm>
            <a:off x="1676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" name="Gerade Verbindung 7"/>
          <p:cNvCxnSpPr/>
          <p:nvPr/>
        </p:nvCxnSpPr>
        <p:spPr bwMode="auto">
          <a:xfrm>
            <a:off x="6096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V="1">
            <a:off x="28956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" name="Rechteck 10"/>
          <p:cNvSpPr/>
          <p:nvPr/>
        </p:nvSpPr>
        <p:spPr bwMode="auto">
          <a:xfrm>
            <a:off x="6096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34290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 flipV="1">
            <a:off x="57150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" name="Textfeld 13"/>
          <p:cNvSpPr txBox="1"/>
          <p:nvPr/>
        </p:nvSpPr>
        <p:spPr>
          <a:xfrm>
            <a:off x="1591383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5" name="Textfeld 14"/>
          <p:cNvSpPr txBox="1"/>
          <p:nvPr/>
        </p:nvSpPr>
        <p:spPr>
          <a:xfrm>
            <a:off x="6955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84" name="Textfeld 83"/>
          <p:cNvSpPr txBox="1"/>
          <p:nvPr/>
        </p:nvSpPr>
        <p:spPr>
          <a:xfrm>
            <a:off x="51767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48" name="Rechteck 47"/>
          <p:cNvSpPr/>
          <p:nvPr/>
        </p:nvSpPr>
        <p:spPr bwMode="auto">
          <a:xfrm>
            <a:off x="22860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9" name="Rechteck 48"/>
          <p:cNvSpPr/>
          <p:nvPr/>
        </p:nvSpPr>
        <p:spPr bwMode="auto">
          <a:xfrm>
            <a:off x="1676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0" name="Rechteck 49"/>
          <p:cNvSpPr/>
          <p:nvPr/>
        </p:nvSpPr>
        <p:spPr bwMode="auto">
          <a:xfrm>
            <a:off x="44958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4" name="Rechteck 53"/>
          <p:cNvSpPr/>
          <p:nvPr/>
        </p:nvSpPr>
        <p:spPr bwMode="auto">
          <a:xfrm>
            <a:off x="34290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Textfeld 66"/>
          <p:cNvSpPr txBox="1"/>
          <p:nvPr/>
        </p:nvSpPr>
        <p:spPr>
          <a:xfrm>
            <a:off x="3514966" y="2743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D=5</a:t>
            </a:r>
            <a:endParaRPr lang="de-DE" dirty="0"/>
          </a:p>
        </p:txBody>
      </p:sp>
      <p:sp>
        <p:nvSpPr>
          <p:cNvPr id="68" name="Rechteck 67"/>
          <p:cNvSpPr/>
          <p:nvPr/>
        </p:nvSpPr>
        <p:spPr bwMode="auto">
          <a:xfrm>
            <a:off x="51054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8006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0" name="Rechteck 79"/>
          <p:cNvSpPr/>
          <p:nvPr/>
        </p:nvSpPr>
        <p:spPr bwMode="auto">
          <a:xfrm>
            <a:off x="51054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Textfeld 82"/>
          <p:cNvSpPr txBox="1"/>
          <p:nvPr/>
        </p:nvSpPr>
        <p:spPr>
          <a:xfrm>
            <a:off x="44958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cxnSp>
        <p:nvCxnSpPr>
          <p:cNvPr id="93" name="Gerade Verbindung 92"/>
          <p:cNvCxnSpPr/>
          <p:nvPr/>
        </p:nvCxnSpPr>
        <p:spPr bwMode="auto">
          <a:xfrm>
            <a:off x="6248400" y="35052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4" name="Gerade Verbindung 93"/>
          <p:cNvCxnSpPr/>
          <p:nvPr/>
        </p:nvCxnSpPr>
        <p:spPr bwMode="auto">
          <a:xfrm flipV="1">
            <a:off x="8534400" y="1981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5" name="Textfeld 94"/>
          <p:cNvSpPr txBox="1"/>
          <p:nvPr/>
        </p:nvSpPr>
        <p:spPr>
          <a:xfrm>
            <a:off x="7996192" y="2743200"/>
            <a:ext cx="4796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Q</a:t>
            </a:r>
            <a:r>
              <a:rPr lang="de-DE" dirty="0" smtClean="0"/>
              <a:t>=5</a:t>
            </a:r>
            <a:endParaRPr lang="de-DE" dirty="0"/>
          </a:p>
        </p:txBody>
      </p:sp>
      <p:sp>
        <p:nvSpPr>
          <p:cNvPr id="96" name="Rechteck 95"/>
          <p:cNvSpPr/>
          <p:nvPr/>
        </p:nvSpPr>
        <p:spPr bwMode="auto">
          <a:xfrm>
            <a:off x="7315200" y="23622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7" name="Rechteck 96"/>
          <p:cNvSpPr/>
          <p:nvPr/>
        </p:nvSpPr>
        <p:spPr bwMode="auto">
          <a:xfrm>
            <a:off x="6248400" y="29718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9" name="Rechteck 98"/>
          <p:cNvSpPr/>
          <p:nvPr/>
        </p:nvSpPr>
        <p:spPr bwMode="auto">
          <a:xfrm>
            <a:off x="7924800" y="23622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0" name="Rechteck 99"/>
          <p:cNvSpPr/>
          <p:nvPr/>
        </p:nvSpPr>
        <p:spPr bwMode="auto">
          <a:xfrm>
            <a:off x="7620000" y="2971800"/>
            <a:ext cx="304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1" name="Rechteck 100"/>
          <p:cNvSpPr/>
          <p:nvPr/>
        </p:nvSpPr>
        <p:spPr bwMode="auto">
          <a:xfrm>
            <a:off x="7924800" y="2971800"/>
            <a:ext cx="6096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2" name="Textfeld 101"/>
          <p:cNvSpPr txBox="1"/>
          <p:nvPr/>
        </p:nvSpPr>
        <p:spPr>
          <a:xfrm>
            <a:off x="7315200" y="20574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03" name="Rechteck 102"/>
          <p:cNvSpPr/>
          <p:nvPr/>
        </p:nvSpPr>
        <p:spPr bwMode="auto">
          <a:xfrm>
            <a:off x="6248400" y="27432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4" name="Gerade Verbindung 103"/>
          <p:cNvCxnSpPr/>
          <p:nvPr/>
        </p:nvCxnSpPr>
        <p:spPr bwMode="auto">
          <a:xfrm>
            <a:off x="6019800" y="29718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5" name="Textfeld 104"/>
          <p:cNvSpPr txBox="1"/>
          <p:nvPr/>
        </p:nvSpPr>
        <p:spPr>
          <a:xfrm>
            <a:off x="6400800" y="24384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cxnSp>
        <p:nvCxnSpPr>
          <p:cNvPr id="106" name="Gerade Verbindung 105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" name="Rechteck 106"/>
          <p:cNvSpPr/>
          <p:nvPr/>
        </p:nvSpPr>
        <p:spPr bwMode="auto">
          <a:xfrm>
            <a:off x="4495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8" name="Gerade Verbindung 107"/>
          <p:cNvCxnSpPr/>
          <p:nvPr/>
        </p:nvCxnSpPr>
        <p:spPr bwMode="auto">
          <a:xfrm>
            <a:off x="34290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 flipV="1">
            <a:off x="57150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1" name="Textfeld 110"/>
          <p:cNvSpPr txBox="1"/>
          <p:nvPr/>
        </p:nvSpPr>
        <p:spPr>
          <a:xfrm>
            <a:off x="44107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113" name="Rechteck 112"/>
          <p:cNvSpPr/>
          <p:nvPr/>
        </p:nvSpPr>
        <p:spPr bwMode="auto">
          <a:xfrm>
            <a:off x="51054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5" name="Rechteck 114"/>
          <p:cNvSpPr/>
          <p:nvPr/>
        </p:nvSpPr>
        <p:spPr bwMode="auto">
          <a:xfrm>
            <a:off x="3429000" y="5715000"/>
            <a:ext cx="1676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16" name="Textfeld 115"/>
          <p:cNvSpPr txBox="1"/>
          <p:nvPr/>
        </p:nvSpPr>
        <p:spPr>
          <a:xfrm>
            <a:off x="35862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cxnSp>
        <p:nvCxnSpPr>
          <p:cNvPr id="117" name="Gerade Verbindung 116"/>
          <p:cNvCxnSpPr/>
          <p:nvPr/>
        </p:nvCxnSpPr>
        <p:spPr bwMode="auto">
          <a:xfrm>
            <a:off x="6096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 flipV="1">
            <a:off x="28956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2492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sp>
        <p:nvSpPr>
          <p:cNvPr id="120" name="Rechteck 119"/>
          <p:cNvSpPr/>
          <p:nvPr/>
        </p:nvSpPr>
        <p:spPr bwMode="auto">
          <a:xfrm>
            <a:off x="16764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1" name="Rechteck 120"/>
          <p:cNvSpPr/>
          <p:nvPr/>
        </p:nvSpPr>
        <p:spPr bwMode="auto">
          <a:xfrm>
            <a:off x="609600" y="5334000"/>
            <a:ext cx="1066800" cy="533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2" name="Rechteck 121"/>
          <p:cNvSpPr/>
          <p:nvPr/>
        </p:nvSpPr>
        <p:spPr bwMode="auto">
          <a:xfrm>
            <a:off x="22860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3" name="Rechteck 122"/>
          <p:cNvSpPr/>
          <p:nvPr/>
        </p:nvSpPr>
        <p:spPr bwMode="auto">
          <a:xfrm>
            <a:off x="16764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4" name="Rechteck 123"/>
          <p:cNvSpPr/>
          <p:nvPr/>
        </p:nvSpPr>
        <p:spPr bwMode="auto">
          <a:xfrm>
            <a:off x="2286000" y="5105400"/>
            <a:ext cx="6096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5" name="Textfeld 124"/>
          <p:cNvSpPr txBox="1"/>
          <p:nvPr/>
        </p:nvSpPr>
        <p:spPr>
          <a:xfrm>
            <a:off x="1563389" y="44196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=1-&gt;0</a:t>
            </a:r>
            <a:endParaRPr lang="de-DE" dirty="0"/>
          </a:p>
        </p:txBody>
      </p:sp>
      <p:sp>
        <p:nvSpPr>
          <p:cNvPr id="126" name="Rechteck 125"/>
          <p:cNvSpPr/>
          <p:nvPr/>
        </p:nvSpPr>
        <p:spPr bwMode="auto">
          <a:xfrm>
            <a:off x="609600" y="5105400"/>
            <a:ext cx="1066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381000" y="5334000"/>
            <a:ext cx="2743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762000" y="48006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D=6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3087389" y="2057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30" name="Rechteck 129"/>
          <p:cNvSpPr/>
          <p:nvPr/>
        </p:nvSpPr>
        <p:spPr bwMode="auto">
          <a:xfrm>
            <a:off x="5410200" y="5105400"/>
            <a:ext cx="304800" cy="7620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2" name="Rechteck 131"/>
          <p:cNvSpPr/>
          <p:nvPr/>
        </p:nvSpPr>
        <p:spPr bwMode="auto">
          <a:xfrm>
            <a:off x="7315200" y="4724400"/>
            <a:ext cx="304800" cy="1143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3" name="Gerade Verbindung 132"/>
          <p:cNvCxnSpPr/>
          <p:nvPr/>
        </p:nvCxnSpPr>
        <p:spPr bwMode="auto">
          <a:xfrm>
            <a:off x="6248400" y="5867400"/>
            <a:ext cx="2286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8534400" y="43434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5" name="Textfeld 134"/>
          <p:cNvSpPr txBox="1"/>
          <p:nvPr/>
        </p:nvSpPr>
        <p:spPr>
          <a:xfrm>
            <a:off x="7230183" y="4419600"/>
            <a:ext cx="54694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136" name="Rechteck 135"/>
          <p:cNvSpPr/>
          <p:nvPr/>
        </p:nvSpPr>
        <p:spPr bwMode="auto">
          <a:xfrm>
            <a:off x="7924800" y="4724400"/>
            <a:ext cx="304800" cy="228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7" name="Rechteck 136"/>
          <p:cNvSpPr/>
          <p:nvPr/>
        </p:nvSpPr>
        <p:spPr bwMode="auto">
          <a:xfrm>
            <a:off x="6248400" y="5715000"/>
            <a:ext cx="10668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8" name="Textfeld 137"/>
          <p:cNvSpPr txBox="1"/>
          <p:nvPr/>
        </p:nvSpPr>
        <p:spPr>
          <a:xfrm>
            <a:off x="6405609" y="5410200"/>
            <a:ext cx="47000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D=2</a:t>
            </a:r>
            <a:endParaRPr lang="de-DE" dirty="0"/>
          </a:p>
        </p:txBody>
      </p:sp>
      <p:sp>
        <p:nvSpPr>
          <p:cNvPr id="139" name="Rechteck 138"/>
          <p:cNvSpPr/>
          <p:nvPr/>
        </p:nvSpPr>
        <p:spPr bwMode="auto">
          <a:xfrm>
            <a:off x="7620000" y="5715000"/>
            <a:ext cx="914400" cy="152400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0" name="Textfeld 139"/>
          <p:cNvSpPr txBox="1"/>
          <p:nvPr/>
        </p:nvSpPr>
        <p:spPr>
          <a:xfrm>
            <a:off x="5943600" y="4343400"/>
            <a:ext cx="77296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r>
              <a:rPr lang="de-DE" dirty="0" smtClean="0"/>
              <a:t>=0-&gt;1</a:t>
            </a:r>
            <a:endParaRPr lang="de-DE" dirty="0"/>
          </a:p>
        </p:txBody>
      </p:sp>
      <p:sp>
        <p:nvSpPr>
          <p:cNvPr id="142" name="Textfeld 141"/>
          <p:cNvSpPr txBox="1"/>
          <p:nvPr/>
        </p:nvSpPr>
        <p:spPr>
          <a:xfrm>
            <a:off x="8000999" y="54102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Q=2</a:t>
            </a:r>
            <a:endParaRPr lang="de-DE" dirty="0"/>
          </a:p>
        </p:txBody>
      </p:sp>
      <p:sp>
        <p:nvSpPr>
          <p:cNvPr id="71" name="Freihandform 70"/>
          <p:cNvSpPr/>
          <p:nvPr/>
        </p:nvSpPr>
        <p:spPr bwMode="auto">
          <a:xfrm>
            <a:off x="1186004" y="2860895"/>
            <a:ext cx="4528996" cy="2172832"/>
          </a:xfrm>
          <a:custGeom>
            <a:avLst/>
            <a:gdLst>
              <a:gd name="connsiteX0" fmla="*/ 0 w 1676342"/>
              <a:gd name="connsiteY0" fmla="*/ 0 h 2172832"/>
              <a:gd name="connsiteX1" fmla="*/ 1484768 w 1676342"/>
              <a:gd name="connsiteY1" fmla="*/ 1068309 h 2172832"/>
              <a:gd name="connsiteX2" fmla="*/ 1611517 w 1676342"/>
              <a:gd name="connsiteY2" fmla="*/ 2172832 h 217283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1676342" h="2172832">
                <a:moveTo>
                  <a:pt x="0" y="0"/>
                </a:moveTo>
                <a:cubicBezTo>
                  <a:pt x="608091" y="353085"/>
                  <a:pt x="1216182" y="706170"/>
                  <a:pt x="1484768" y="1068309"/>
                </a:cubicBezTo>
                <a:cubicBezTo>
                  <a:pt x="1753354" y="1430448"/>
                  <a:pt x="1682435" y="1801640"/>
                  <a:pt x="1611517" y="2172832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Textfeld 71"/>
          <p:cNvSpPr txBox="1"/>
          <p:nvPr/>
        </p:nvSpPr>
        <p:spPr>
          <a:xfrm>
            <a:off x="5290033" y="38862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Nicht OK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5540181" y="4876800"/>
            <a:ext cx="4796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Q=6</a:t>
            </a:r>
            <a:endParaRPr lang="de-DE" dirty="0"/>
          </a:p>
        </p:txBody>
      </p:sp>
      <p:cxnSp>
        <p:nvCxnSpPr>
          <p:cNvPr id="75" name="Gerade Verbindung mit Pfeil 74"/>
          <p:cNvCxnSpPr/>
          <p:nvPr/>
        </p:nvCxnSpPr>
        <p:spPr bwMode="auto">
          <a:xfrm>
            <a:off x="72390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mit Pfeil 75"/>
          <p:cNvCxnSpPr/>
          <p:nvPr/>
        </p:nvCxnSpPr>
        <p:spPr bwMode="auto">
          <a:xfrm flipV="1">
            <a:off x="79248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7" name="Gerade Verbindung mit Pfeil 76"/>
          <p:cNvCxnSpPr/>
          <p:nvPr/>
        </p:nvCxnSpPr>
        <p:spPr bwMode="auto">
          <a:xfrm rot="10800000">
            <a:off x="16764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mit Pfeil 77"/>
          <p:cNvCxnSpPr/>
          <p:nvPr/>
        </p:nvCxnSpPr>
        <p:spPr bwMode="auto">
          <a:xfrm>
            <a:off x="5029200" y="49530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mit Pfeil 78"/>
          <p:cNvCxnSpPr/>
          <p:nvPr/>
        </p:nvCxnSpPr>
        <p:spPr bwMode="auto">
          <a:xfrm>
            <a:off x="44196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mit Pfeil 80"/>
          <p:cNvCxnSpPr/>
          <p:nvPr/>
        </p:nvCxnSpPr>
        <p:spPr bwMode="auto">
          <a:xfrm flipV="1">
            <a:off x="5105400" y="2590800"/>
            <a:ext cx="0" cy="914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4029511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Nachteil einer </a:t>
            </a:r>
            <a:r>
              <a:rPr lang="de-DE" dirty="0" err="1"/>
              <a:t>Latch</a:t>
            </a:r>
            <a:r>
              <a:rPr lang="de-DE" dirty="0"/>
              <a:t> Schaltung mit Kondensator </a:t>
            </a:r>
            <a:r>
              <a:rPr lang="de-DE" dirty="0" smtClean="0"/>
              <a:t>– sie kann den </a:t>
            </a:r>
            <a:r>
              <a:rPr lang="de-DE" dirty="0"/>
              <a:t>Zustand nicht beliebig lange </a:t>
            </a:r>
            <a:r>
              <a:rPr lang="de-DE" dirty="0" smtClean="0"/>
              <a:t>halten.</a:t>
            </a:r>
          </a:p>
          <a:p>
            <a:r>
              <a:rPr lang="de-DE" dirty="0" smtClean="0"/>
              <a:t>Der </a:t>
            </a:r>
            <a:r>
              <a:rPr lang="de-DE" dirty="0"/>
              <a:t>Kondensator wird langsam </a:t>
            </a:r>
            <a:r>
              <a:rPr lang="de-DE" dirty="0" smtClean="0"/>
              <a:t>entladen.</a:t>
            </a:r>
          </a:p>
          <a:p>
            <a:r>
              <a:rPr lang="de-DE" dirty="0" smtClean="0"/>
              <a:t>Dynamische </a:t>
            </a:r>
            <a:r>
              <a:rPr lang="de-DE" dirty="0"/>
              <a:t>Logik.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52</a:t>
            </a:fld>
            <a:endParaRPr lang="de-DE" altLang="de-DE"/>
          </a:p>
        </p:txBody>
      </p:sp>
      <p:cxnSp>
        <p:nvCxnSpPr>
          <p:cNvPr id="118" name="Gerade Verbindung 117"/>
          <p:cNvCxnSpPr/>
          <p:nvPr/>
        </p:nvCxnSpPr>
        <p:spPr bwMode="auto">
          <a:xfrm>
            <a:off x="9906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9" name="Gerade Verbindung 118"/>
          <p:cNvCxnSpPr/>
          <p:nvPr/>
        </p:nvCxnSpPr>
        <p:spPr bwMode="auto">
          <a:xfrm flipV="1">
            <a:off x="1828800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0" name="Gerade Verbindung 119"/>
          <p:cNvCxnSpPr/>
          <p:nvPr/>
        </p:nvCxnSpPr>
        <p:spPr bwMode="auto">
          <a:xfrm>
            <a:off x="2286000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>
            <a:off x="2895600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 flipH="1">
            <a:off x="2514600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 flipH="1">
            <a:off x="2514600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>
            <a:off x="2895600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 flipH="1">
            <a:off x="2743200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mit Pfeil 125"/>
          <p:cNvCxnSpPr/>
          <p:nvPr/>
        </p:nvCxnSpPr>
        <p:spPr bwMode="auto">
          <a:xfrm>
            <a:off x="1981200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7" name="Textfeld 126"/>
          <p:cNvSpPr txBox="1"/>
          <p:nvPr/>
        </p:nvSpPr>
        <p:spPr>
          <a:xfrm>
            <a:off x="1600200" y="3657600"/>
            <a:ext cx="354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Ld</a:t>
            </a:r>
            <a:endParaRPr lang="de-DE" dirty="0"/>
          </a:p>
        </p:txBody>
      </p:sp>
      <p:sp>
        <p:nvSpPr>
          <p:cNvPr id="128" name="Textfeld 127"/>
          <p:cNvSpPr txBox="1"/>
          <p:nvPr/>
        </p:nvSpPr>
        <p:spPr>
          <a:xfrm>
            <a:off x="1371600" y="42672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sp>
        <p:nvSpPr>
          <p:cNvPr id="129" name="Textfeld 128"/>
          <p:cNvSpPr txBox="1"/>
          <p:nvPr/>
        </p:nvSpPr>
        <p:spPr>
          <a:xfrm>
            <a:off x="2966991" y="42672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31" name="Gerade Verbindung 130"/>
          <p:cNvCxnSpPr/>
          <p:nvPr/>
        </p:nvCxnSpPr>
        <p:spPr bwMode="auto">
          <a:xfrm>
            <a:off x="4229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2" name="Gerade Verbindung 131"/>
          <p:cNvCxnSpPr/>
          <p:nvPr/>
        </p:nvCxnSpPr>
        <p:spPr bwMode="auto">
          <a:xfrm flipV="1">
            <a:off x="5067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5524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>
            <a:off x="6134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H="1">
            <a:off x="5753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 flipH="1">
            <a:off x="5753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9" name="Gerade Verbindung 138"/>
          <p:cNvCxnSpPr/>
          <p:nvPr/>
        </p:nvCxnSpPr>
        <p:spPr bwMode="auto">
          <a:xfrm>
            <a:off x="6134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1" name="Gerade Verbindung 140"/>
          <p:cNvCxnSpPr/>
          <p:nvPr/>
        </p:nvCxnSpPr>
        <p:spPr bwMode="auto">
          <a:xfrm flipH="1">
            <a:off x="5982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7" name="Gerade Verbindung mit Pfeil 166"/>
          <p:cNvCxnSpPr/>
          <p:nvPr/>
        </p:nvCxnSpPr>
        <p:spPr bwMode="auto">
          <a:xfrm>
            <a:off x="5220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8" name="Textfeld 167"/>
          <p:cNvSpPr txBox="1"/>
          <p:nvPr/>
        </p:nvSpPr>
        <p:spPr>
          <a:xfrm>
            <a:off x="4648200" y="3657600"/>
            <a:ext cx="5725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~CLK</a:t>
            </a:r>
            <a:endParaRPr lang="de-DE" dirty="0"/>
          </a:p>
        </p:txBody>
      </p:sp>
      <p:sp>
        <p:nvSpPr>
          <p:cNvPr id="169" name="Textfeld 168"/>
          <p:cNvSpPr txBox="1"/>
          <p:nvPr/>
        </p:nvSpPr>
        <p:spPr>
          <a:xfrm>
            <a:off x="4567959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D1</a:t>
            </a:r>
            <a:endParaRPr lang="de-DE" dirty="0"/>
          </a:p>
        </p:txBody>
      </p:sp>
      <p:sp>
        <p:nvSpPr>
          <p:cNvPr id="170" name="Textfeld 169"/>
          <p:cNvSpPr txBox="1"/>
          <p:nvPr/>
        </p:nvSpPr>
        <p:spPr>
          <a:xfrm>
            <a:off x="63157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Q1</a:t>
            </a:r>
            <a:endParaRPr lang="de-DE" dirty="0"/>
          </a:p>
        </p:txBody>
      </p:sp>
      <p:cxnSp>
        <p:nvCxnSpPr>
          <p:cNvPr id="171" name="Gerade Verbindung 170"/>
          <p:cNvCxnSpPr/>
          <p:nvPr/>
        </p:nvCxnSpPr>
        <p:spPr bwMode="auto">
          <a:xfrm>
            <a:off x="61344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2" name="Gerade Verbindung 171"/>
          <p:cNvCxnSpPr/>
          <p:nvPr/>
        </p:nvCxnSpPr>
        <p:spPr bwMode="auto">
          <a:xfrm flipV="1">
            <a:off x="6972638" y="4038600"/>
            <a:ext cx="4572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3" name="Gerade Verbindung 172"/>
          <p:cNvCxnSpPr/>
          <p:nvPr/>
        </p:nvCxnSpPr>
        <p:spPr bwMode="auto">
          <a:xfrm>
            <a:off x="7429838" y="4267200"/>
            <a:ext cx="83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4" name="Gerade Verbindung 173"/>
          <p:cNvCxnSpPr/>
          <p:nvPr/>
        </p:nvCxnSpPr>
        <p:spPr bwMode="auto">
          <a:xfrm>
            <a:off x="8039438" y="4267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5" name="Gerade Verbindung 174"/>
          <p:cNvCxnSpPr/>
          <p:nvPr/>
        </p:nvCxnSpPr>
        <p:spPr bwMode="auto">
          <a:xfrm flipH="1">
            <a:off x="7658438" y="5029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0" name="Gerade Verbindung 199"/>
          <p:cNvCxnSpPr/>
          <p:nvPr/>
        </p:nvCxnSpPr>
        <p:spPr bwMode="auto">
          <a:xfrm flipH="1">
            <a:off x="7658438" y="51816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5" name="Gerade Verbindung 204"/>
          <p:cNvCxnSpPr/>
          <p:nvPr/>
        </p:nvCxnSpPr>
        <p:spPr bwMode="auto">
          <a:xfrm>
            <a:off x="8039438" y="51816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7" name="Gerade Verbindung 206"/>
          <p:cNvCxnSpPr/>
          <p:nvPr/>
        </p:nvCxnSpPr>
        <p:spPr bwMode="auto">
          <a:xfrm flipH="1">
            <a:off x="7887038" y="5943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09" name="Gerade Verbindung mit Pfeil 208"/>
          <p:cNvCxnSpPr/>
          <p:nvPr/>
        </p:nvCxnSpPr>
        <p:spPr bwMode="auto">
          <a:xfrm>
            <a:off x="7125038" y="3657600"/>
            <a:ext cx="0" cy="3810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10" name="Textfeld 209"/>
          <p:cNvSpPr txBox="1"/>
          <p:nvPr/>
        </p:nvSpPr>
        <p:spPr>
          <a:xfrm>
            <a:off x="6679919" y="3657600"/>
            <a:ext cx="4828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CLK</a:t>
            </a:r>
            <a:endParaRPr lang="de-DE" dirty="0"/>
          </a:p>
        </p:txBody>
      </p:sp>
      <p:sp>
        <p:nvSpPr>
          <p:cNvPr id="211" name="Textfeld 210"/>
          <p:cNvSpPr txBox="1"/>
          <p:nvPr/>
        </p:nvSpPr>
        <p:spPr>
          <a:xfrm>
            <a:off x="6630168" y="4267200"/>
            <a:ext cx="38023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D2</a:t>
            </a:r>
            <a:endParaRPr lang="de-DE" dirty="0"/>
          </a:p>
        </p:txBody>
      </p:sp>
      <p:sp>
        <p:nvSpPr>
          <p:cNvPr id="212" name="Textfeld 211"/>
          <p:cNvSpPr txBox="1"/>
          <p:nvPr/>
        </p:nvSpPr>
        <p:spPr>
          <a:xfrm>
            <a:off x="8068350" y="4267200"/>
            <a:ext cx="38985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Q2</a:t>
            </a:r>
            <a:endParaRPr lang="de-DE" dirty="0"/>
          </a:p>
        </p:txBody>
      </p:sp>
      <p:sp>
        <p:nvSpPr>
          <p:cNvPr id="4" name="Abgerundetes Rechteck 3"/>
          <p:cNvSpPr/>
          <p:nvPr/>
        </p:nvSpPr>
        <p:spPr bwMode="auto">
          <a:xfrm>
            <a:off x="990600" y="3657600"/>
            <a:ext cx="23622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13" name="Abgerundetes Rechteck 212"/>
          <p:cNvSpPr/>
          <p:nvPr/>
        </p:nvSpPr>
        <p:spPr bwMode="auto">
          <a:xfrm>
            <a:off x="4038600" y="3657600"/>
            <a:ext cx="4572000" cy="2514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371600" y="3352800"/>
            <a:ext cx="55977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Latch</a:t>
            </a:r>
            <a:endParaRPr lang="de-DE" dirty="0"/>
          </a:p>
        </p:txBody>
      </p:sp>
      <p:sp>
        <p:nvSpPr>
          <p:cNvPr id="214" name="Textfeld 213"/>
          <p:cNvSpPr txBox="1"/>
          <p:nvPr/>
        </p:nvSpPr>
        <p:spPr>
          <a:xfrm>
            <a:off x="4308995" y="3352800"/>
            <a:ext cx="78098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Flip-Flop</a:t>
            </a:r>
            <a:endParaRPr lang="de-DE" dirty="0"/>
          </a:p>
        </p:txBody>
      </p:sp>
      <p:sp>
        <p:nvSpPr>
          <p:cNvPr id="8" name="Gleichschenkliges Dreieck 7"/>
          <p:cNvSpPr/>
          <p:nvPr/>
        </p:nvSpPr>
        <p:spPr bwMode="auto">
          <a:xfrm rot="5400000">
            <a:off x="6210300" y="4152900"/>
            <a:ext cx="304800" cy="2286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214949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Statische Speicherzellen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53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28518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Statische Speicherzellen</a:t>
            </a:r>
          </a:p>
          <a:p>
            <a:r>
              <a:rPr lang="de-DE" dirty="0"/>
              <a:t>Wenn </a:t>
            </a:r>
            <a:r>
              <a:rPr lang="de-DE" dirty="0" smtClean="0"/>
              <a:t>wir den Ausgang </a:t>
            </a:r>
            <a:r>
              <a:rPr lang="de-DE" dirty="0"/>
              <a:t>des zweiten Inverters mit dem Eingang des ersten </a:t>
            </a:r>
            <a:r>
              <a:rPr lang="de-DE" dirty="0" smtClean="0"/>
              <a:t>verbinden</a:t>
            </a:r>
            <a:r>
              <a:rPr lang="de-DE" dirty="0"/>
              <a:t>, haben wir </a:t>
            </a:r>
            <a:r>
              <a:rPr lang="de-DE" dirty="0" smtClean="0"/>
              <a:t>Vin </a:t>
            </a:r>
            <a:r>
              <a:rPr lang="de-DE" dirty="0"/>
              <a:t>= </a:t>
            </a:r>
            <a:r>
              <a:rPr lang="de-DE" dirty="0" err="1"/>
              <a:t>Vout</a:t>
            </a:r>
            <a:r>
              <a:rPr lang="de-DE" dirty="0" smtClean="0"/>
              <a:t>.</a:t>
            </a:r>
          </a:p>
          <a:p>
            <a:r>
              <a:rPr lang="de-DE" dirty="0"/>
              <a:t>Der Zustand der Schaltung </a:t>
            </a:r>
            <a:r>
              <a:rPr lang="de-DE" dirty="0" smtClean="0"/>
              <a:t>liegt im </a:t>
            </a:r>
            <a:r>
              <a:rPr lang="de-DE" dirty="0"/>
              <a:t>Schnittpunkt der Kennlinie </a:t>
            </a:r>
            <a:r>
              <a:rPr lang="de-DE" dirty="0" err="1"/>
              <a:t>Vout</a:t>
            </a:r>
            <a:r>
              <a:rPr lang="de-DE" dirty="0"/>
              <a:t> = f(Vin) und der </a:t>
            </a:r>
            <a:r>
              <a:rPr lang="de-DE" dirty="0" smtClean="0"/>
              <a:t>Gerade </a:t>
            </a:r>
            <a:r>
              <a:rPr lang="de-DE" dirty="0" err="1"/>
              <a:t>Vout</a:t>
            </a:r>
            <a:r>
              <a:rPr lang="de-DE" dirty="0"/>
              <a:t> = Vin.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54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 flipV="1">
            <a:off x="5562600" y="5334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648200" y="5486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7484341" y="30480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53200" y="42672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rot="16200000" flipV="1">
            <a:off x="6781800" y="4038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1094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Drei Schnittpunkte</a:t>
            </a:r>
          </a:p>
          <a:p>
            <a:r>
              <a:rPr lang="de-DE" dirty="0" smtClean="0"/>
              <a:t>1. </a:t>
            </a:r>
            <a:r>
              <a:rPr lang="de-DE" dirty="0" err="1" smtClean="0"/>
              <a:t>Vout</a:t>
            </a:r>
            <a:r>
              <a:rPr lang="de-DE" dirty="0" smtClean="0"/>
              <a:t>/Vin </a:t>
            </a:r>
            <a:r>
              <a:rPr lang="de-DE" dirty="0"/>
              <a:t>= 0 (logische </a:t>
            </a:r>
            <a:r>
              <a:rPr lang="de-DE" dirty="0" smtClean="0"/>
              <a:t>0)</a:t>
            </a:r>
          </a:p>
          <a:p>
            <a:r>
              <a:rPr lang="de-DE" dirty="0" smtClean="0"/>
              <a:t>2. </a:t>
            </a:r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Voin</a:t>
            </a:r>
            <a:r>
              <a:rPr lang="de-DE" dirty="0" smtClean="0"/>
              <a:t> </a:t>
            </a:r>
            <a:r>
              <a:rPr lang="de-DE" dirty="0"/>
              <a:t>= VDD (logische </a:t>
            </a:r>
            <a:r>
              <a:rPr lang="de-DE" dirty="0" smtClean="0"/>
              <a:t>1)</a:t>
            </a:r>
          </a:p>
          <a:p>
            <a:r>
              <a:rPr lang="de-DE" dirty="0" smtClean="0"/>
              <a:t>3. </a:t>
            </a:r>
            <a:r>
              <a:rPr lang="de-DE" dirty="0" err="1" smtClean="0"/>
              <a:t>Vout</a:t>
            </a:r>
            <a:r>
              <a:rPr lang="de-DE" dirty="0" smtClean="0"/>
              <a:t>=Vin </a:t>
            </a:r>
            <a:r>
              <a:rPr lang="de-DE" dirty="0"/>
              <a:t>~ VDD/2 (undefiniert).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55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" name="Gerade Verbindung mit Pfeil 15"/>
          <p:cNvCxnSpPr/>
          <p:nvPr/>
        </p:nvCxnSpPr>
        <p:spPr bwMode="auto">
          <a:xfrm flipV="1">
            <a:off x="5562600" y="53340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7" name="Textfeld 16"/>
          <p:cNvSpPr txBox="1"/>
          <p:nvPr/>
        </p:nvSpPr>
        <p:spPr>
          <a:xfrm>
            <a:off x="4648200" y="5486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7484341" y="30480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6553200" y="42672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cxnSp>
        <p:nvCxnSpPr>
          <p:cNvPr id="41" name="Gerade Verbindung mit Pfeil 40"/>
          <p:cNvCxnSpPr/>
          <p:nvPr/>
        </p:nvCxnSpPr>
        <p:spPr bwMode="auto">
          <a:xfrm rot="16200000" flipV="1">
            <a:off x="6781800" y="4038600"/>
            <a:ext cx="0" cy="4572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5282037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ersten zwei Arbeitspunkte sind </a:t>
            </a:r>
            <a:r>
              <a:rPr lang="de-DE" dirty="0" smtClean="0"/>
              <a:t>stabil</a:t>
            </a:r>
            <a:endParaRPr lang="de-DE" dirty="0"/>
          </a:p>
          <a:p>
            <a:r>
              <a:rPr lang="de-DE" dirty="0"/>
              <a:t>kleine </a:t>
            </a:r>
            <a:r>
              <a:rPr lang="de-DE" dirty="0" smtClean="0"/>
              <a:t>Störung Delta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err="1" smtClean="0"/>
              <a:t>Vout</a:t>
            </a:r>
            <a:r>
              <a:rPr lang="de-DE" dirty="0" smtClean="0"/>
              <a:t> wird nicht beeinflusst</a:t>
            </a:r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56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181600" y="5105400"/>
            <a:ext cx="11430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27" name="Textfeld 26"/>
          <p:cNvSpPr txBox="1"/>
          <p:nvPr/>
        </p:nvSpPr>
        <p:spPr>
          <a:xfrm>
            <a:off x="5560888" y="4495800"/>
            <a:ext cx="80021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Vin=</a:t>
            </a:r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13" name="Ellipse 12"/>
          <p:cNvSpPr/>
          <p:nvPr/>
        </p:nvSpPr>
        <p:spPr bwMode="auto">
          <a:xfrm>
            <a:off x="7239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Ellipse 34"/>
          <p:cNvSpPr/>
          <p:nvPr/>
        </p:nvSpPr>
        <p:spPr bwMode="auto">
          <a:xfrm>
            <a:off x="5486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bg2">
                <a:lumMod val="40000"/>
                <a:lumOff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Ellipse 4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8" name="Textfeld 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11" name="Gerade Verbindung mit Pfeil 10"/>
          <p:cNvCxnSpPr/>
          <p:nvPr/>
        </p:nvCxnSpPr>
        <p:spPr bwMode="auto">
          <a:xfrm flipH="1">
            <a:off x="5257800" y="5181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5105400" y="50292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mit Pfeil 42"/>
          <p:cNvCxnSpPr/>
          <p:nvPr/>
        </p:nvCxnSpPr>
        <p:spPr bwMode="auto">
          <a:xfrm flipH="1">
            <a:off x="7010400" y="34290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Ellipse 43"/>
          <p:cNvSpPr/>
          <p:nvPr/>
        </p:nvSpPr>
        <p:spPr bwMode="auto">
          <a:xfrm>
            <a:off x="6858000" y="32766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1472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dritte Arbeitspunk ist instabil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smtClean="0"/>
              <a:t>Verringerung </a:t>
            </a:r>
            <a:r>
              <a:rPr lang="de-DE" dirty="0"/>
              <a:t>von Vin </a:t>
            </a:r>
            <a:r>
              <a:rPr lang="de-DE" dirty="0" smtClean="0"/>
              <a:t>führt zu </a:t>
            </a:r>
            <a:r>
              <a:rPr lang="de-DE" dirty="0"/>
              <a:t>noch größerer Verringerung von </a:t>
            </a:r>
            <a:r>
              <a:rPr lang="de-DE" dirty="0" err="1" smtClean="0"/>
              <a:t>Vout</a:t>
            </a:r>
            <a:endParaRPr lang="de-DE" dirty="0" smtClean="0"/>
          </a:p>
          <a:p>
            <a:r>
              <a:rPr lang="de-DE" dirty="0"/>
              <a:t>Die Schaltung </a:t>
            </a:r>
            <a:r>
              <a:rPr lang="de-DE" dirty="0" smtClean="0"/>
              <a:t>kommt </a:t>
            </a:r>
            <a:r>
              <a:rPr lang="de-DE" dirty="0"/>
              <a:t>aus dem instabilen Arbeitspunkt immer in den Arbeitspunkt </a:t>
            </a:r>
            <a:r>
              <a:rPr lang="de-DE" dirty="0" err="1"/>
              <a:t>Vout</a:t>
            </a:r>
            <a:r>
              <a:rPr lang="de-DE" dirty="0"/>
              <a:t>/Vin = 0 oder in den Arbeitspunkt </a:t>
            </a:r>
            <a:r>
              <a:rPr lang="de-DE" dirty="0" err="1"/>
              <a:t>Vout</a:t>
            </a:r>
            <a:r>
              <a:rPr lang="de-DE" dirty="0"/>
              <a:t>/</a:t>
            </a:r>
            <a:r>
              <a:rPr lang="de-DE" dirty="0" err="1"/>
              <a:t>Voin</a:t>
            </a:r>
            <a:r>
              <a:rPr lang="de-DE" dirty="0"/>
              <a:t> = VDD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57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mit Pfeil 6"/>
          <p:cNvCxnSpPr/>
          <p:nvPr/>
        </p:nvCxnSpPr>
        <p:spPr bwMode="auto">
          <a:xfrm>
            <a:off x="5562600" y="5105400"/>
            <a:ext cx="30480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mit Pfeil 9"/>
          <p:cNvCxnSpPr/>
          <p:nvPr/>
        </p:nvCxnSpPr>
        <p:spPr bwMode="auto">
          <a:xfrm flipV="1">
            <a:off x="5562600" y="2667000"/>
            <a:ext cx="0" cy="2438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5334000" y="5105400"/>
            <a:ext cx="9906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6477000" y="3352800"/>
            <a:ext cx="1295400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" name="Gerade Verbindung 14"/>
          <p:cNvCxnSpPr/>
          <p:nvPr/>
        </p:nvCxnSpPr>
        <p:spPr bwMode="auto">
          <a:xfrm flipV="1">
            <a:off x="5562600" y="2895600"/>
            <a:ext cx="2209800" cy="2209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5562600" y="33528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rot="5400000">
            <a:off x="6438900" y="42291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Bogen 17"/>
          <p:cNvSpPr/>
          <p:nvPr/>
        </p:nvSpPr>
        <p:spPr bwMode="auto">
          <a:xfrm flipH="1">
            <a:off x="64008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2" name="Bogen 71"/>
          <p:cNvSpPr/>
          <p:nvPr/>
        </p:nvSpPr>
        <p:spPr bwMode="auto">
          <a:xfrm flipV="1">
            <a:off x="6248400" y="3352800"/>
            <a:ext cx="152400" cy="1752600"/>
          </a:xfrm>
          <a:prstGeom prst="arc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75" name="Textfeld 74"/>
          <p:cNvSpPr txBox="1"/>
          <p:nvPr/>
        </p:nvSpPr>
        <p:spPr>
          <a:xfrm>
            <a:off x="8077200" y="51054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6" name="Textfeld 75"/>
          <p:cNvSpPr txBox="1"/>
          <p:nvPr/>
        </p:nvSpPr>
        <p:spPr>
          <a:xfrm>
            <a:off x="5105400" y="27432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Ellipse 33"/>
          <p:cNvSpPr/>
          <p:nvPr/>
        </p:nvSpPr>
        <p:spPr bwMode="auto">
          <a:xfrm>
            <a:off x="62484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1" name="Gerade Verbindung mit Pfeil 40"/>
          <p:cNvCxnSpPr/>
          <p:nvPr/>
        </p:nvCxnSpPr>
        <p:spPr bwMode="auto">
          <a:xfrm flipH="1">
            <a:off x="6172200" y="4038600"/>
            <a:ext cx="2286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6" name="Ellipse 35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cxnSp>
        <p:nvCxnSpPr>
          <p:cNvPr id="6" name="Gerade Verbindung mit Pfeil 5"/>
          <p:cNvCxnSpPr/>
          <p:nvPr/>
        </p:nvCxnSpPr>
        <p:spPr bwMode="auto">
          <a:xfrm>
            <a:off x="6324600" y="4267200"/>
            <a:ext cx="0" cy="6096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2" name="Ellipse 41"/>
          <p:cNvSpPr/>
          <p:nvPr/>
        </p:nvSpPr>
        <p:spPr bwMode="auto">
          <a:xfrm>
            <a:off x="6324600" y="419100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06735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Der dritte Arbeitspunk ist instabil</a:t>
            </a:r>
          </a:p>
          <a:p>
            <a:r>
              <a:rPr lang="de-DE" dirty="0"/>
              <a:t>Vin = </a:t>
            </a:r>
            <a:r>
              <a:rPr lang="de-DE" dirty="0" err="1"/>
              <a:t>Vout</a:t>
            </a:r>
            <a:r>
              <a:rPr lang="de-DE" dirty="0"/>
              <a:t> – </a:t>
            </a:r>
            <a:r>
              <a:rPr lang="de-DE" dirty="0" smtClean="0"/>
              <a:t>Delta</a:t>
            </a:r>
          </a:p>
          <a:p>
            <a:r>
              <a:rPr lang="de-DE" dirty="0" smtClean="0"/>
              <a:t>Verringerung </a:t>
            </a:r>
            <a:r>
              <a:rPr lang="de-DE" dirty="0"/>
              <a:t>von Vin </a:t>
            </a:r>
            <a:r>
              <a:rPr lang="de-DE" dirty="0" smtClean="0"/>
              <a:t>führt zu </a:t>
            </a:r>
            <a:r>
              <a:rPr lang="de-DE" dirty="0"/>
              <a:t>noch größerer Verringerung von </a:t>
            </a:r>
            <a:r>
              <a:rPr lang="de-DE" dirty="0" err="1" smtClean="0"/>
              <a:t>Vout</a:t>
            </a:r>
            <a:endParaRPr lang="de-DE" dirty="0" smtClean="0"/>
          </a:p>
          <a:p>
            <a:r>
              <a:rPr lang="de-DE" dirty="0"/>
              <a:t>Die Schaltung </a:t>
            </a:r>
            <a:r>
              <a:rPr lang="de-DE" dirty="0" smtClean="0"/>
              <a:t>kommt </a:t>
            </a:r>
            <a:r>
              <a:rPr lang="de-DE" dirty="0"/>
              <a:t>aus dem instabilen Arbeitspunkt immer in den Arbeitspunkt </a:t>
            </a:r>
            <a:r>
              <a:rPr lang="de-DE" dirty="0" err="1"/>
              <a:t>Vout</a:t>
            </a:r>
            <a:r>
              <a:rPr lang="de-DE" dirty="0"/>
              <a:t>/Vin = 0 oder in den Arbeitspunkt </a:t>
            </a:r>
            <a:r>
              <a:rPr lang="de-DE" dirty="0" err="1"/>
              <a:t>Vout</a:t>
            </a:r>
            <a:r>
              <a:rPr lang="de-DE" dirty="0"/>
              <a:t>/</a:t>
            </a:r>
            <a:r>
              <a:rPr lang="de-DE" dirty="0" err="1"/>
              <a:t>Voin</a:t>
            </a:r>
            <a:r>
              <a:rPr lang="de-DE" dirty="0"/>
              <a:t> = VDD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58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09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9" name="Textfeld 18"/>
          <p:cNvSpPr txBox="1"/>
          <p:nvPr/>
        </p:nvSpPr>
        <p:spPr>
          <a:xfrm>
            <a:off x="576604" y="3048000"/>
            <a:ext cx="40312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Vin</a:t>
            </a:r>
            <a:endParaRPr lang="de-DE" dirty="0"/>
          </a:p>
        </p:txBody>
      </p:sp>
      <p:sp>
        <p:nvSpPr>
          <p:cNvPr id="74" name="Textfeld 73"/>
          <p:cNvSpPr txBox="1"/>
          <p:nvPr/>
        </p:nvSpPr>
        <p:spPr>
          <a:xfrm>
            <a:off x="4451366" y="3048000"/>
            <a:ext cx="49199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endParaRPr lang="de-DE" dirty="0"/>
          </a:p>
        </p:txBody>
      </p:sp>
      <p:sp>
        <p:nvSpPr>
          <p:cNvPr id="4" name="Freihandform 3"/>
          <p:cNvSpPr/>
          <p:nvPr/>
        </p:nvSpPr>
        <p:spPr bwMode="auto">
          <a:xfrm>
            <a:off x="533401" y="3352800"/>
            <a:ext cx="4463148" cy="1162289"/>
          </a:xfrm>
          <a:custGeom>
            <a:avLst/>
            <a:gdLst>
              <a:gd name="connsiteX0" fmla="*/ 4010301 w 4335261"/>
              <a:gd name="connsiteY0" fmla="*/ 0 h 1138146"/>
              <a:gd name="connsiteX1" fmla="*/ 4001248 w 4335261"/>
              <a:gd name="connsiteY1" fmla="*/ 832918 h 1138146"/>
              <a:gd name="connsiteX2" fmla="*/ 560931 w 4335261"/>
              <a:gd name="connsiteY2" fmla="*/ 1095469 h 1138146"/>
              <a:gd name="connsiteX3" fmla="*/ 44883 w 4335261"/>
              <a:gd name="connsiteY3" fmla="*/ 18107 h 11381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4335261" h="1138146">
                <a:moveTo>
                  <a:pt x="4010301" y="0"/>
                </a:moveTo>
                <a:cubicBezTo>
                  <a:pt x="4293222" y="325170"/>
                  <a:pt x="4576143" y="650340"/>
                  <a:pt x="4001248" y="832918"/>
                </a:cubicBezTo>
                <a:cubicBezTo>
                  <a:pt x="3426353" y="1015496"/>
                  <a:pt x="1220325" y="1231271"/>
                  <a:pt x="560931" y="1095469"/>
                </a:cubicBezTo>
                <a:cubicBezTo>
                  <a:pt x="-98463" y="959667"/>
                  <a:pt x="-26790" y="488887"/>
                  <a:pt x="44883" y="18107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6" name="Ellipse 35"/>
          <p:cNvSpPr/>
          <p:nvPr/>
        </p:nvSpPr>
        <p:spPr bwMode="auto">
          <a:xfrm>
            <a:off x="1447800" y="4343400"/>
            <a:ext cx="381000" cy="3810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1726298" y="4191000"/>
            <a:ext cx="54213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Delta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828800" y="44958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+</a:t>
            </a:r>
            <a:endParaRPr lang="de-DE" dirty="0"/>
          </a:p>
        </p:txBody>
      </p:sp>
      <p:sp>
        <p:nvSpPr>
          <p:cNvPr id="5" name="Freihandform 4"/>
          <p:cNvSpPr/>
          <p:nvPr/>
        </p:nvSpPr>
        <p:spPr bwMode="auto">
          <a:xfrm>
            <a:off x="5386812" y="3708951"/>
            <a:ext cx="2272420" cy="1426348"/>
          </a:xfrm>
          <a:custGeom>
            <a:avLst/>
            <a:gdLst>
              <a:gd name="connsiteX0" fmla="*/ 0 w 2272420"/>
              <a:gd name="connsiteY0" fmla="*/ 1288562 h 1426348"/>
              <a:gd name="connsiteX1" fmla="*/ 769544 w 2272420"/>
              <a:gd name="connsiteY1" fmla="*/ 1306669 h 1426348"/>
              <a:gd name="connsiteX2" fmla="*/ 1113576 w 2272420"/>
              <a:gd name="connsiteY2" fmla="*/ 2970 h 1426348"/>
              <a:gd name="connsiteX3" fmla="*/ 1484768 w 2272420"/>
              <a:gd name="connsiteY3" fmla="*/ 944530 h 1426348"/>
              <a:gd name="connsiteX4" fmla="*/ 2272420 w 2272420"/>
              <a:gd name="connsiteY4" fmla="*/ 745354 h 142634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272420" h="1426348">
                <a:moveTo>
                  <a:pt x="0" y="1288562"/>
                </a:moveTo>
                <a:cubicBezTo>
                  <a:pt x="291974" y="1404748"/>
                  <a:pt x="583948" y="1520934"/>
                  <a:pt x="769544" y="1306669"/>
                </a:cubicBezTo>
                <a:cubicBezTo>
                  <a:pt x="955140" y="1092404"/>
                  <a:pt x="994372" y="63326"/>
                  <a:pt x="1113576" y="2970"/>
                </a:cubicBezTo>
                <a:cubicBezTo>
                  <a:pt x="1232780" y="-57387"/>
                  <a:pt x="1291627" y="820799"/>
                  <a:pt x="1484768" y="944530"/>
                </a:cubicBezTo>
                <a:cubicBezTo>
                  <a:pt x="1677909" y="1068261"/>
                  <a:pt x="1975164" y="906807"/>
                  <a:pt x="2272420" y="745354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5" name="Textfeld 34"/>
          <p:cNvSpPr txBox="1"/>
          <p:nvPr/>
        </p:nvSpPr>
        <p:spPr>
          <a:xfrm>
            <a:off x="5181600" y="5105400"/>
            <a:ext cx="9284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/Vin=0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934200" y="4724400"/>
            <a:ext cx="13548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/Vin=1(VDD)</a:t>
            </a:r>
            <a:endParaRPr lang="de-DE" dirty="0"/>
          </a:p>
        </p:txBody>
      </p:sp>
      <p:sp>
        <p:nvSpPr>
          <p:cNvPr id="40" name="Textfeld 39"/>
          <p:cNvSpPr txBox="1"/>
          <p:nvPr/>
        </p:nvSpPr>
        <p:spPr>
          <a:xfrm>
            <a:off x="5867400" y="3276600"/>
            <a:ext cx="134684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Vout</a:t>
            </a:r>
            <a:r>
              <a:rPr lang="de-DE" dirty="0" smtClean="0"/>
              <a:t>/</a:t>
            </a:r>
            <a:r>
              <a:rPr lang="de-DE" dirty="0" err="1" smtClean="0"/>
              <a:t>Vin~VDD</a:t>
            </a:r>
            <a:r>
              <a:rPr lang="de-DE" dirty="0" smtClean="0"/>
              <a:t>/2</a:t>
            </a:r>
            <a:endParaRPr lang="de-DE" dirty="0"/>
          </a:p>
        </p:txBody>
      </p:sp>
      <p:sp>
        <p:nvSpPr>
          <p:cNvPr id="8" name="Ellipse 7"/>
          <p:cNvSpPr/>
          <p:nvPr/>
        </p:nvSpPr>
        <p:spPr bwMode="auto">
          <a:xfrm>
            <a:off x="6440785" y="3572346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3" name="Ellipse 42"/>
          <p:cNvSpPr/>
          <p:nvPr/>
        </p:nvSpPr>
        <p:spPr bwMode="auto">
          <a:xfrm>
            <a:off x="5820623" y="4979406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4" name="Ellipse 43"/>
          <p:cNvSpPr/>
          <p:nvPr/>
        </p:nvSpPr>
        <p:spPr bwMode="auto">
          <a:xfrm>
            <a:off x="6943252" y="4544840"/>
            <a:ext cx="152400" cy="152400"/>
          </a:xfrm>
          <a:prstGeom prst="ellips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850903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Schaltung ist die Basis einer SRAM </a:t>
            </a:r>
            <a:r>
              <a:rPr lang="de-DE" dirty="0" smtClean="0"/>
              <a:t>Zelle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59</a:t>
            </a:fld>
            <a:endParaRPr lang="de-DE" altLang="de-DE"/>
          </a:p>
        </p:txBody>
      </p:sp>
      <p:cxnSp>
        <p:nvCxnSpPr>
          <p:cNvPr id="46" name="Gerade Verbindung 45"/>
          <p:cNvCxnSpPr/>
          <p:nvPr/>
        </p:nvCxnSpPr>
        <p:spPr bwMode="auto">
          <a:xfrm>
            <a:off x="2209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7" name="Ellipse 46"/>
          <p:cNvSpPr/>
          <p:nvPr/>
        </p:nvSpPr>
        <p:spPr bwMode="auto">
          <a:xfrm>
            <a:off x="2209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48" name="Gleichschenkliges Dreieck 47"/>
          <p:cNvSpPr/>
          <p:nvPr/>
        </p:nvSpPr>
        <p:spPr bwMode="auto">
          <a:xfrm rot="5400000">
            <a:off x="1222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0" name="Gerade Verbindung 49"/>
          <p:cNvCxnSpPr/>
          <p:nvPr/>
        </p:nvCxnSpPr>
        <p:spPr bwMode="auto">
          <a:xfrm>
            <a:off x="685800" y="3352800"/>
            <a:ext cx="609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1" name="Gerade Verbindung 50"/>
          <p:cNvCxnSpPr/>
          <p:nvPr/>
        </p:nvCxnSpPr>
        <p:spPr bwMode="auto">
          <a:xfrm>
            <a:off x="4114800" y="3352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2" name="Ellipse 51"/>
          <p:cNvSpPr/>
          <p:nvPr/>
        </p:nvSpPr>
        <p:spPr bwMode="auto">
          <a:xfrm>
            <a:off x="4114800" y="3200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3" name="Gleichschenkliges Dreieck 52"/>
          <p:cNvSpPr/>
          <p:nvPr/>
        </p:nvSpPr>
        <p:spPr bwMode="auto">
          <a:xfrm rot="5400000">
            <a:off x="3127248" y="2892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4" name="Gerade Verbindung 53"/>
          <p:cNvCxnSpPr/>
          <p:nvPr/>
        </p:nvCxnSpPr>
        <p:spPr bwMode="auto">
          <a:xfrm>
            <a:off x="2514600" y="3352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Textfeld 73"/>
          <p:cNvSpPr txBox="1"/>
          <p:nvPr/>
        </p:nvSpPr>
        <p:spPr>
          <a:xfrm>
            <a:off x="4544917" y="3048000"/>
            <a:ext cx="30489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7" name="Gerade Verbindung 6"/>
          <p:cNvCxnSpPr/>
          <p:nvPr/>
        </p:nvCxnSpPr>
        <p:spPr bwMode="auto">
          <a:xfrm>
            <a:off x="4648200" y="3352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9" name="Gerade Verbindung 28"/>
          <p:cNvCxnSpPr/>
          <p:nvPr/>
        </p:nvCxnSpPr>
        <p:spPr bwMode="auto">
          <a:xfrm>
            <a:off x="685800" y="4114800"/>
            <a:ext cx="3962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1" name="Gerade Verbindung 30"/>
          <p:cNvCxnSpPr/>
          <p:nvPr/>
        </p:nvCxnSpPr>
        <p:spPr bwMode="auto">
          <a:xfrm>
            <a:off x="685800" y="33528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" name="Gerade Verbindung 12"/>
          <p:cNvCxnSpPr/>
          <p:nvPr/>
        </p:nvCxnSpPr>
        <p:spPr bwMode="auto">
          <a:xfrm>
            <a:off x="685800" y="4114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" name="Gerade Verbindung 15"/>
          <p:cNvCxnSpPr/>
          <p:nvPr/>
        </p:nvCxnSpPr>
        <p:spPr bwMode="auto">
          <a:xfrm flipH="1">
            <a:off x="457200" y="4572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6858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2743200" y="3352800"/>
            <a:ext cx="0" cy="1219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5" name="Gerade Verbindung 44"/>
          <p:cNvCxnSpPr/>
          <p:nvPr/>
        </p:nvCxnSpPr>
        <p:spPr bwMode="auto">
          <a:xfrm flipH="1">
            <a:off x="2514600" y="4572000"/>
            <a:ext cx="228600" cy="228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9" name="Gerade Verbindung 48"/>
          <p:cNvCxnSpPr/>
          <p:nvPr/>
        </p:nvCxnSpPr>
        <p:spPr bwMode="auto">
          <a:xfrm>
            <a:off x="2743200" y="4800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2" name="Gerade Verbindung mit Pfeil 21"/>
          <p:cNvCxnSpPr/>
          <p:nvPr/>
        </p:nvCxnSpPr>
        <p:spPr bwMode="auto">
          <a:xfrm>
            <a:off x="152400" y="4648200"/>
            <a:ext cx="24384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5" name="Gerade Verbindung mit Pfeil 54"/>
          <p:cNvCxnSpPr/>
          <p:nvPr/>
        </p:nvCxnSpPr>
        <p:spPr bwMode="auto">
          <a:xfrm>
            <a:off x="304800" y="4648200"/>
            <a:ext cx="304800" cy="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10324938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>
                <a:solidFill>
                  <a:srgbClr val="FF0000"/>
                </a:solidFill>
              </a:rPr>
              <a:t>EXNOR </a:t>
            </a:r>
            <a:r>
              <a:rPr lang="de-DE" dirty="0">
                <a:solidFill>
                  <a:srgbClr val="FF0000"/>
                </a:solidFill>
              </a:rPr>
              <a:t>kann man mit (N)AND, (N)OR und Inverter realisieren</a:t>
            </a:r>
          </a:p>
          <a:p>
            <a:r>
              <a:rPr lang="de-DE" dirty="0" smtClean="0"/>
              <a:t>NOR kann man in NAND umwandeln.</a:t>
            </a:r>
          </a:p>
          <a:p>
            <a:r>
              <a:rPr lang="de-DE" dirty="0" smtClean="0"/>
              <a:t>Streng </a:t>
            </a:r>
            <a:r>
              <a:rPr lang="de-DE" dirty="0"/>
              <a:t>genommen wäre z.B. NAND genug.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Bogen 53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Bogen 54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Bogen 57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0518696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Ein </a:t>
            </a:r>
            <a:r>
              <a:rPr lang="de-DE" dirty="0" err="1"/>
              <a:t>Latch</a:t>
            </a:r>
            <a:r>
              <a:rPr lang="de-DE" dirty="0"/>
              <a:t> basiert normalerweise </a:t>
            </a:r>
            <a:r>
              <a:rPr lang="de-DE" dirty="0" smtClean="0"/>
              <a:t>auf </a:t>
            </a:r>
            <a:r>
              <a:rPr lang="de-DE" dirty="0"/>
              <a:t>einer modifizierten Version der Speicherzelle</a:t>
            </a:r>
            <a:r>
              <a:rPr lang="de-DE" dirty="0" smtClean="0"/>
              <a:t>.</a:t>
            </a:r>
          </a:p>
          <a:p>
            <a:r>
              <a:rPr lang="de-DE" dirty="0" smtClean="0"/>
              <a:t>Multiplexer wird benutzt, Select </a:t>
            </a:r>
            <a:r>
              <a:rPr lang="de-DE" dirty="0"/>
              <a:t>Eingang ist an Load Signal angeschlossen</a:t>
            </a:r>
            <a:r>
              <a:rPr lang="de-DE" dirty="0" smtClean="0"/>
              <a:t> 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60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35814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31242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31242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2996763" y="3276600"/>
            <a:ext cx="62709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3048058" y="4724400"/>
            <a:ext cx="524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752600" y="2819400"/>
            <a:ext cx="8354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</a:t>
            </a:r>
            <a:r>
              <a:rPr lang="de-DE" dirty="0" err="1" smtClean="0"/>
              <a:t>Sel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302729" y="2819400"/>
            <a:ext cx="104067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</a:t>
            </a:r>
            <a:r>
              <a:rPr lang="de-DE" dirty="0" err="1" smtClean="0"/>
              <a:t>SelB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3818287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Wenn </a:t>
            </a:r>
            <a:r>
              <a:rPr lang="de-DE" dirty="0"/>
              <a:t>Load = 1, das </a:t>
            </a:r>
            <a:r>
              <a:rPr lang="de-DE" dirty="0" err="1"/>
              <a:t>Latch</a:t>
            </a:r>
            <a:r>
              <a:rPr lang="de-DE" dirty="0"/>
              <a:t> ist „transparent“ – der Eingang ist direkt am Ausgang sichtbar.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61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31242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3048058" y="4724400"/>
            <a:ext cx="52450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820727" y="2819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Load=1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422153" y="2819400"/>
            <a:ext cx="80182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=0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" name="Freihandform 3"/>
          <p:cNvSpPr/>
          <p:nvPr/>
        </p:nvSpPr>
        <p:spPr bwMode="auto">
          <a:xfrm>
            <a:off x="2109457" y="5122889"/>
            <a:ext cx="4436198" cy="617008"/>
          </a:xfrm>
          <a:custGeom>
            <a:avLst/>
            <a:gdLst>
              <a:gd name="connsiteX0" fmla="*/ 0 w 4436198"/>
              <a:gd name="connsiteY0" fmla="*/ 617008 h 617008"/>
              <a:gd name="connsiteX1" fmla="*/ 2172832 w 4436198"/>
              <a:gd name="connsiteY1" fmla="*/ 73800 h 617008"/>
              <a:gd name="connsiteX2" fmla="*/ 4436198 w 4436198"/>
              <a:gd name="connsiteY2" fmla="*/ 19479 h 61700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4436198" h="617008">
                <a:moveTo>
                  <a:pt x="0" y="617008"/>
                </a:moveTo>
                <a:cubicBezTo>
                  <a:pt x="716733" y="395198"/>
                  <a:pt x="1433466" y="173388"/>
                  <a:pt x="2172832" y="73800"/>
                </a:cubicBezTo>
                <a:cubicBezTo>
                  <a:pt x="2912198" y="-25788"/>
                  <a:pt x="3674198" y="-3155"/>
                  <a:pt x="4436198" y="19479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701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Wenn Load = 0, haben </a:t>
            </a:r>
            <a:r>
              <a:rPr lang="de-DE" dirty="0" smtClean="0"/>
              <a:t>wir dieselbe </a:t>
            </a:r>
            <a:r>
              <a:rPr lang="de-DE" dirty="0"/>
              <a:t>Schaltung wie in einer RAM Zelle. </a:t>
            </a:r>
            <a:r>
              <a:rPr lang="de-DE" dirty="0" smtClean="0"/>
              <a:t>Der </a:t>
            </a:r>
            <a:r>
              <a:rPr lang="de-DE" dirty="0"/>
              <a:t>Multiplexer behält den </a:t>
            </a:r>
            <a:r>
              <a:rPr lang="de-DE" dirty="0" smtClean="0"/>
              <a:t>Zustand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62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35814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7" name="Gerade Verbindung 26"/>
          <p:cNvCxnSpPr/>
          <p:nvPr/>
        </p:nvCxnSpPr>
        <p:spPr bwMode="auto">
          <a:xfrm>
            <a:off x="35814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35814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41148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41148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25938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bg1">
                <a:lumMod val="85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25938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6" name="Gerade Verbindung mit Pfeil 35"/>
          <p:cNvCxnSpPr/>
          <p:nvPr/>
        </p:nvCxnSpPr>
        <p:spPr bwMode="auto">
          <a:xfrm>
            <a:off x="31242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8" name="Textfeld 37"/>
          <p:cNvSpPr txBox="1"/>
          <p:nvPr/>
        </p:nvSpPr>
        <p:spPr>
          <a:xfrm>
            <a:off x="2996763" y="3276600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2057400" y="38100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19812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3" name="Textfeld 42"/>
          <p:cNvSpPr txBox="1"/>
          <p:nvPr/>
        </p:nvSpPr>
        <p:spPr>
          <a:xfrm>
            <a:off x="20574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1143000" y="5562600"/>
            <a:ext cx="1524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54102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44226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5715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1981200" y="2667000"/>
            <a:ext cx="3886200" cy="36576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2349691" y="27432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5" name="Textfeld 64"/>
          <p:cNvSpPr txBox="1"/>
          <p:nvPr/>
        </p:nvSpPr>
        <p:spPr>
          <a:xfrm>
            <a:off x="1820727" y="2819400"/>
            <a:ext cx="69923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Load=0</a:t>
            </a:r>
            <a:endParaRPr lang="de-DE" dirty="0"/>
          </a:p>
        </p:txBody>
      </p:sp>
      <p:sp>
        <p:nvSpPr>
          <p:cNvPr id="66" name="Textfeld 65"/>
          <p:cNvSpPr txBox="1"/>
          <p:nvPr/>
        </p:nvSpPr>
        <p:spPr>
          <a:xfrm>
            <a:off x="3422152" y="2819400"/>
            <a:ext cx="80182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LoadB</a:t>
            </a:r>
            <a:r>
              <a:rPr lang="de-DE" dirty="0" smtClean="0"/>
              <a:t>=1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1240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8" name="Gerade Verbindung 7"/>
          <p:cNvCxnSpPr/>
          <p:nvPr/>
        </p:nvCxnSpPr>
        <p:spPr bwMode="auto">
          <a:xfrm flipV="1">
            <a:off x="6096000" y="2362200"/>
            <a:ext cx="0" cy="2438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" name="Gerade Verbindung 9"/>
          <p:cNvCxnSpPr/>
          <p:nvPr/>
        </p:nvCxnSpPr>
        <p:spPr bwMode="auto">
          <a:xfrm flipH="1">
            <a:off x="1447800" y="2362200"/>
            <a:ext cx="4648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 flipV="1">
            <a:off x="1447800" y="2362200"/>
            <a:ext cx="0" cy="17526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1447800" y="4114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5791200" y="4800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Freihandform 5"/>
          <p:cNvSpPr/>
          <p:nvPr/>
        </p:nvSpPr>
        <p:spPr bwMode="auto">
          <a:xfrm>
            <a:off x="1467833" y="2344562"/>
            <a:ext cx="4519398" cy="2218014"/>
          </a:xfrm>
          <a:custGeom>
            <a:avLst/>
            <a:gdLst>
              <a:gd name="connsiteX0" fmla="*/ 804587 w 4519398"/>
              <a:gd name="connsiteY0" fmla="*/ 2046369 h 2218014"/>
              <a:gd name="connsiteX1" fmla="*/ 4190583 w 4519398"/>
              <a:gd name="connsiteY1" fmla="*/ 2037315 h 2218014"/>
              <a:gd name="connsiteX2" fmla="*/ 3955193 w 4519398"/>
              <a:gd name="connsiteY2" fmla="*/ 190408 h 2218014"/>
              <a:gd name="connsiteX3" fmla="*/ 360967 w 4519398"/>
              <a:gd name="connsiteY3" fmla="*/ 208515 h 2218014"/>
              <a:gd name="connsiteX4" fmla="*/ 315700 w 4519398"/>
              <a:gd name="connsiteY4" fmla="*/ 1512214 h 22180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4519398" h="2218014">
                <a:moveTo>
                  <a:pt x="804587" y="2046369"/>
                </a:moveTo>
                <a:cubicBezTo>
                  <a:pt x="2235034" y="2196505"/>
                  <a:pt x="3665482" y="2346642"/>
                  <a:pt x="4190583" y="2037315"/>
                </a:cubicBezTo>
                <a:cubicBezTo>
                  <a:pt x="4715684" y="1727988"/>
                  <a:pt x="4593462" y="495208"/>
                  <a:pt x="3955193" y="190408"/>
                </a:cubicBezTo>
                <a:cubicBezTo>
                  <a:pt x="3316924" y="-114392"/>
                  <a:pt x="967549" y="-11786"/>
                  <a:pt x="360967" y="208515"/>
                </a:cubicBezTo>
                <a:cubicBezTo>
                  <a:pt x="-245615" y="428816"/>
                  <a:pt x="35042" y="970515"/>
                  <a:pt x="315700" y="1512214"/>
                </a:cubicBezTo>
              </a:path>
            </a:pathLst>
          </a:cu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016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Einen Flip-Flop </a:t>
            </a:r>
            <a:r>
              <a:rPr lang="de-DE" dirty="0"/>
              <a:t>bilden wir aus zwei </a:t>
            </a:r>
            <a:r>
              <a:rPr lang="de-DE" dirty="0" err="1" smtClean="0"/>
              <a:t>Latches</a:t>
            </a:r>
            <a:endParaRPr lang="de-DE" dirty="0"/>
          </a:p>
          <a:p>
            <a:r>
              <a:rPr lang="de-DE" dirty="0"/>
              <a:t>Es soll dabei </a:t>
            </a:r>
            <a:r>
              <a:rPr lang="de-DE" dirty="0" smtClean="0"/>
              <a:t>vermieden </a:t>
            </a:r>
            <a:r>
              <a:rPr lang="de-DE" dirty="0"/>
              <a:t>werden, dass beide </a:t>
            </a:r>
            <a:r>
              <a:rPr lang="de-DE" dirty="0" err="1"/>
              <a:t>Latches</a:t>
            </a:r>
            <a:r>
              <a:rPr lang="de-DE" dirty="0"/>
              <a:t> gleichzeitig transparent </a:t>
            </a:r>
            <a:r>
              <a:rPr lang="de-DE" dirty="0" smtClean="0"/>
              <a:t>werden, vor allem wenn wich </a:t>
            </a:r>
            <a:r>
              <a:rPr lang="de-DE" dirty="0" err="1" smtClean="0"/>
              <a:t>Ck</a:t>
            </a:r>
            <a:r>
              <a:rPr lang="de-DE" dirty="0" smtClean="0"/>
              <a:t> von 1 auf 0 ändert (inaktive Flanke)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63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2" name="Gerade Verbindung 31"/>
          <p:cNvCxnSpPr/>
          <p:nvPr/>
        </p:nvCxnSpPr>
        <p:spPr bwMode="auto">
          <a:xfrm>
            <a:off x="2667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7" name="Gleichschenkliges Dreieck 56"/>
          <p:cNvSpPr/>
          <p:nvPr/>
        </p:nvSpPr>
        <p:spPr bwMode="auto">
          <a:xfrm rot="5400000">
            <a:off x="2974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grpSp>
        <p:nvGrpSpPr>
          <p:cNvPr id="60" name="Gruppieren 59"/>
          <p:cNvGrpSpPr/>
          <p:nvPr/>
        </p:nvGrpSpPr>
        <p:grpSpPr>
          <a:xfrm>
            <a:off x="935577" y="25146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871886" y="2590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Gleichschenkliges Dreieck 81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sp>
        <p:nvSpPr>
          <p:cNvPr id="90" name="Ellipse 89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1" name="Gleichschenkliges Dreieck 90"/>
          <p:cNvSpPr/>
          <p:nvPr/>
        </p:nvSpPr>
        <p:spPr bwMode="auto">
          <a:xfrm rot="5400000">
            <a:off x="7165848" y="4340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>
            <a:endCxn id="82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1887390" y="2590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11" name="Textfeld 110"/>
          <p:cNvSpPr txBox="1"/>
          <p:nvPr/>
        </p:nvSpPr>
        <p:spPr>
          <a:xfrm>
            <a:off x="2126323" y="2971800"/>
            <a:ext cx="156235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 für 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12" name="Textfeld 111"/>
          <p:cNvSpPr txBox="1"/>
          <p:nvPr/>
        </p:nvSpPr>
        <p:spPr>
          <a:xfrm>
            <a:off x="5690096" y="2923401"/>
            <a:ext cx="14597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Transparent für </a:t>
            </a:r>
            <a:r>
              <a:rPr lang="de-DE" dirty="0" err="1" smtClean="0"/>
              <a:t>Ck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41837590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Kapazitive </a:t>
            </a:r>
            <a:r>
              <a:rPr lang="de-DE" dirty="0"/>
              <a:t>Last </a:t>
            </a:r>
            <a:r>
              <a:rPr lang="de-DE" dirty="0" smtClean="0"/>
              <a:t>verlangsamt die </a:t>
            </a:r>
            <a:r>
              <a:rPr lang="de-DE" dirty="0"/>
              <a:t>CMOS </a:t>
            </a:r>
            <a:r>
              <a:rPr lang="de-DE" dirty="0" smtClean="0"/>
              <a:t>Schaltungen</a:t>
            </a:r>
          </a:p>
          <a:p>
            <a:r>
              <a:rPr lang="de-DE" dirty="0" smtClean="0"/>
              <a:t>Schlechte Idee – viele Flip-Flops teilen zwei Taktinvertern</a:t>
            </a:r>
          </a:p>
          <a:p>
            <a:r>
              <a:rPr lang="de-DE" dirty="0" smtClean="0"/>
              <a:t>Layout kleiner aber funktioniert nicht</a:t>
            </a:r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64</a:t>
            </a:fld>
            <a:endParaRPr lang="de-DE" altLang="de-DE"/>
          </a:p>
        </p:txBody>
      </p:sp>
      <p:grpSp>
        <p:nvGrpSpPr>
          <p:cNvPr id="60" name="Gruppieren 59"/>
          <p:cNvGrpSpPr/>
          <p:nvPr/>
        </p:nvGrpSpPr>
        <p:grpSpPr>
          <a:xfrm>
            <a:off x="1524000" y="3276600"/>
            <a:ext cx="1138621" cy="6096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66" name="Textfeld 65"/>
          <p:cNvSpPr txBox="1"/>
          <p:nvPr/>
        </p:nvSpPr>
        <p:spPr>
          <a:xfrm>
            <a:off x="1460309" y="3352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10" name="Textfeld 109"/>
          <p:cNvSpPr txBox="1"/>
          <p:nvPr/>
        </p:nvSpPr>
        <p:spPr>
          <a:xfrm>
            <a:off x="2475813" y="33528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3276600" y="35814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1" name="Gerade Verbindung 100"/>
          <p:cNvCxnSpPr/>
          <p:nvPr/>
        </p:nvCxnSpPr>
        <p:spPr bwMode="auto">
          <a:xfrm flipV="1">
            <a:off x="36576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2" name="Gerade Verbindung 101"/>
          <p:cNvCxnSpPr/>
          <p:nvPr/>
        </p:nvCxnSpPr>
        <p:spPr bwMode="auto">
          <a:xfrm>
            <a:off x="36576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5" name="Gerade Verbindung 104"/>
          <p:cNvCxnSpPr/>
          <p:nvPr/>
        </p:nvCxnSpPr>
        <p:spPr bwMode="auto">
          <a:xfrm flipV="1">
            <a:off x="45720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6" name="Gerade Verbindung 105"/>
          <p:cNvCxnSpPr/>
          <p:nvPr/>
        </p:nvCxnSpPr>
        <p:spPr bwMode="auto">
          <a:xfrm>
            <a:off x="45720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3" name="Gerade Verbindung 112"/>
          <p:cNvCxnSpPr/>
          <p:nvPr/>
        </p:nvCxnSpPr>
        <p:spPr bwMode="auto">
          <a:xfrm flipV="1">
            <a:off x="5486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4" name="Gerade Verbindung 113"/>
          <p:cNvCxnSpPr/>
          <p:nvPr/>
        </p:nvCxnSpPr>
        <p:spPr bwMode="auto">
          <a:xfrm>
            <a:off x="54864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7" name="Gerade Verbindung 116"/>
          <p:cNvCxnSpPr/>
          <p:nvPr/>
        </p:nvCxnSpPr>
        <p:spPr bwMode="auto">
          <a:xfrm flipV="1">
            <a:off x="7010400" y="32004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8" name="Gerade Verbindung 117"/>
          <p:cNvCxnSpPr/>
          <p:nvPr/>
        </p:nvCxnSpPr>
        <p:spPr bwMode="auto">
          <a:xfrm>
            <a:off x="7010400" y="3200400"/>
            <a:ext cx="76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19" name="Textfeld 118"/>
          <p:cNvSpPr txBox="1"/>
          <p:nvPr/>
        </p:nvSpPr>
        <p:spPr>
          <a:xfrm>
            <a:off x="3048000" y="35814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grpSp>
        <p:nvGrpSpPr>
          <p:cNvPr id="14351" name="Gruppieren 14350"/>
          <p:cNvGrpSpPr/>
          <p:nvPr/>
        </p:nvGrpSpPr>
        <p:grpSpPr>
          <a:xfrm>
            <a:off x="1752600" y="4419600"/>
            <a:ext cx="6781800" cy="1800999"/>
            <a:chOff x="1752600" y="2161401"/>
            <a:chExt cx="6781800" cy="1800999"/>
          </a:xfrm>
        </p:grpSpPr>
        <p:sp>
          <p:nvSpPr>
            <p:cNvPr id="14341" name="Rechteck 14340"/>
            <p:cNvSpPr/>
            <p:nvPr/>
          </p:nvSpPr>
          <p:spPr bwMode="auto">
            <a:xfrm>
              <a:off x="30480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0" name="Rechteck 139"/>
            <p:cNvSpPr/>
            <p:nvPr/>
          </p:nvSpPr>
          <p:spPr bwMode="auto">
            <a:xfrm>
              <a:off x="47244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1" name="Rechteck 140"/>
            <p:cNvSpPr/>
            <p:nvPr/>
          </p:nvSpPr>
          <p:spPr bwMode="auto">
            <a:xfrm>
              <a:off x="64008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2" name="Rechteck 141"/>
            <p:cNvSpPr/>
            <p:nvPr/>
          </p:nvSpPr>
          <p:spPr bwMode="auto">
            <a:xfrm>
              <a:off x="8077200" y="2313801"/>
              <a:ext cx="228600" cy="990600"/>
            </a:xfrm>
            <a:prstGeom prst="rect">
              <a:avLst/>
            </a:prstGeom>
            <a:solidFill>
              <a:schemeClr val="bg2">
                <a:lumMod val="60000"/>
                <a:lumOff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29" name="Gerade Verbindung 28"/>
            <p:cNvCxnSpPr/>
            <p:nvPr/>
          </p:nvCxnSpPr>
          <p:spPr bwMode="auto">
            <a:xfrm>
              <a:off x="2057400" y="3152001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36" name="Gerade Verbindung 14335"/>
            <p:cNvCxnSpPr/>
            <p:nvPr/>
          </p:nvCxnSpPr>
          <p:spPr bwMode="auto">
            <a:xfrm flipV="1">
              <a:off x="28194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39" name="Gerade Verbindung 14338"/>
            <p:cNvCxnSpPr/>
            <p:nvPr/>
          </p:nvCxnSpPr>
          <p:spPr bwMode="auto">
            <a:xfrm>
              <a:off x="3505200" y="2390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1" name="Gerade Verbindung 120"/>
            <p:cNvCxnSpPr/>
            <p:nvPr/>
          </p:nvCxnSpPr>
          <p:spPr bwMode="auto">
            <a:xfrm flipH="1" flipV="1">
              <a:off x="44958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2" name="Gerade Verbindung 121"/>
            <p:cNvCxnSpPr/>
            <p:nvPr/>
          </p:nvCxnSpPr>
          <p:spPr bwMode="auto">
            <a:xfrm>
              <a:off x="1828800" y="3152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3" name="Gerade Verbindung 122"/>
            <p:cNvCxnSpPr/>
            <p:nvPr/>
          </p:nvCxnSpPr>
          <p:spPr bwMode="auto">
            <a:xfrm>
              <a:off x="5410200" y="3152001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4" name="Gerade Verbindung 123"/>
            <p:cNvCxnSpPr/>
            <p:nvPr/>
          </p:nvCxnSpPr>
          <p:spPr bwMode="auto">
            <a:xfrm flipV="1">
              <a:off x="61722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5" name="Gerade Verbindung 124"/>
            <p:cNvCxnSpPr/>
            <p:nvPr/>
          </p:nvCxnSpPr>
          <p:spPr bwMode="auto">
            <a:xfrm>
              <a:off x="6858000" y="2390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6" name="Gerade Verbindung 125"/>
            <p:cNvCxnSpPr/>
            <p:nvPr/>
          </p:nvCxnSpPr>
          <p:spPr bwMode="auto">
            <a:xfrm flipH="1" flipV="1">
              <a:off x="7848600" y="2390001"/>
              <a:ext cx="68580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27" name="Gerade Verbindung 126"/>
            <p:cNvCxnSpPr/>
            <p:nvPr/>
          </p:nvCxnSpPr>
          <p:spPr bwMode="auto">
            <a:xfrm>
              <a:off x="5181600" y="3152001"/>
              <a:ext cx="990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8" name="Textfeld 127"/>
            <p:cNvSpPr txBox="1"/>
            <p:nvPr/>
          </p:nvSpPr>
          <p:spPr>
            <a:xfrm>
              <a:off x="1981200" y="2847201"/>
              <a:ext cx="372218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Ck</a:t>
              </a:r>
              <a:endParaRPr lang="de-DE" dirty="0"/>
            </a:p>
          </p:txBody>
        </p:sp>
        <p:grpSp>
          <p:nvGrpSpPr>
            <p:cNvPr id="14340" name="Gruppieren 14339"/>
            <p:cNvGrpSpPr/>
            <p:nvPr/>
          </p:nvGrpSpPr>
          <p:grpSpPr>
            <a:xfrm flipV="1">
              <a:off x="1828800" y="2390001"/>
              <a:ext cx="6705600" cy="762000"/>
              <a:chOff x="1828800" y="2590800"/>
              <a:chExt cx="6705600" cy="762000"/>
            </a:xfrm>
          </p:grpSpPr>
          <p:cxnSp>
            <p:nvCxnSpPr>
              <p:cNvPr id="129" name="Gerade Verbindung 128"/>
              <p:cNvCxnSpPr/>
              <p:nvPr/>
            </p:nvCxnSpPr>
            <p:spPr bwMode="auto">
              <a:xfrm>
                <a:off x="2057400" y="3352800"/>
                <a:ext cx="76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0" name="Gerade Verbindung 129"/>
              <p:cNvCxnSpPr/>
              <p:nvPr/>
            </p:nvCxnSpPr>
            <p:spPr bwMode="auto">
              <a:xfrm flipV="1">
                <a:off x="28194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1" name="Gerade Verbindung 130"/>
              <p:cNvCxnSpPr/>
              <p:nvPr/>
            </p:nvCxnSpPr>
            <p:spPr bwMode="auto">
              <a:xfrm>
                <a:off x="3505200" y="2590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2" name="Gerade Verbindung 131"/>
              <p:cNvCxnSpPr/>
              <p:nvPr/>
            </p:nvCxnSpPr>
            <p:spPr bwMode="auto">
              <a:xfrm flipH="1" flipV="1">
                <a:off x="44958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3" name="Gerade Verbindung 132"/>
              <p:cNvCxnSpPr/>
              <p:nvPr/>
            </p:nvCxnSpPr>
            <p:spPr bwMode="auto">
              <a:xfrm>
                <a:off x="1828800" y="3352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4" name="Gerade Verbindung 133"/>
              <p:cNvCxnSpPr/>
              <p:nvPr/>
            </p:nvCxnSpPr>
            <p:spPr bwMode="auto">
              <a:xfrm>
                <a:off x="5410200" y="3352800"/>
                <a:ext cx="7620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5" name="Gerade Verbindung 134"/>
              <p:cNvCxnSpPr/>
              <p:nvPr/>
            </p:nvCxnSpPr>
            <p:spPr bwMode="auto">
              <a:xfrm flipV="1">
                <a:off x="61722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6" name="Gerade Verbindung 135"/>
              <p:cNvCxnSpPr/>
              <p:nvPr/>
            </p:nvCxnSpPr>
            <p:spPr bwMode="auto">
              <a:xfrm>
                <a:off x="6858000" y="2590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7" name="Gerade Verbindung 136"/>
              <p:cNvCxnSpPr/>
              <p:nvPr/>
            </p:nvCxnSpPr>
            <p:spPr bwMode="auto">
              <a:xfrm flipH="1" flipV="1">
                <a:off x="7848600" y="2590800"/>
                <a:ext cx="685800" cy="76200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  <p:cxnSp>
            <p:nvCxnSpPr>
              <p:cNvPr id="138" name="Gerade Verbindung 137"/>
              <p:cNvCxnSpPr/>
              <p:nvPr/>
            </p:nvCxnSpPr>
            <p:spPr bwMode="auto">
              <a:xfrm>
                <a:off x="5181600" y="3352800"/>
                <a:ext cx="990600" cy="0"/>
              </a:xfrm>
              <a:prstGeom prst="line">
                <a:avLst/>
              </a:prstGeom>
              <a:noFill/>
              <a:ln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cxnSp>
        </p:grpSp>
        <p:sp>
          <p:nvSpPr>
            <p:cNvPr id="139" name="Textfeld 138"/>
            <p:cNvSpPr txBox="1"/>
            <p:nvPr/>
          </p:nvSpPr>
          <p:spPr>
            <a:xfrm>
              <a:off x="1905000" y="2161401"/>
              <a:ext cx="47481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err="1" smtClean="0"/>
                <a:t>CkB</a:t>
              </a:r>
              <a:endParaRPr lang="de-DE" dirty="0"/>
            </a:p>
          </p:txBody>
        </p:sp>
        <p:sp>
          <p:nvSpPr>
            <p:cNvPr id="14342" name="Textfeld 14341"/>
            <p:cNvSpPr txBox="1"/>
            <p:nvPr/>
          </p:nvSpPr>
          <p:spPr>
            <a:xfrm>
              <a:off x="1752600" y="3685401"/>
              <a:ext cx="2497800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Beide </a:t>
              </a:r>
              <a:r>
                <a:rPr lang="de-DE" dirty="0" err="1" smtClean="0"/>
                <a:t>Latches</a:t>
              </a:r>
              <a:r>
                <a:rPr lang="de-DE" dirty="0" smtClean="0"/>
                <a:t> im FF transparent?</a:t>
              </a:r>
              <a:endParaRPr lang="de-DE" dirty="0"/>
            </a:p>
          </p:txBody>
        </p:sp>
        <p:cxnSp>
          <p:nvCxnSpPr>
            <p:cNvPr id="14344" name="Gerade Verbindung mit Pfeil 14343"/>
            <p:cNvCxnSpPr/>
            <p:nvPr/>
          </p:nvCxnSpPr>
          <p:spPr bwMode="auto">
            <a:xfrm flipV="1">
              <a:off x="3200400" y="3380601"/>
              <a:ext cx="152400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46" name="Gerade Verbindung mit Pfeil 14345"/>
            <p:cNvCxnSpPr/>
            <p:nvPr/>
          </p:nvCxnSpPr>
          <p:spPr bwMode="auto">
            <a:xfrm flipV="1">
              <a:off x="3200400" y="3380601"/>
              <a:ext cx="320040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4350" name="Gerade Verbindung mit Pfeil 14349"/>
            <p:cNvCxnSpPr/>
            <p:nvPr/>
          </p:nvCxnSpPr>
          <p:spPr bwMode="auto">
            <a:xfrm flipV="1">
              <a:off x="3200400" y="3380601"/>
              <a:ext cx="0" cy="228600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arrow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69" name="Gruppieren 68"/>
          <p:cNvGrpSpPr/>
          <p:nvPr/>
        </p:nvGrpSpPr>
        <p:grpSpPr>
          <a:xfrm>
            <a:off x="457200" y="3276600"/>
            <a:ext cx="1138621" cy="609600"/>
            <a:chOff x="990600" y="4648200"/>
            <a:chExt cx="1981200" cy="1060704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Ellipse 7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2" name="Gleichschenkliges Dreieck 7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4" name="Gerade Verbindung 7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</p:spTree>
    <p:extLst>
      <p:ext uri="{BB962C8B-B14F-4D97-AF65-F5344CB8AC3E}">
        <p14:creationId xmlns:p14="http://schemas.microsoft.com/office/powerpoint/2010/main" val="7640833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Um solche Probleme zu vermeiden, werden die </a:t>
            </a:r>
            <a:r>
              <a:rPr lang="de-DE" dirty="0" smtClean="0"/>
              <a:t>Takt-Inverter </a:t>
            </a:r>
            <a:r>
              <a:rPr lang="de-DE" dirty="0"/>
              <a:t>in der Regel im </a:t>
            </a:r>
            <a:r>
              <a:rPr lang="de-DE" dirty="0" smtClean="0"/>
              <a:t>Flip-Flop </a:t>
            </a:r>
            <a:r>
              <a:rPr lang="de-DE" dirty="0"/>
              <a:t>eingebaut.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65</a:t>
            </a:fld>
            <a:endParaRPr lang="de-DE" altLang="de-DE"/>
          </a:p>
        </p:txBody>
      </p:sp>
      <p:grpSp>
        <p:nvGrpSpPr>
          <p:cNvPr id="60" name="Gruppieren 59"/>
          <p:cNvGrpSpPr/>
          <p:nvPr/>
        </p:nvGrpSpPr>
        <p:grpSpPr>
          <a:xfrm>
            <a:off x="3733800" y="2895600"/>
            <a:ext cx="569309" cy="304800"/>
            <a:chOff x="990600" y="4648200"/>
            <a:chExt cx="1981200" cy="1060704"/>
          </a:xfrm>
        </p:grpSpPr>
        <p:cxnSp>
          <p:nvCxnSpPr>
            <p:cNvPr id="61" name="Gerade Verbindung 6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62" name="Ellipse 6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63" name="Gleichschenkliges Dreieck 6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64" name="Gerade Verbindung 6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10" name="Textfeld 109"/>
          <p:cNvSpPr txBox="1"/>
          <p:nvPr/>
        </p:nvSpPr>
        <p:spPr>
          <a:xfrm>
            <a:off x="3962400" y="27432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0574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 flipV="1">
            <a:off x="28194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35052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44958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18288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4102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61722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8580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78486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51816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19812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29" name="Gerade Verbindung 128"/>
          <p:cNvCxnSpPr/>
          <p:nvPr/>
        </p:nvCxnSpPr>
        <p:spPr bwMode="auto">
          <a:xfrm flipV="1">
            <a:off x="2057400" y="4648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0" name="Gerade Verbindung 129"/>
          <p:cNvCxnSpPr/>
          <p:nvPr/>
        </p:nvCxnSpPr>
        <p:spPr bwMode="auto">
          <a:xfrm>
            <a:off x="31242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1828800" y="4648200"/>
            <a:ext cx="1295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 flipV="1">
            <a:off x="68580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1905000" y="4419600"/>
            <a:ext cx="47481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</a:t>
            </a:r>
            <a:endParaRPr lang="de-DE" dirty="0"/>
          </a:p>
        </p:txBody>
      </p:sp>
      <p:grpSp>
        <p:nvGrpSpPr>
          <p:cNvPr id="69" name="Gruppieren 68"/>
          <p:cNvGrpSpPr/>
          <p:nvPr/>
        </p:nvGrpSpPr>
        <p:grpSpPr>
          <a:xfrm>
            <a:off x="4648200" y="2895600"/>
            <a:ext cx="569309" cy="304800"/>
            <a:chOff x="990600" y="4648200"/>
            <a:chExt cx="1981200" cy="1060704"/>
          </a:xfrm>
        </p:grpSpPr>
        <p:cxnSp>
          <p:nvCxnSpPr>
            <p:cNvPr id="70" name="Gerade Verbindung 69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1" name="Ellipse 70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2" name="Gleichschenkliges Dreieck 7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4" name="Gerade Verbindung 7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75" name="Gruppieren 74"/>
          <p:cNvGrpSpPr/>
          <p:nvPr/>
        </p:nvGrpSpPr>
        <p:grpSpPr>
          <a:xfrm>
            <a:off x="5562600" y="2895600"/>
            <a:ext cx="569309" cy="304800"/>
            <a:chOff x="990600" y="4648200"/>
            <a:chExt cx="1981200" cy="1060704"/>
          </a:xfrm>
        </p:grpSpPr>
        <p:cxnSp>
          <p:nvCxnSpPr>
            <p:cNvPr id="76" name="Gerade Verbindung 75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77" name="Ellipse 7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8" name="Gleichschenkliges Dreieck 7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79" name="Gerade Verbindung 78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80" name="Gruppieren 79"/>
          <p:cNvGrpSpPr/>
          <p:nvPr/>
        </p:nvGrpSpPr>
        <p:grpSpPr>
          <a:xfrm>
            <a:off x="7086600" y="2895600"/>
            <a:ext cx="569309" cy="304800"/>
            <a:chOff x="990600" y="4648200"/>
            <a:chExt cx="1981200" cy="1060704"/>
          </a:xfrm>
        </p:grpSpPr>
        <p:cxnSp>
          <p:nvCxnSpPr>
            <p:cNvPr id="81" name="Gerade Verbindung 80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82" name="Ellipse 81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83" name="Gleichschenkliges Dreieck 82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84" name="Gerade Verbindung 83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94" name="Gerade Verbindung 93"/>
          <p:cNvCxnSpPr/>
          <p:nvPr/>
        </p:nvCxnSpPr>
        <p:spPr bwMode="auto">
          <a:xfrm>
            <a:off x="6477000" y="5410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8768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>
            <a:off x="64770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8229600" y="4648200"/>
            <a:ext cx="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9" name="Gerade Verbindung 108"/>
          <p:cNvCxnSpPr/>
          <p:nvPr/>
        </p:nvCxnSpPr>
        <p:spPr bwMode="auto">
          <a:xfrm>
            <a:off x="4876800" y="4648200"/>
            <a:ext cx="16002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1" name="Gerade Verbindung 110"/>
          <p:cNvCxnSpPr/>
          <p:nvPr/>
        </p:nvCxnSpPr>
        <p:spPr bwMode="auto">
          <a:xfrm>
            <a:off x="3124200" y="5410200"/>
            <a:ext cx="1752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8" name="Textfeld 17"/>
          <p:cNvSpPr txBox="1"/>
          <p:nvPr/>
        </p:nvSpPr>
        <p:spPr>
          <a:xfrm>
            <a:off x="2254146" y="4191000"/>
            <a:ext cx="70564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Besser!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905470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Um solche Probleme zu vermeiden, werden die </a:t>
            </a:r>
            <a:r>
              <a:rPr lang="de-DE" dirty="0" smtClean="0"/>
              <a:t>Takt-Invertern </a:t>
            </a:r>
            <a:r>
              <a:rPr lang="de-DE" dirty="0"/>
              <a:t>in der Regel im </a:t>
            </a:r>
            <a:r>
              <a:rPr lang="de-DE" dirty="0" smtClean="0"/>
              <a:t>Flip-Flop </a:t>
            </a:r>
            <a:r>
              <a:rPr lang="de-DE" dirty="0"/>
              <a:t>eingebaut.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66</a:t>
            </a:fld>
            <a:endParaRPr lang="de-DE" altLang="de-DE"/>
          </a:p>
        </p:txBody>
      </p:sp>
      <p:sp>
        <p:nvSpPr>
          <p:cNvPr id="4" name="Rechteck 3"/>
          <p:cNvSpPr/>
          <p:nvPr/>
        </p:nvSpPr>
        <p:spPr bwMode="auto">
          <a:xfrm>
            <a:off x="37338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5" name="Rechteck 64"/>
          <p:cNvSpPr/>
          <p:nvPr/>
        </p:nvSpPr>
        <p:spPr bwMode="auto">
          <a:xfrm>
            <a:off x="5562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7" name="Rechteck 66"/>
          <p:cNvSpPr/>
          <p:nvPr/>
        </p:nvSpPr>
        <p:spPr bwMode="auto">
          <a:xfrm>
            <a:off x="70866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3" name="Rechteck 72"/>
          <p:cNvSpPr/>
          <p:nvPr/>
        </p:nvSpPr>
        <p:spPr bwMode="auto">
          <a:xfrm>
            <a:off x="4648200" y="2286000"/>
            <a:ext cx="609600" cy="9906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" name="Gerade Verbindung 14"/>
          <p:cNvCxnSpPr/>
          <p:nvPr/>
        </p:nvCxnSpPr>
        <p:spPr bwMode="auto">
          <a:xfrm>
            <a:off x="3276600" y="3429000"/>
            <a:ext cx="3810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7" name="Gerade Verbindung 16"/>
          <p:cNvCxnSpPr/>
          <p:nvPr/>
        </p:nvCxnSpPr>
        <p:spPr bwMode="auto">
          <a:xfrm flipV="1">
            <a:off x="35052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9" name="Gerade Verbindung 18"/>
          <p:cNvCxnSpPr/>
          <p:nvPr/>
        </p:nvCxnSpPr>
        <p:spPr bwMode="auto">
          <a:xfrm>
            <a:off x="35052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3" name="Gerade Verbindung 102"/>
          <p:cNvCxnSpPr/>
          <p:nvPr/>
        </p:nvCxnSpPr>
        <p:spPr bwMode="auto">
          <a:xfrm flipV="1">
            <a:off x="44196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4" name="Gerade Verbindung 10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 flipV="1">
            <a:off x="5334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8" name="Gerade Verbindung 107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5" name="Gerade Verbindung 114"/>
          <p:cNvCxnSpPr/>
          <p:nvPr/>
        </p:nvCxnSpPr>
        <p:spPr bwMode="auto">
          <a:xfrm flipV="1">
            <a:off x="6858000" y="3048000"/>
            <a:ext cx="0" cy="381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6" name="Gerade Verbindung 115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0" name="Textfeld 119"/>
          <p:cNvSpPr txBox="1"/>
          <p:nvPr/>
        </p:nvSpPr>
        <p:spPr>
          <a:xfrm>
            <a:off x="3124200" y="3200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29" name="Gerade Verbindung 28"/>
          <p:cNvCxnSpPr/>
          <p:nvPr/>
        </p:nvCxnSpPr>
        <p:spPr bwMode="auto">
          <a:xfrm>
            <a:off x="20574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6" name="Gerade Verbindung 14335"/>
          <p:cNvCxnSpPr/>
          <p:nvPr/>
        </p:nvCxnSpPr>
        <p:spPr bwMode="auto">
          <a:xfrm flipV="1">
            <a:off x="28194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339" name="Gerade Verbindung 14338"/>
          <p:cNvCxnSpPr/>
          <p:nvPr/>
        </p:nvCxnSpPr>
        <p:spPr bwMode="auto">
          <a:xfrm>
            <a:off x="35052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1" name="Gerade Verbindung 120"/>
          <p:cNvCxnSpPr/>
          <p:nvPr/>
        </p:nvCxnSpPr>
        <p:spPr bwMode="auto">
          <a:xfrm flipH="1" flipV="1">
            <a:off x="44958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121"/>
          <p:cNvCxnSpPr/>
          <p:nvPr/>
        </p:nvCxnSpPr>
        <p:spPr bwMode="auto">
          <a:xfrm>
            <a:off x="18288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3" name="Gerade Verbindung 122"/>
          <p:cNvCxnSpPr/>
          <p:nvPr/>
        </p:nvCxnSpPr>
        <p:spPr bwMode="auto">
          <a:xfrm>
            <a:off x="5410200" y="5410200"/>
            <a:ext cx="762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4" name="Gerade Verbindung 123"/>
          <p:cNvCxnSpPr/>
          <p:nvPr/>
        </p:nvCxnSpPr>
        <p:spPr bwMode="auto">
          <a:xfrm flipV="1">
            <a:off x="61722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5" name="Gerade Verbindung 124"/>
          <p:cNvCxnSpPr/>
          <p:nvPr/>
        </p:nvCxnSpPr>
        <p:spPr bwMode="auto">
          <a:xfrm>
            <a:off x="6858000" y="4648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6" name="Gerade Verbindung 125"/>
          <p:cNvCxnSpPr/>
          <p:nvPr/>
        </p:nvCxnSpPr>
        <p:spPr bwMode="auto">
          <a:xfrm flipH="1" flipV="1">
            <a:off x="7848600" y="4648200"/>
            <a:ext cx="6858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7" name="Gerade Verbindung 126"/>
          <p:cNvCxnSpPr/>
          <p:nvPr/>
        </p:nvCxnSpPr>
        <p:spPr bwMode="auto">
          <a:xfrm>
            <a:off x="51816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Textfeld 127"/>
          <p:cNvSpPr txBox="1"/>
          <p:nvPr/>
        </p:nvSpPr>
        <p:spPr>
          <a:xfrm>
            <a:off x="1981200" y="51054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</a:t>
            </a:r>
            <a:endParaRPr lang="de-DE" dirty="0"/>
          </a:p>
        </p:txBody>
      </p:sp>
      <p:cxnSp>
        <p:nvCxnSpPr>
          <p:cNvPr id="136" name="Gerade Verbindung 135"/>
          <p:cNvCxnSpPr/>
          <p:nvPr/>
        </p:nvCxnSpPr>
        <p:spPr bwMode="auto">
          <a:xfrm flipV="1">
            <a:off x="6858000" y="54102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9" name="Textfeld 138"/>
          <p:cNvSpPr txBox="1"/>
          <p:nvPr/>
        </p:nvSpPr>
        <p:spPr>
          <a:xfrm>
            <a:off x="1819241" y="4419600"/>
            <a:ext cx="646331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CkBInt</a:t>
            </a:r>
            <a:endParaRPr lang="de-DE" dirty="0"/>
          </a:p>
        </p:txBody>
      </p:sp>
      <p:grpSp>
        <p:nvGrpSpPr>
          <p:cNvPr id="6" name="Gruppieren 5"/>
          <p:cNvGrpSpPr/>
          <p:nvPr/>
        </p:nvGrpSpPr>
        <p:grpSpPr>
          <a:xfrm>
            <a:off x="1828800" y="4648200"/>
            <a:ext cx="6400800" cy="762000"/>
            <a:chOff x="1828800" y="4648200"/>
            <a:chExt cx="6400800" cy="762000"/>
          </a:xfrm>
        </p:grpSpPr>
        <p:cxnSp>
          <p:nvCxnSpPr>
            <p:cNvPr id="129" name="Gerade Verbindung 128"/>
            <p:cNvCxnSpPr/>
            <p:nvPr/>
          </p:nvCxnSpPr>
          <p:spPr bwMode="auto">
            <a:xfrm flipV="1">
              <a:off x="2057400" y="4648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0" name="Gerade Verbindung 129"/>
            <p:cNvCxnSpPr/>
            <p:nvPr/>
          </p:nvCxnSpPr>
          <p:spPr bwMode="auto">
            <a:xfrm>
              <a:off x="31242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33" name="Gerade Verbindung 132"/>
            <p:cNvCxnSpPr/>
            <p:nvPr/>
          </p:nvCxnSpPr>
          <p:spPr bwMode="auto">
            <a:xfrm>
              <a:off x="1828800" y="46482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4" name="Gerade Verbindung 93"/>
            <p:cNvCxnSpPr/>
            <p:nvPr/>
          </p:nvCxnSpPr>
          <p:spPr bwMode="auto">
            <a:xfrm>
              <a:off x="64770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7" name="Gerade Verbindung 96"/>
            <p:cNvCxnSpPr/>
            <p:nvPr/>
          </p:nvCxnSpPr>
          <p:spPr bwMode="auto">
            <a:xfrm>
              <a:off x="48768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8" name="Gerade Verbindung 97"/>
            <p:cNvCxnSpPr/>
            <p:nvPr/>
          </p:nvCxnSpPr>
          <p:spPr bwMode="auto">
            <a:xfrm>
              <a:off x="64770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9" name="Gerade Verbindung 98"/>
            <p:cNvCxnSpPr/>
            <p:nvPr/>
          </p:nvCxnSpPr>
          <p:spPr bwMode="auto">
            <a:xfrm>
              <a:off x="82296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9" name="Gerade Verbindung 108"/>
            <p:cNvCxnSpPr/>
            <p:nvPr/>
          </p:nvCxnSpPr>
          <p:spPr bwMode="auto">
            <a:xfrm>
              <a:off x="4876800" y="46482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1" name="Gerade Verbindung 110"/>
            <p:cNvCxnSpPr/>
            <p:nvPr/>
          </p:nvCxnSpPr>
          <p:spPr bwMode="auto">
            <a:xfrm>
              <a:off x="31242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8" name="Textfeld 17"/>
          <p:cNvSpPr txBox="1"/>
          <p:nvPr/>
        </p:nvSpPr>
        <p:spPr>
          <a:xfrm>
            <a:off x="2053772" y="4191000"/>
            <a:ext cx="11063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Noch Besser!</a:t>
            </a:r>
            <a:endParaRPr lang="de-DE" dirty="0"/>
          </a:p>
        </p:txBody>
      </p:sp>
      <p:grpSp>
        <p:nvGrpSpPr>
          <p:cNvPr id="93" name="Gruppieren 92"/>
          <p:cNvGrpSpPr/>
          <p:nvPr/>
        </p:nvGrpSpPr>
        <p:grpSpPr>
          <a:xfrm>
            <a:off x="3733800" y="2971800"/>
            <a:ext cx="284655" cy="152400"/>
            <a:chOff x="990600" y="4648200"/>
            <a:chExt cx="1981200" cy="1060704"/>
          </a:xfrm>
        </p:grpSpPr>
        <p:cxnSp>
          <p:nvCxnSpPr>
            <p:cNvPr id="95" name="Gerade Verbindung 9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Ellipse 9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Gleichschenkliges Dreieck 99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02" name="Gruppieren 101"/>
          <p:cNvGrpSpPr/>
          <p:nvPr/>
        </p:nvGrpSpPr>
        <p:grpSpPr>
          <a:xfrm>
            <a:off x="4038600" y="2971800"/>
            <a:ext cx="284655" cy="152400"/>
            <a:chOff x="990600" y="4648200"/>
            <a:chExt cx="1981200" cy="1060704"/>
          </a:xfrm>
        </p:grpSpPr>
        <p:cxnSp>
          <p:nvCxnSpPr>
            <p:cNvPr id="105" name="Gerade Verbindung 10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6" name="Ellipse 105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2" name="Gleichschenkliges Dreieck 111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3" name="Gerade Verbindung 112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14" name="Gerade Verbindung 113"/>
          <p:cNvCxnSpPr/>
          <p:nvPr/>
        </p:nvCxnSpPr>
        <p:spPr bwMode="auto">
          <a:xfrm>
            <a:off x="44196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17" name="Gruppieren 116"/>
          <p:cNvGrpSpPr/>
          <p:nvPr/>
        </p:nvGrpSpPr>
        <p:grpSpPr>
          <a:xfrm>
            <a:off x="4648200" y="2971800"/>
            <a:ext cx="284655" cy="152400"/>
            <a:chOff x="990600" y="4648200"/>
            <a:chExt cx="1981200" cy="1060704"/>
          </a:xfrm>
        </p:grpSpPr>
        <p:cxnSp>
          <p:nvCxnSpPr>
            <p:cNvPr id="118" name="Gerade Verbindung 117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9" name="Ellipse 118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1" name="Gleichschenkliges Dreieck 130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32" name="Gerade Verbindung 131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34" name="Gruppieren 133"/>
          <p:cNvGrpSpPr/>
          <p:nvPr/>
        </p:nvGrpSpPr>
        <p:grpSpPr>
          <a:xfrm>
            <a:off x="4953000" y="2971800"/>
            <a:ext cx="284655" cy="152400"/>
            <a:chOff x="990600" y="4648200"/>
            <a:chExt cx="1981200" cy="1060704"/>
          </a:xfrm>
        </p:grpSpPr>
        <p:cxnSp>
          <p:nvCxnSpPr>
            <p:cNvPr id="135" name="Gerade Verbindung 134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37" name="Ellipse 136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38" name="Gleichschenkliges Dreieck 137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0" name="Gerade Verbindung 139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41" name="Gerade Verbindung 140"/>
          <p:cNvCxnSpPr/>
          <p:nvPr/>
        </p:nvCxnSpPr>
        <p:spPr bwMode="auto">
          <a:xfrm>
            <a:off x="5334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42" name="Gruppieren 141"/>
          <p:cNvGrpSpPr/>
          <p:nvPr/>
        </p:nvGrpSpPr>
        <p:grpSpPr>
          <a:xfrm>
            <a:off x="5562600" y="2971800"/>
            <a:ext cx="284655" cy="152400"/>
            <a:chOff x="990600" y="4648200"/>
            <a:chExt cx="1981200" cy="1060704"/>
          </a:xfrm>
        </p:grpSpPr>
        <p:cxnSp>
          <p:nvCxnSpPr>
            <p:cNvPr id="143" name="Gerade Verbindung 142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4" name="Ellipse 143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45" name="Gleichschenkliges Dreieck 144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46" name="Gerade Verbindung 145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47" name="Gruppieren 146"/>
          <p:cNvGrpSpPr/>
          <p:nvPr/>
        </p:nvGrpSpPr>
        <p:grpSpPr>
          <a:xfrm>
            <a:off x="5867400" y="2971800"/>
            <a:ext cx="284655" cy="152400"/>
            <a:chOff x="990600" y="4648200"/>
            <a:chExt cx="1981200" cy="1060704"/>
          </a:xfrm>
        </p:grpSpPr>
        <p:cxnSp>
          <p:nvCxnSpPr>
            <p:cNvPr id="148" name="Gerade Verbindung 147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49" name="Ellipse 148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0" name="Gleichschenkliges Dreieck 149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1" name="Gerade Verbindung 150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cxnSp>
        <p:nvCxnSpPr>
          <p:cNvPr id="152" name="Gerade Verbindung 151"/>
          <p:cNvCxnSpPr/>
          <p:nvPr/>
        </p:nvCxnSpPr>
        <p:spPr bwMode="auto">
          <a:xfrm>
            <a:off x="6858000" y="30480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153" name="Gruppieren 152"/>
          <p:cNvGrpSpPr/>
          <p:nvPr/>
        </p:nvGrpSpPr>
        <p:grpSpPr>
          <a:xfrm>
            <a:off x="7086600" y="2971800"/>
            <a:ext cx="284655" cy="152400"/>
            <a:chOff x="990600" y="4648200"/>
            <a:chExt cx="1981200" cy="1060704"/>
          </a:xfrm>
        </p:grpSpPr>
        <p:cxnSp>
          <p:nvCxnSpPr>
            <p:cNvPr id="154" name="Gerade Verbindung 153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55" name="Ellipse 154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56" name="Gleichschenkliges Dreieck 155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57" name="Gerade Verbindung 156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58" name="Gruppieren 157"/>
          <p:cNvGrpSpPr/>
          <p:nvPr/>
        </p:nvGrpSpPr>
        <p:grpSpPr>
          <a:xfrm>
            <a:off x="7391400" y="2971800"/>
            <a:ext cx="284655" cy="152400"/>
            <a:chOff x="990600" y="4648200"/>
            <a:chExt cx="1981200" cy="1060704"/>
          </a:xfrm>
        </p:grpSpPr>
        <p:cxnSp>
          <p:nvCxnSpPr>
            <p:cNvPr id="159" name="Gerade Verbindung 158"/>
            <p:cNvCxnSpPr/>
            <p:nvPr/>
          </p:nvCxnSpPr>
          <p:spPr bwMode="auto">
            <a:xfrm>
              <a:off x="24384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60" name="Ellipse 159"/>
            <p:cNvSpPr/>
            <p:nvPr/>
          </p:nvSpPr>
          <p:spPr bwMode="auto">
            <a:xfrm>
              <a:off x="2438400" y="50292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61" name="Gleichschenkliges Dreieck 160"/>
            <p:cNvSpPr/>
            <p:nvPr/>
          </p:nvSpPr>
          <p:spPr bwMode="auto">
            <a:xfrm rot="5400000">
              <a:off x="1450848" y="4721352"/>
              <a:ext cx="1060704" cy="914400"/>
            </a:xfrm>
            <a:prstGeom prst="triangl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62" name="Gerade Verbindung 161"/>
            <p:cNvCxnSpPr/>
            <p:nvPr/>
          </p:nvCxnSpPr>
          <p:spPr bwMode="auto">
            <a:xfrm>
              <a:off x="990600" y="51816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grpSp>
        <p:nvGrpSpPr>
          <p:cNvPr id="163" name="Gruppieren 162"/>
          <p:cNvGrpSpPr/>
          <p:nvPr/>
        </p:nvGrpSpPr>
        <p:grpSpPr>
          <a:xfrm flipV="1">
            <a:off x="1828800" y="5562600"/>
            <a:ext cx="6400800" cy="762000"/>
            <a:chOff x="1828800" y="4648200"/>
            <a:chExt cx="6400800" cy="762000"/>
          </a:xfrm>
        </p:grpSpPr>
        <p:cxnSp>
          <p:nvCxnSpPr>
            <p:cNvPr id="164" name="Gerade Verbindung 163"/>
            <p:cNvCxnSpPr/>
            <p:nvPr/>
          </p:nvCxnSpPr>
          <p:spPr bwMode="auto">
            <a:xfrm flipV="1">
              <a:off x="2057400" y="4648200"/>
              <a:ext cx="7620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5" name="Gerade Verbindung 164"/>
            <p:cNvCxnSpPr/>
            <p:nvPr/>
          </p:nvCxnSpPr>
          <p:spPr bwMode="auto">
            <a:xfrm>
              <a:off x="31242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6" name="Gerade Verbindung 165"/>
            <p:cNvCxnSpPr/>
            <p:nvPr/>
          </p:nvCxnSpPr>
          <p:spPr bwMode="auto">
            <a:xfrm>
              <a:off x="1828800" y="4648200"/>
              <a:ext cx="1295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7" name="Gerade Verbindung 166"/>
            <p:cNvCxnSpPr/>
            <p:nvPr/>
          </p:nvCxnSpPr>
          <p:spPr bwMode="auto">
            <a:xfrm>
              <a:off x="64770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8" name="Gerade Verbindung 167"/>
            <p:cNvCxnSpPr/>
            <p:nvPr/>
          </p:nvCxnSpPr>
          <p:spPr bwMode="auto">
            <a:xfrm>
              <a:off x="48768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69" name="Gerade Verbindung 168"/>
            <p:cNvCxnSpPr/>
            <p:nvPr/>
          </p:nvCxnSpPr>
          <p:spPr bwMode="auto">
            <a:xfrm>
              <a:off x="64770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0" name="Gerade Verbindung 169"/>
            <p:cNvCxnSpPr/>
            <p:nvPr/>
          </p:nvCxnSpPr>
          <p:spPr bwMode="auto">
            <a:xfrm>
              <a:off x="8229600" y="4648200"/>
              <a:ext cx="0" cy="76200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1" name="Gerade Verbindung 170"/>
            <p:cNvCxnSpPr/>
            <p:nvPr/>
          </p:nvCxnSpPr>
          <p:spPr bwMode="auto">
            <a:xfrm>
              <a:off x="4876800" y="4648200"/>
              <a:ext cx="16002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2" name="Gerade Verbindung 171"/>
            <p:cNvCxnSpPr/>
            <p:nvPr/>
          </p:nvCxnSpPr>
          <p:spPr bwMode="auto">
            <a:xfrm>
              <a:off x="3124200" y="5410200"/>
              <a:ext cx="17526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</p:grpSp>
      <p:sp>
        <p:nvSpPr>
          <p:cNvPr id="173" name="Textfeld 172"/>
          <p:cNvSpPr txBox="1"/>
          <p:nvPr/>
        </p:nvSpPr>
        <p:spPr>
          <a:xfrm>
            <a:off x="1905000" y="6019800"/>
            <a:ext cx="54373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CkInt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269254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Nach dem Einschalten der Spannungsversorgung befindet sich ein </a:t>
            </a:r>
            <a:r>
              <a:rPr lang="de-DE" dirty="0" smtClean="0"/>
              <a:t>Flip-Flop, </a:t>
            </a:r>
            <a:r>
              <a:rPr lang="de-DE" dirty="0"/>
              <a:t>genauso wie eine RAM Zelle, in einem unbekannten logischen Zustand</a:t>
            </a:r>
            <a:r>
              <a:rPr lang="de-DE" dirty="0" smtClean="0"/>
              <a:t>.</a:t>
            </a:r>
          </a:p>
          <a:p>
            <a:r>
              <a:rPr lang="de-DE" dirty="0"/>
              <a:t>Wir </a:t>
            </a:r>
            <a:r>
              <a:rPr lang="de-DE" dirty="0" smtClean="0"/>
              <a:t>können </a:t>
            </a:r>
            <a:r>
              <a:rPr lang="de-DE" dirty="0"/>
              <a:t>uns </a:t>
            </a:r>
            <a:r>
              <a:rPr lang="de-DE" dirty="0" smtClean="0"/>
              <a:t>vorstellen, </a:t>
            </a:r>
            <a:r>
              <a:rPr lang="de-DE" dirty="0"/>
              <a:t>dass </a:t>
            </a:r>
            <a:r>
              <a:rPr lang="de-DE" dirty="0" smtClean="0"/>
              <a:t>sich </a:t>
            </a:r>
            <a:r>
              <a:rPr lang="de-DE" dirty="0"/>
              <a:t>zuerst </a:t>
            </a:r>
            <a:r>
              <a:rPr lang="de-DE" dirty="0" smtClean="0"/>
              <a:t>alle Flip-Flops in </a:t>
            </a:r>
            <a:r>
              <a:rPr lang="de-DE" dirty="0"/>
              <a:t>den astabilen Zustand </a:t>
            </a:r>
            <a:r>
              <a:rPr lang="de-DE" dirty="0" smtClean="0"/>
              <a:t>befinden </a:t>
            </a:r>
            <a:r>
              <a:rPr lang="de-DE" dirty="0"/>
              <a:t>und dann </a:t>
            </a:r>
            <a:r>
              <a:rPr lang="de-DE" dirty="0" smtClean="0"/>
              <a:t>in logisch </a:t>
            </a:r>
            <a:r>
              <a:rPr lang="de-DE" dirty="0"/>
              <a:t>E</a:t>
            </a:r>
            <a:r>
              <a:rPr lang="de-DE" dirty="0" smtClean="0"/>
              <a:t>ins </a:t>
            </a:r>
            <a:r>
              <a:rPr lang="de-DE" dirty="0"/>
              <a:t>oder </a:t>
            </a:r>
            <a:r>
              <a:rPr lang="de-DE" dirty="0" smtClean="0"/>
              <a:t>Null Zustand </a:t>
            </a:r>
            <a:r>
              <a:rPr lang="de-DE" dirty="0"/>
              <a:t>kommen</a:t>
            </a:r>
            <a:r>
              <a:rPr lang="de-DE" dirty="0" smtClean="0"/>
              <a:t>.</a:t>
            </a:r>
          </a:p>
          <a:p>
            <a:r>
              <a:rPr lang="de-DE" dirty="0"/>
              <a:t>Um einen unbekannten Anfangszustand zu vermeiden, werden die </a:t>
            </a:r>
            <a:r>
              <a:rPr lang="de-DE" dirty="0" smtClean="0"/>
              <a:t>Flip-Flops </a:t>
            </a:r>
            <a:r>
              <a:rPr lang="de-DE" dirty="0"/>
              <a:t>oft </a:t>
            </a:r>
            <a:r>
              <a:rPr lang="de-DE" dirty="0" smtClean="0"/>
              <a:t>so erweitert, </a:t>
            </a:r>
            <a:r>
              <a:rPr lang="de-DE" dirty="0"/>
              <a:t>dass sie ein asynchrones </a:t>
            </a:r>
            <a:r>
              <a:rPr lang="de-DE" dirty="0" err="1"/>
              <a:t>Reset</a:t>
            </a:r>
            <a:r>
              <a:rPr lang="de-DE" dirty="0"/>
              <a:t> Signal haben.</a:t>
            </a:r>
          </a:p>
          <a:p>
            <a:endParaRPr lang="de-DE" dirty="0"/>
          </a:p>
          <a:p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67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8" name="Ellipse 27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34" name="Gleichschenkliges Dreieck 33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7" name="Ellipse 76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Gleichschenkliges Dreieck 81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>
            <a:endCxn id="82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4" name="Gruppieren 3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90" name="Bogen 89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1" name="Bogen 90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0" name="Bogen 109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1" name="Gerade Verbindung 110"/>
            <p:cNvCxnSpPr>
              <a:endCxn id="90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2" name="Gerade Verbindung 111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3" name="Ellipse 112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4" name="Gruppieren 113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5" name="Bogen 114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6" name="Bogen 115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7" name="Bogen 116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8" name="Gerade Verbindung 117"/>
            <p:cNvCxnSpPr>
              <a:endCxn id="115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9" name="Gerade Verbindung 118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20" name="Ellipse 11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1359653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Betrachten wir </a:t>
            </a:r>
            <a:r>
              <a:rPr lang="de-DE" dirty="0" smtClean="0"/>
              <a:t>einen </a:t>
            </a:r>
            <a:r>
              <a:rPr lang="de-DE" dirty="0"/>
              <a:t>solch </a:t>
            </a:r>
            <a:r>
              <a:rPr lang="de-DE" dirty="0" smtClean="0"/>
              <a:t>erweiterten FF </a:t>
            </a:r>
            <a:r>
              <a:rPr lang="de-DE" dirty="0"/>
              <a:t>im </a:t>
            </a:r>
            <a:r>
              <a:rPr lang="de-DE" dirty="0" err="1" smtClean="0"/>
              <a:t>Ck</a:t>
            </a:r>
            <a:r>
              <a:rPr lang="de-DE" dirty="0" smtClean="0"/>
              <a:t>=0 Zustand</a:t>
            </a:r>
          </a:p>
          <a:p>
            <a:r>
              <a:rPr lang="de-DE" dirty="0" smtClean="0"/>
              <a:t>In dem fall ist das erste </a:t>
            </a:r>
            <a:r>
              <a:rPr lang="de-DE" dirty="0" err="1" smtClean="0"/>
              <a:t>Latch</a:t>
            </a:r>
            <a:r>
              <a:rPr lang="de-DE" dirty="0" smtClean="0"/>
              <a:t> im Speichermodus</a:t>
            </a:r>
          </a:p>
          <a:p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1 </a:t>
            </a:r>
            <a:r>
              <a:rPr lang="de-DE" dirty="0"/>
              <a:t>(aktiv </a:t>
            </a:r>
            <a:r>
              <a:rPr lang="de-DE" dirty="0" smtClean="0"/>
              <a:t>high) </a:t>
            </a:r>
            <a:r>
              <a:rPr lang="de-DE" dirty="0"/>
              <a:t>erzwingt logische Null am Ausgang, </a:t>
            </a:r>
            <a:r>
              <a:rPr lang="de-DE" dirty="0" smtClean="0"/>
              <a:t>sie wird </a:t>
            </a:r>
            <a:r>
              <a:rPr lang="de-DE" dirty="0"/>
              <a:t>r</a:t>
            </a:r>
            <a:r>
              <a:rPr lang="de-DE" dirty="0" smtClean="0"/>
              <a:t>ückgekoppelt</a:t>
            </a:r>
            <a:r>
              <a:rPr lang="de-DE" dirty="0"/>
              <a:t>. </a:t>
            </a:r>
            <a:r>
              <a:rPr lang="de-DE" dirty="0" smtClean="0"/>
              <a:t>(Eins kommt an den zweiten NOR Eingang)</a:t>
            </a:r>
          </a:p>
          <a:p>
            <a:r>
              <a:rPr lang="de-DE" dirty="0" smtClean="0"/>
              <a:t>Auf </a:t>
            </a:r>
            <a:r>
              <a:rPr lang="de-DE" dirty="0"/>
              <a:t>diese Weise bleibt Null gespeichert auch wenn </a:t>
            </a:r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wieder </a:t>
            </a:r>
            <a:r>
              <a:rPr lang="de-DE" dirty="0" smtClean="0"/>
              <a:t>inaktiv (null) </a:t>
            </a:r>
            <a:r>
              <a:rPr lang="de-DE" dirty="0"/>
              <a:t>wird. </a:t>
            </a:r>
            <a:endParaRPr lang="de-DE" dirty="0" smtClean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68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/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72" name="Gruppieren 71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73" name="Bogen 72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Bogen 73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Bogen 74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endCxn id="73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Ellipse 10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1" name="Gruppieren 110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2" name="Bogen 111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4" name="Bogen 113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Gerade Verbindung 114"/>
            <p:cNvCxnSpPr>
              <a:endCxn id="112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Ellipse 116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" name="Freihandform 3"/>
          <p:cNvSpPr/>
          <p:nvPr/>
        </p:nvSpPr>
        <p:spPr bwMode="auto">
          <a:xfrm>
            <a:off x="184205" y="2887796"/>
            <a:ext cx="4739714" cy="2310043"/>
          </a:xfrm>
          <a:custGeom>
            <a:avLst/>
            <a:gdLst>
              <a:gd name="connsiteX0" fmla="*/ 3187645 w 4739714"/>
              <a:gd name="connsiteY0" fmla="*/ 2046154 h 2310043"/>
              <a:gd name="connsiteX1" fmla="*/ 4302070 w 4739714"/>
              <a:gd name="connsiteY1" fmla="*/ 2198554 h 2310043"/>
              <a:gd name="connsiteX2" fmla="*/ 4425895 w 4739714"/>
              <a:gd name="connsiteY2" fmla="*/ 598354 h 2310043"/>
              <a:gd name="connsiteX3" fmla="*/ 253945 w 4739714"/>
              <a:gd name="connsiteY3" fmla="*/ 45904 h 2310043"/>
              <a:gd name="connsiteX4" fmla="*/ 701620 w 4739714"/>
              <a:gd name="connsiteY4" fmla="*/ 1665154 h 2310043"/>
              <a:gd name="connsiteX5" fmla="*/ 2692345 w 4739714"/>
              <a:gd name="connsiteY5" fmla="*/ 1617529 h 23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9714" h="2310043">
                <a:moveTo>
                  <a:pt x="3187645" y="2046154"/>
                </a:moveTo>
                <a:cubicBezTo>
                  <a:pt x="3641670" y="2243004"/>
                  <a:pt x="4095695" y="2439854"/>
                  <a:pt x="4302070" y="2198554"/>
                </a:cubicBezTo>
                <a:cubicBezTo>
                  <a:pt x="4508445" y="1957254"/>
                  <a:pt x="5100582" y="957129"/>
                  <a:pt x="4425895" y="598354"/>
                </a:cubicBezTo>
                <a:cubicBezTo>
                  <a:pt x="3751208" y="239579"/>
                  <a:pt x="874657" y="-131896"/>
                  <a:pt x="253945" y="45904"/>
                </a:cubicBezTo>
                <a:cubicBezTo>
                  <a:pt x="-366767" y="223704"/>
                  <a:pt x="295220" y="1403216"/>
                  <a:pt x="701620" y="1665154"/>
                </a:cubicBezTo>
                <a:cubicBezTo>
                  <a:pt x="1108020" y="1927092"/>
                  <a:pt x="1900182" y="1772310"/>
                  <a:pt x="2692345" y="16175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62200" y="4343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44958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2743200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11076909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Betrachten wir einen solch erweiterten FF im </a:t>
            </a:r>
            <a:r>
              <a:rPr lang="de-DE" dirty="0" err="1"/>
              <a:t>Ck</a:t>
            </a:r>
            <a:r>
              <a:rPr lang="de-DE" dirty="0"/>
              <a:t>=0 Zustand</a:t>
            </a:r>
          </a:p>
          <a:p>
            <a:r>
              <a:rPr lang="de-DE" dirty="0"/>
              <a:t>In dem fall ist das erste </a:t>
            </a:r>
            <a:r>
              <a:rPr lang="de-DE" dirty="0" err="1"/>
              <a:t>Latch</a:t>
            </a:r>
            <a:r>
              <a:rPr lang="de-DE" dirty="0"/>
              <a:t> im Speichermodus</a:t>
            </a:r>
          </a:p>
          <a:p>
            <a:r>
              <a:rPr lang="de-DE" dirty="0" err="1"/>
              <a:t>Reset</a:t>
            </a:r>
            <a:r>
              <a:rPr lang="de-DE" dirty="0"/>
              <a:t> = 1 (aktiv high) erzwingt logische Null am Ausgang, sie wird rückgekoppelt. (Eins kommt an den zweiten NOR Eingang)</a:t>
            </a:r>
          </a:p>
          <a:p>
            <a:r>
              <a:rPr lang="de-DE" dirty="0"/>
              <a:t>Auf diese Weise bleibt Null gespeichert auch wenn </a:t>
            </a:r>
            <a:r>
              <a:rPr lang="de-DE" dirty="0" err="1"/>
              <a:t>Reset</a:t>
            </a:r>
            <a:r>
              <a:rPr lang="de-DE" dirty="0"/>
              <a:t> wieder inaktiv (null) wird. 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69</a:t>
            </a:fld>
            <a:endParaRPr lang="de-DE" altLang="de-DE"/>
          </a:p>
        </p:txBody>
      </p:sp>
      <p:cxnSp>
        <p:nvCxnSpPr>
          <p:cNvPr id="25" name="Gerade Verbindung 24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26" name="Ellipse 25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27" name="Gerade Verbindung 26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0" name="Gerade Verbindung 29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3" name="Gleichschenkliges Dreieck 32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5" name="Gerade Verbindung mit Pfeil 34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mit Pfeil 35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Textfeld 36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38" name="Textfeld 37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39" name="Textfeld 38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43" name="Textfeld 42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44" name="Gerade Verbindung 43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6" name="Ellipse 55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8" name="Gerade Verbindung 57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9" name="Abgerundetes Rechteck 58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" name="Textfeld 4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68" name="Gerade Verbindung 67"/>
          <p:cNvCxnSpPr>
            <a:endCxn id="33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" name="Gerade Verbindung 13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" name="Gerade Verbindung 6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1" name="Gerade Verbindung 10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21" name="Gerade Verbindung 20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6" name="Gerade Verbindung 75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9" name="Ellipse 78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0" name="Gerade Verbindung 79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1" name="Gerade Verbindung 80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3" name="Gleichschenkliges Dreieck 82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84" name="Gerade Verbindung mit Pfeil 83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mit Pfeil 84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6" name="Textfeld 85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87" name="Textfeld 86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88" name="Textfeld 87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89" name="Textfeld 88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93" name="Abgerundetes Rechteck 92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94" name="Gerade Verbindung 93"/>
          <p:cNvCxnSpPr/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5" name="Gerade Verbindung 94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6" name="Gerade Verbindung 95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7" name="Gerade Verbindung 96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8" name="Gerade Verbindung 97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99" name="Gerade Verbindung 98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9" name="Textfeld 10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0" name="Gerade Verbindung 99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" name="Gerade Verbindung 1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" name="Textfeld 1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01" name="Ellipse 100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2" name="Gerade Verbindung 101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" name="Gerade Verbindung 106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8" name="Textfeld 107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72" name="Gruppieren 71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73" name="Bogen 72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4" name="Bogen 73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75" name="Bogen 74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90" name="Gerade Verbindung 89"/>
            <p:cNvCxnSpPr>
              <a:endCxn id="73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1" name="Gerade Verbindung 90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0" name="Ellipse 109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11" name="Gruppieren 110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12" name="Bogen 111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3" name="Bogen 112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14" name="Bogen 113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15" name="Gerade Verbindung 114"/>
            <p:cNvCxnSpPr>
              <a:endCxn id="112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16" name="Gerade Verbindung 115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17" name="Ellipse 116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4" name="Freihandform 3"/>
          <p:cNvSpPr/>
          <p:nvPr/>
        </p:nvSpPr>
        <p:spPr bwMode="auto">
          <a:xfrm>
            <a:off x="184205" y="2887796"/>
            <a:ext cx="4739714" cy="2310043"/>
          </a:xfrm>
          <a:custGeom>
            <a:avLst/>
            <a:gdLst>
              <a:gd name="connsiteX0" fmla="*/ 3187645 w 4739714"/>
              <a:gd name="connsiteY0" fmla="*/ 2046154 h 2310043"/>
              <a:gd name="connsiteX1" fmla="*/ 4302070 w 4739714"/>
              <a:gd name="connsiteY1" fmla="*/ 2198554 h 2310043"/>
              <a:gd name="connsiteX2" fmla="*/ 4425895 w 4739714"/>
              <a:gd name="connsiteY2" fmla="*/ 598354 h 2310043"/>
              <a:gd name="connsiteX3" fmla="*/ 253945 w 4739714"/>
              <a:gd name="connsiteY3" fmla="*/ 45904 h 2310043"/>
              <a:gd name="connsiteX4" fmla="*/ 701620 w 4739714"/>
              <a:gd name="connsiteY4" fmla="*/ 1665154 h 2310043"/>
              <a:gd name="connsiteX5" fmla="*/ 2692345 w 4739714"/>
              <a:gd name="connsiteY5" fmla="*/ 1617529 h 231004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4739714" h="2310043">
                <a:moveTo>
                  <a:pt x="3187645" y="2046154"/>
                </a:moveTo>
                <a:cubicBezTo>
                  <a:pt x="3641670" y="2243004"/>
                  <a:pt x="4095695" y="2439854"/>
                  <a:pt x="4302070" y="2198554"/>
                </a:cubicBezTo>
                <a:cubicBezTo>
                  <a:pt x="4508445" y="1957254"/>
                  <a:pt x="5100582" y="957129"/>
                  <a:pt x="4425895" y="598354"/>
                </a:cubicBezTo>
                <a:cubicBezTo>
                  <a:pt x="3751208" y="239579"/>
                  <a:pt x="874657" y="-131896"/>
                  <a:pt x="253945" y="45904"/>
                </a:cubicBezTo>
                <a:cubicBezTo>
                  <a:pt x="-366767" y="223704"/>
                  <a:pt x="295220" y="1403216"/>
                  <a:pt x="701620" y="1665154"/>
                </a:cubicBezTo>
                <a:cubicBezTo>
                  <a:pt x="1108020" y="1927092"/>
                  <a:pt x="1900182" y="1772310"/>
                  <a:pt x="2692345" y="1617529"/>
                </a:cubicBezTo>
              </a:path>
            </a:pathLst>
          </a:cu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6" name="Textfeld 5"/>
          <p:cNvSpPr txBox="1"/>
          <p:nvPr/>
        </p:nvSpPr>
        <p:spPr>
          <a:xfrm>
            <a:off x="2362200" y="43434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1</a:t>
            </a:r>
            <a:endParaRPr lang="de-DE" dirty="0"/>
          </a:p>
        </p:txBody>
      </p:sp>
      <p:sp>
        <p:nvSpPr>
          <p:cNvPr id="118" name="Textfeld 117"/>
          <p:cNvSpPr txBox="1"/>
          <p:nvPr/>
        </p:nvSpPr>
        <p:spPr>
          <a:xfrm>
            <a:off x="4495800" y="44958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  <p:sp>
        <p:nvSpPr>
          <p:cNvPr id="119" name="Textfeld 118"/>
          <p:cNvSpPr txBox="1"/>
          <p:nvPr/>
        </p:nvSpPr>
        <p:spPr>
          <a:xfrm>
            <a:off x="2743200" y="4800600"/>
            <a:ext cx="269626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0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148681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EXNOR </a:t>
            </a:r>
            <a:r>
              <a:rPr lang="de-DE" dirty="0"/>
              <a:t>kann man mit (N)AND, (N)OR und Inverter realisieren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NOR kann man in NAND umwandeln.</a:t>
            </a:r>
          </a:p>
          <a:p>
            <a:r>
              <a:rPr lang="de-DE" dirty="0" smtClean="0"/>
              <a:t>Streng </a:t>
            </a:r>
            <a:r>
              <a:rPr lang="de-DE" dirty="0"/>
              <a:t>genommen wäre z.B. NAND genug.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Bogen 53"/>
          <p:cNvSpPr/>
          <p:nvPr/>
        </p:nvSpPr>
        <p:spPr bwMode="auto">
          <a:xfrm>
            <a:off x="3124200" y="4343400"/>
            <a:ext cx="381000" cy="1054100"/>
          </a:xfrm>
          <a:prstGeom prst="arc">
            <a:avLst>
              <a:gd name="adj1" fmla="val 16200000"/>
              <a:gd name="adj2" fmla="val 5387783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Bogen 54"/>
          <p:cNvSpPr/>
          <p:nvPr/>
        </p:nvSpPr>
        <p:spPr bwMode="auto">
          <a:xfrm>
            <a:off x="3124200" y="43434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 flipH="1">
            <a:off x="3390900" y="43434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 flipH="1">
            <a:off x="3352800" y="5410200"/>
            <a:ext cx="4191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8" name="Bogen 57"/>
          <p:cNvSpPr/>
          <p:nvPr/>
        </p:nvSpPr>
        <p:spPr bwMode="auto">
          <a:xfrm flipV="1">
            <a:off x="3124200" y="3886200"/>
            <a:ext cx="1371600" cy="1524000"/>
          </a:xfrm>
          <a:prstGeom prst="arc">
            <a:avLst>
              <a:gd name="adj1" fmla="val 16200000"/>
              <a:gd name="adj2" fmla="val 20168631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495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257800"/>
            <a:ext cx="0" cy="304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3" name="Gerade Verbindung 62"/>
          <p:cNvCxnSpPr/>
          <p:nvPr/>
        </p:nvCxnSpPr>
        <p:spPr bwMode="auto">
          <a:xfrm>
            <a:off x="4419600" y="48768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60198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60198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6553200" y="5029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65532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553200" y="5943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Bogen 87"/>
          <p:cNvSpPr/>
          <p:nvPr/>
        </p:nvSpPr>
        <p:spPr bwMode="auto">
          <a:xfrm flipV="1">
            <a:off x="6858000" y="5029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60198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60198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76962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5486400" y="2895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4" name="Ellipse 103"/>
          <p:cNvSpPr/>
          <p:nvPr/>
        </p:nvSpPr>
        <p:spPr bwMode="auto">
          <a:xfrm>
            <a:off x="62484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248400" y="5105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" name="Gerade Verbindung mit Pfeil 4"/>
          <p:cNvCxnSpPr/>
          <p:nvPr/>
        </p:nvCxnSpPr>
        <p:spPr bwMode="auto">
          <a:xfrm>
            <a:off x="6934200" y="4419600"/>
            <a:ext cx="304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42368324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Im </a:t>
            </a:r>
            <a:r>
              <a:rPr lang="de-DE" dirty="0" smtClean="0"/>
              <a:t>Flip-Flop </a:t>
            </a:r>
            <a:r>
              <a:rPr lang="de-DE" dirty="0"/>
              <a:t>ist </a:t>
            </a:r>
            <a:r>
              <a:rPr lang="de-DE" dirty="0" smtClean="0"/>
              <a:t>immer </a:t>
            </a:r>
            <a:r>
              <a:rPr lang="de-DE" dirty="0"/>
              <a:t>wenigstens ein </a:t>
            </a:r>
            <a:r>
              <a:rPr lang="de-DE" dirty="0" err="1"/>
              <a:t>Latch</a:t>
            </a:r>
            <a:r>
              <a:rPr lang="de-DE" dirty="0"/>
              <a:t> im </a:t>
            </a:r>
            <a:r>
              <a:rPr lang="de-DE" dirty="0" smtClean="0"/>
              <a:t>Speicherzustand, </a:t>
            </a:r>
            <a:r>
              <a:rPr lang="de-DE" dirty="0"/>
              <a:t>so dass ein </a:t>
            </a:r>
            <a:r>
              <a:rPr lang="de-DE" dirty="0" err="1"/>
              <a:t>Reset</a:t>
            </a:r>
            <a:r>
              <a:rPr lang="de-DE" dirty="0"/>
              <a:t> immer möglich ist wenn beide </a:t>
            </a:r>
            <a:r>
              <a:rPr lang="de-DE" dirty="0" err="1"/>
              <a:t>Latches</a:t>
            </a:r>
            <a:r>
              <a:rPr lang="de-DE" dirty="0"/>
              <a:t> die </a:t>
            </a:r>
            <a:r>
              <a:rPr lang="de-DE" dirty="0" err="1"/>
              <a:t>Reset</a:t>
            </a:r>
            <a:r>
              <a:rPr lang="de-DE" dirty="0"/>
              <a:t> Logik enthalten</a:t>
            </a:r>
            <a:r>
              <a:rPr lang="de-DE" dirty="0" smtClean="0"/>
              <a:t>.</a:t>
            </a:r>
          </a:p>
          <a:p>
            <a:r>
              <a:rPr lang="de-DE" dirty="0"/>
              <a:t>Asynchron </a:t>
            </a:r>
            <a:r>
              <a:rPr lang="de-DE" dirty="0" err="1"/>
              <a:t>Reset</a:t>
            </a:r>
            <a:r>
              <a:rPr lang="de-DE" dirty="0"/>
              <a:t> ist </a:t>
            </a:r>
            <a:r>
              <a:rPr lang="de-DE" i="1" dirty="0"/>
              <a:t>stärker</a:t>
            </a:r>
            <a:r>
              <a:rPr lang="de-DE" dirty="0"/>
              <a:t> als </a:t>
            </a:r>
            <a:r>
              <a:rPr lang="de-DE" dirty="0" smtClean="0"/>
              <a:t>der Takteingang</a:t>
            </a:r>
            <a:r>
              <a:rPr lang="de-DE" dirty="0"/>
              <a:t>. Sobald </a:t>
            </a:r>
            <a:r>
              <a:rPr lang="de-DE" dirty="0" err="1" smtClean="0"/>
              <a:t>Reset</a:t>
            </a:r>
            <a:r>
              <a:rPr lang="de-DE" dirty="0" smtClean="0"/>
              <a:t> </a:t>
            </a:r>
            <a:r>
              <a:rPr lang="de-DE" dirty="0"/>
              <a:t>= </a:t>
            </a:r>
            <a:r>
              <a:rPr lang="de-DE" dirty="0" smtClean="0"/>
              <a:t>1 </a:t>
            </a:r>
            <a:r>
              <a:rPr lang="de-DE" dirty="0"/>
              <a:t>wird, wird der </a:t>
            </a:r>
            <a:r>
              <a:rPr lang="de-DE" dirty="0" smtClean="0"/>
              <a:t>Flip-Flop </a:t>
            </a:r>
            <a:r>
              <a:rPr lang="de-DE" dirty="0"/>
              <a:t>Ausgang null, </a:t>
            </a:r>
            <a:r>
              <a:rPr lang="de-DE" dirty="0" smtClean="0"/>
              <a:t>unabhängig von </a:t>
            </a:r>
            <a:r>
              <a:rPr lang="de-DE" dirty="0"/>
              <a:t>D und </a:t>
            </a:r>
            <a:r>
              <a:rPr lang="de-DE" dirty="0" err="1"/>
              <a:t>Ck</a:t>
            </a:r>
            <a:r>
              <a:rPr lang="de-DE" dirty="0"/>
              <a:t> </a:t>
            </a:r>
            <a:r>
              <a:rPr lang="de-DE" dirty="0" smtClean="0"/>
              <a:t>Eingängen</a:t>
            </a:r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70</a:t>
            </a:fld>
            <a:endParaRPr lang="de-DE" altLang="de-DE"/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2133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2" name="Ellipse 81"/>
          <p:cNvSpPr/>
          <p:nvPr/>
        </p:nvSpPr>
        <p:spPr bwMode="auto">
          <a:xfrm>
            <a:off x="2133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3" name="Gerade Verbindung 102"/>
          <p:cNvCxnSpPr/>
          <p:nvPr/>
        </p:nvCxnSpPr>
        <p:spPr bwMode="auto">
          <a:xfrm>
            <a:off x="2133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4" name="Ellipse 103"/>
          <p:cNvSpPr/>
          <p:nvPr/>
        </p:nvSpPr>
        <p:spPr bwMode="auto">
          <a:xfrm>
            <a:off x="2133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05" name="Gerade Verbindung 104"/>
          <p:cNvCxnSpPr/>
          <p:nvPr/>
        </p:nvCxnSpPr>
        <p:spPr bwMode="auto">
          <a:xfrm>
            <a:off x="2667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6" name="Gleichschenkliges Dreieck 105"/>
          <p:cNvSpPr/>
          <p:nvPr/>
        </p:nvSpPr>
        <p:spPr bwMode="auto">
          <a:xfrm rot="5400000">
            <a:off x="1146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20" name="Gleichschenkliges Dreieck 119"/>
          <p:cNvSpPr/>
          <p:nvPr/>
        </p:nvSpPr>
        <p:spPr bwMode="auto">
          <a:xfrm rot="5400000">
            <a:off x="1146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1" name="Gerade Verbindung mit Pfeil 120"/>
          <p:cNvCxnSpPr/>
          <p:nvPr/>
        </p:nvCxnSpPr>
        <p:spPr bwMode="auto">
          <a:xfrm>
            <a:off x="1676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22" name="Gerade Verbindung mit Pfeil 121"/>
          <p:cNvCxnSpPr/>
          <p:nvPr/>
        </p:nvCxnSpPr>
        <p:spPr bwMode="auto">
          <a:xfrm>
            <a:off x="1676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3" name="Textfeld 122"/>
          <p:cNvSpPr txBox="1"/>
          <p:nvPr/>
        </p:nvSpPr>
        <p:spPr>
          <a:xfrm>
            <a:off x="1469617" y="32766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24" name="Textfeld 123"/>
          <p:cNvSpPr txBox="1"/>
          <p:nvPr/>
        </p:nvSpPr>
        <p:spPr>
          <a:xfrm>
            <a:off x="1469615" y="4724400"/>
            <a:ext cx="785793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25" name="Textfeld 124"/>
          <p:cNvSpPr txBox="1"/>
          <p:nvPr/>
        </p:nvSpPr>
        <p:spPr>
          <a:xfrm>
            <a:off x="609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26" name="Textfeld 125"/>
          <p:cNvSpPr txBox="1"/>
          <p:nvPr/>
        </p:nvSpPr>
        <p:spPr>
          <a:xfrm>
            <a:off x="609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27" name="Gerade Verbindung 126"/>
          <p:cNvCxnSpPr/>
          <p:nvPr/>
        </p:nvCxnSpPr>
        <p:spPr bwMode="auto">
          <a:xfrm>
            <a:off x="228600" y="5562600"/>
            <a:ext cx="990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28" name="Ellipse 127"/>
          <p:cNvSpPr/>
          <p:nvPr/>
        </p:nvSpPr>
        <p:spPr bwMode="auto">
          <a:xfrm>
            <a:off x="3962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29" name="Gerade Verbindung 128"/>
          <p:cNvCxnSpPr/>
          <p:nvPr/>
        </p:nvCxnSpPr>
        <p:spPr bwMode="auto">
          <a:xfrm>
            <a:off x="4267200" y="4800600"/>
            <a:ext cx="304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0" name="Abgerundetes Rechteck 129"/>
          <p:cNvSpPr/>
          <p:nvPr/>
        </p:nvSpPr>
        <p:spPr bwMode="auto">
          <a:xfrm>
            <a:off x="533400" y="32766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31" name="Textfeld 130"/>
          <p:cNvSpPr txBox="1"/>
          <p:nvPr/>
        </p:nvSpPr>
        <p:spPr>
          <a:xfrm>
            <a:off x="97129" y="5257800"/>
            <a:ext cx="2952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D</a:t>
            </a:r>
            <a:endParaRPr lang="de-DE" dirty="0"/>
          </a:p>
        </p:txBody>
      </p:sp>
      <p:cxnSp>
        <p:nvCxnSpPr>
          <p:cNvPr id="132" name="Gerade Verbindung 131"/>
          <p:cNvCxnSpPr>
            <a:endCxn id="106" idx="3"/>
          </p:cNvCxnSpPr>
          <p:nvPr/>
        </p:nvCxnSpPr>
        <p:spPr bwMode="auto">
          <a:xfrm flipV="1">
            <a:off x="762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3" name="Gerade Verbindung 132"/>
          <p:cNvCxnSpPr/>
          <p:nvPr/>
        </p:nvCxnSpPr>
        <p:spPr bwMode="auto">
          <a:xfrm>
            <a:off x="4343400" y="48006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4" name="Gerade Verbindung 133"/>
          <p:cNvCxnSpPr/>
          <p:nvPr/>
        </p:nvCxnSpPr>
        <p:spPr bwMode="auto">
          <a:xfrm flipV="1">
            <a:off x="4343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5" name="Gerade Verbindung 134"/>
          <p:cNvCxnSpPr/>
          <p:nvPr/>
        </p:nvCxnSpPr>
        <p:spPr bwMode="auto">
          <a:xfrm flipH="1">
            <a:off x="762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6" name="Gerade Verbindung 135"/>
          <p:cNvCxnSpPr/>
          <p:nvPr/>
        </p:nvCxnSpPr>
        <p:spPr bwMode="auto">
          <a:xfrm>
            <a:off x="762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37" name="Gerade Verbindung 136"/>
          <p:cNvCxnSpPr/>
          <p:nvPr/>
        </p:nvCxnSpPr>
        <p:spPr bwMode="auto">
          <a:xfrm>
            <a:off x="6324600" y="4114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38" name="Ellipse 137"/>
          <p:cNvSpPr/>
          <p:nvPr/>
        </p:nvSpPr>
        <p:spPr bwMode="auto">
          <a:xfrm>
            <a:off x="6324600" y="3962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39" name="Gerade Verbindung 138"/>
          <p:cNvCxnSpPr/>
          <p:nvPr/>
        </p:nvCxnSpPr>
        <p:spPr bwMode="auto">
          <a:xfrm>
            <a:off x="63246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0" name="Ellipse 139"/>
          <p:cNvSpPr/>
          <p:nvPr/>
        </p:nvSpPr>
        <p:spPr bwMode="auto">
          <a:xfrm>
            <a:off x="63246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1" name="Gerade Verbindung 140"/>
          <p:cNvCxnSpPr/>
          <p:nvPr/>
        </p:nvCxnSpPr>
        <p:spPr bwMode="auto">
          <a:xfrm>
            <a:off x="6858000" y="4114800"/>
            <a:ext cx="0" cy="14478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2" name="Gerade Verbindung 141"/>
          <p:cNvCxnSpPr/>
          <p:nvPr/>
        </p:nvCxnSpPr>
        <p:spPr bwMode="auto">
          <a:xfrm>
            <a:off x="6858000" y="45720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3" name="Gleichschenkliges Dreieck 142"/>
          <p:cNvSpPr/>
          <p:nvPr/>
        </p:nvSpPr>
        <p:spPr bwMode="auto">
          <a:xfrm rot="5400000">
            <a:off x="5337048" y="36545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44" name="Gleichschenkliges Dreieck 143"/>
          <p:cNvSpPr/>
          <p:nvPr/>
        </p:nvSpPr>
        <p:spPr bwMode="auto">
          <a:xfrm rot="5400000">
            <a:off x="5337048" y="51023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45" name="Gerade Verbindung mit Pfeil 144"/>
          <p:cNvCxnSpPr/>
          <p:nvPr/>
        </p:nvCxnSpPr>
        <p:spPr bwMode="auto">
          <a:xfrm>
            <a:off x="5867400" y="33528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46" name="Gerade Verbindung mit Pfeil 145"/>
          <p:cNvCxnSpPr/>
          <p:nvPr/>
        </p:nvCxnSpPr>
        <p:spPr bwMode="auto">
          <a:xfrm>
            <a:off x="5867400" y="4800600"/>
            <a:ext cx="0" cy="493776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47" name="Textfeld 146"/>
          <p:cNvSpPr txBox="1"/>
          <p:nvPr/>
        </p:nvSpPr>
        <p:spPr>
          <a:xfrm>
            <a:off x="5609321" y="3276600"/>
            <a:ext cx="88838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SelB</a:t>
            </a:r>
            <a:r>
              <a:rPr lang="de-DE" dirty="0" smtClean="0"/>
              <a:t>=</a:t>
            </a:r>
            <a:r>
              <a:rPr lang="de-DE" dirty="0" err="1" smtClean="0"/>
              <a:t>CkB</a:t>
            </a:r>
            <a:endParaRPr lang="de-DE" dirty="0"/>
          </a:p>
        </p:txBody>
      </p:sp>
      <p:sp>
        <p:nvSpPr>
          <p:cNvPr id="148" name="Textfeld 147"/>
          <p:cNvSpPr txBox="1"/>
          <p:nvPr/>
        </p:nvSpPr>
        <p:spPr>
          <a:xfrm>
            <a:off x="5711911" y="4724400"/>
            <a:ext cx="683200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Sel</a:t>
            </a:r>
            <a:r>
              <a:rPr lang="de-DE" dirty="0" smtClean="0"/>
              <a:t>=</a:t>
            </a:r>
            <a:r>
              <a:rPr lang="de-DE" dirty="0" err="1" smtClean="0"/>
              <a:t>Ck</a:t>
            </a:r>
            <a:endParaRPr lang="de-DE" dirty="0"/>
          </a:p>
        </p:txBody>
      </p:sp>
      <p:sp>
        <p:nvSpPr>
          <p:cNvPr id="149" name="Textfeld 148"/>
          <p:cNvSpPr txBox="1"/>
          <p:nvPr/>
        </p:nvSpPr>
        <p:spPr>
          <a:xfrm>
            <a:off x="4800600" y="4114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X0</a:t>
            </a:r>
            <a:endParaRPr lang="de-DE" dirty="0"/>
          </a:p>
        </p:txBody>
      </p:sp>
      <p:sp>
        <p:nvSpPr>
          <p:cNvPr id="150" name="Textfeld 149"/>
          <p:cNvSpPr txBox="1"/>
          <p:nvPr/>
        </p:nvSpPr>
        <p:spPr>
          <a:xfrm>
            <a:off x="4800600" y="5257800"/>
            <a:ext cx="372218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X1</a:t>
            </a:r>
            <a:endParaRPr lang="de-DE" dirty="0"/>
          </a:p>
        </p:txBody>
      </p:sp>
      <p:cxnSp>
        <p:nvCxnSpPr>
          <p:cNvPr id="151" name="Gerade Verbindung 150"/>
          <p:cNvCxnSpPr/>
          <p:nvPr/>
        </p:nvCxnSpPr>
        <p:spPr bwMode="auto">
          <a:xfrm>
            <a:off x="8458200" y="48006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2" name="Abgerundetes Rechteck 151"/>
          <p:cNvSpPr/>
          <p:nvPr/>
        </p:nvSpPr>
        <p:spPr bwMode="auto">
          <a:xfrm>
            <a:off x="4724400" y="3200400"/>
            <a:ext cx="3886200" cy="3124200"/>
          </a:xfrm>
          <a:prstGeom prst="round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53" name="Gerade Verbindung 152"/>
          <p:cNvCxnSpPr>
            <a:endCxn id="143" idx="3"/>
          </p:cNvCxnSpPr>
          <p:nvPr/>
        </p:nvCxnSpPr>
        <p:spPr bwMode="auto">
          <a:xfrm flipV="1">
            <a:off x="4953000" y="4111752"/>
            <a:ext cx="457200" cy="3048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4" name="Gerade Verbindung 153"/>
          <p:cNvCxnSpPr/>
          <p:nvPr/>
        </p:nvCxnSpPr>
        <p:spPr bwMode="auto">
          <a:xfrm flipV="1">
            <a:off x="8534400" y="3657600"/>
            <a:ext cx="0" cy="1143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5" name="Gerade Verbindung 154"/>
          <p:cNvCxnSpPr/>
          <p:nvPr/>
        </p:nvCxnSpPr>
        <p:spPr bwMode="auto">
          <a:xfrm flipH="1">
            <a:off x="4953000" y="3657600"/>
            <a:ext cx="3581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6" name="Gerade Verbindung 155"/>
          <p:cNvCxnSpPr/>
          <p:nvPr/>
        </p:nvCxnSpPr>
        <p:spPr bwMode="auto">
          <a:xfrm>
            <a:off x="4953000" y="36576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7" name="Gerade Verbindung 156"/>
          <p:cNvCxnSpPr/>
          <p:nvPr/>
        </p:nvCxnSpPr>
        <p:spPr bwMode="auto">
          <a:xfrm flipH="1" flipV="1">
            <a:off x="4572000" y="4800600"/>
            <a:ext cx="152400" cy="762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58" name="Gerade Verbindung 157"/>
          <p:cNvCxnSpPr/>
          <p:nvPr/>
        </p:nvCxnSpPr>
        <p:spPr bwMode="auto">
          <a:xfrm>
            <a:off x="4724400" y="5562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59" name="Textfeld 158"/>
          <p:cNvSpPr txBox="1"/>
          <p:nvPr/>
        </p:nvSpPr>
        <p:spPr>
          <a:xfrm>
            <a:off x="8681991" y="4495800"/>
            <a:ext cx="30489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Q</a:t>
            </a:r>
            <a:endParaRPr lang="de-DE" dirty="0"/>
          </a:p>
        </p:txBody>
      </p:sp>
      <p:cxnSp>
        <p:nvCxnSpPr>
          <p:cNvPr id="160" name="Gerade Verbindung 159"/>
          <p:cNvCxnSpPr/>
          <p:nvPr/>
        </p:nvCxnSpPr>
        <p:spPr bwMode="auto">
          <a:xfrm>
            <a:off x="2819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1" name="Gerade Verbindung 160"/>
          <p:cNvCxnSpPr/>
          <p:nvPr/>
        </p:nvCxnSpPr>
        <p:spPr bwMode="auto">
          <a:xfrm>
            <a:off x="2667000" y="4648200"/>
            <a:ext cx="3810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2" name="Gerade Verbindung 161"/>
          <p:cNvCxnSpPr/>
          <p:nvPr/>
        </p:nvCxnSpPr>
        <p:spPr bwMode="auto">
          <a:xfrm>
            <a:off x="2819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3" name="Textfeld 162"/>
          <p:cNvSpPr txBox="1"/>
          <p:nvPr/>
        </p:nvSpPr>
        <p:spPr>
          <a:xfrm>
            <a:off x="2870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sp>
        <p:nvSpPr>
          <p:cNvPr id="164" name="Ellipse 163"/>
          <p:cNvSpPr/>
          <p:nvPr/>
        </p:nvSpPr>
        <p:spPr bwMode="auto">
          <a:xfrm>
            <a:off x="8153400" y="4648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165" name="Gerade Verbindung 164"/>
          <p:cNvCxnSpPr/>
          <p:nvPr/>
        </p:nvCxnSpPr>
        <p:spPr bwMode="auto">
          <a:xfrm>
            <a:off x="7010400" y="5029200"/>
            <a:ext cx="2286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66" name="Gerade Verbindung 165"/>
          <p:cNvCxnSpPr/>
          <p:nvPr/>
        </p:nvCxnSpPr>
        <p:spPr bwMode="auto">
          <a:xfrm>
            <a:off x="7010400" y="5029200"/>
            <a:ext cx="0" cy="1524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67" name="Textfeld 166"/>
          <p:cNvSpPr txBox="1"/>
          <p:nvPr/>
        </p:nvSpPr>
        <p:spPr>
          <a:xfrm>
            <a:off x="7061696" y="6096000"/>
            <a:ext cx="58541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err="1" smtClean="0"/>
              <a:t>Reset</a:t>
            </a:r>
            <a:endParaRPr lang="de-DE" dirty="0"/>
          </a:p>
        </p:txBody>
      </p:sp>
      <p:grpSp>
        <p:nvGrpSpPr>
          <p:cNvPr id="168" name="Gruppieren 167"/>
          <p:cNvGrpSpPr/>
          <p:nvPr/>
        </p:nvGrpSpPr>
        <p:grpSpPr>
          <a:xfrm>
            <a:off x="2667000" y="3810000"/>
            <a:ext cx="1600200" cy="1981200"/>
            <a:chOff x="1447800" y="4419600"/>
            <a:chExt cx="1600200" cy="1981200"/>
          </a:xfrm>
        </p:grpSpPr>
        <p:sp>
          <p:nvSpPr>
            <p:cNvPr id="169" name="Bogen 168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0" name="Bogen 169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1" name="Bogen 170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2" name="Gerade Verbindung 171"/>
            <p:cNvCxnSpPr>
              <a:endCxn id="169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73" name="Gerade Verbindung 172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4" name="Ellipse 173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grpSp>
        <p:nvGrpSpPr>
          <p:cNvPr id="175" name="Gruppieren 174"/>
          <p:cNvGrpSpPr/>
          <p:nvPr/>
        </p:nvGrpSpPr>
        <p:grpSpPr>
          <a:xfrm>
            <a:off x="6858000" y="3810000"/>
            <a:ext cx="1600200" cy="1981200"/>
            <a:chOff x="1447800" y="4419600"/>
            <a:chExt cx="1600200" cy="1981200"/>
          </a:xfrm>
        </p:grpSpPr>
        <p:sp>
          <p:nvSpPr>
            <p:cNvPr id="176" name="Bogen 175"/>
            <p:cNvSpPr/>
            <p:nvPr/>
          </p:nvSpPr>
          <p:spPr bwMode="auto">
            <a:xfrm>
              <a:off x="1524000" y="48768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7" name="Bogen 176"/>
            <p:cNvSpPr/>
            <p:nvPr/>
          </p:nvSpPr>
          <p:spPr bwMode="auto">
            <a:xfrm>
              <a:off x="1447800" y="48768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78" name="Bogen 177"/>
            <p:cNvSpPr/>
            <p:nvPr/>
          </p:nvSpPr>
          <p:spPr bwMode="auto">
            <a:xfrm flipV="1">
              <a:off x="1447800" y="44196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79" name="Gerade Verbindung 178"/>
            <p:cNvCxnSpPr>
              <a:endCxn id="176" idx="0"/>
            </p:cNvCxnSpPr>
            <p:nvPr/>
          </p:nvCxnSpPr>
          <p:spPr bwMode="auto">
            <a:xfrm flipH="1">
              <a:off x="1714500" y="48768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80" name="Gerade Verbindung 179"/>
            <p:cNvCxnSpPr/>
            <p:nvPr/>
          </p:nvCxnSpPr>
          <p:spPr bwMode="auto">
            <a:xfrm flipH="1">
              <a:off x="1676400" y="59436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81" name="Ellipse 180"/>
            <p:cNvSpPr/>
            <p:nvPr/>
          </p:nvSpPr>
          <p:spPr bwMode="auto">
            <a:xfrm>
              <a:off x="2743200" y="52578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596624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Weitere Beispiele der Logikelementen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0765279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TTL NAND</a:t>
            </a:r>
          </a:p>
        </p:txBody>
      </p:sp>
      <p:pic>
        <p:nvPicPr>
          <p:cNvPr id="4" name="Grafi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985837"/>
            <a:ext cx="4191000" cy="48863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0377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Logische Bausteine in TTL-Technik haben gegenüber </a:t>
            </a:r>
            <a:r>
              <a:rPr lang="de-DE" dirty="0">
                <a:hlinkClick r:id="rId2" tooltip="Complementary Metal Oxide Semiconductor"/>
              </a:rPr>
              <a:t>CMOS</a:t>
            </a:r>
            <a:r>
              <a:rPr lang="de-DE" dirty="0"/>
              <a:t>-Bausteinen den Vorteil, dass sie unempfindlicher gegenüber elektrostatischen Entladungen sind. Der Nachteil liegt wegen der stromgesteuerten Transistoren in einer im Vergleich zu CMOS deutlich höheren Leistungsaufnahme (Stromverbrauch) bei statischem Betrieb</a:t>
            </a:r>
            <a:r>
              <a:rPr lang="de-DE" dirty="0" smtClean="0"/>
              <a:t>.</a:t>
            </a:r>
          </a:p>
          <a:p>
            <a:r>
              <a:rPr lang="de-DE" dirty="0"/>
              <a:t>Eine Besonderheit von TTL-Schaltungen besteht darin, dass an Eingängen jedes Potential zwischen 0 V und 5 V liegen darf und sie daher auch </a:t>
            </a:r>
            <a:r>
              <a:rPr lang="de-DE" dirty="0" err="1"/>
              <a:t>unbeschaltet</a:t>
            </a:r>
            <a:r>
              <a:rPr lang="de-DE" dirty="0"/>
              <a:t> bleiben dürfen, ohne dass </a:t>
            </a:r>
            <a:r>
              <a:rPr lang="de-DE" dirty="0" err="1"/>
              <a:t>untolerierbar</a:t>
            </a:r>
            <a:r>
              <a:rPr lang="de-DE" dirty="0"/>
              <a:t> große Querströme entstehen. Eine Besonderheit einer diskret aufgebauten TTL-Schaltung besteht darin, dass </a:t>
            </a:r>
            <a:r>
              <a:rPr lang="de-DE" dirty="0" err="1"/>
              <a:t>unbeschaltete</a:t>
            </a:r>
            <a:r>
              <a:rPr lang="de-DE" dirty="0"/>
              <a:t> Eingänge wirken, als lägen sie auf High-Pegel.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3508578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 smtClean="0"/>
              <a:t>…</a:t>
            </a:r>
          </a:p>
        </p:txBody>
      </p:sp>
      <p:pic>
        <p:nvPicPr>
          <p:cNvPr id="5" name="Grafik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38250" y="838200"/>
            <a:ext cx="6667500" cy="5181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708708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de-DE" dirty="0"/>
              <a:t>Die ECL-Familie gehört zu den schnellsten erhältlichen Logikfamilien. Dies wird erreicht, da (anders als zum Beispiel bei der </a:t>
            </a:r>
            <a:r>
              <a:rPr lang="de-DE" dirty="0">
                <a:hlinkClick r:id="rId2" tooltip="Transistor-Transistor-Logik"/>
              </a:rPr>
              <a:t>Transistor-Transistor-Logik</a:t>
            </a:r>
            <a:r>
              <a:rPr lang="de-DE" dirty="0"/>
              <a:t>) im normalen Betriebszustand kein Transistor in Sättigung geht. </a:t>
            </a:r>
            <a:endParaRPr lang="de-DE" dirty="0" smtClean="0"/>
          </a:p>
        </p:txBody>
      </p:sp>
      <p:pic>
        <p:nvPicPr>
          <p:cNvPr id="2" name="Grafik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76500" y="2252662"/>
            <a:ext cx="4191000" cy="2352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366027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ChangeArrowheads="1"/>
          </p:cNvSpPr>
          <p:nvPr/>
        </p:nvSpPr>
        <p:spPr bwMode="auto">
          <a:xfrm>
            <a:off x="2659063" y="3625850"/>
            <a:ext cx="1489075" cy="2652713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579" name="Line 3"/>
          <p:cNvSpPr>
            <a:spLocks noChangeShapeType="1"/>
          </p:cNvSpPr>
          <p:nvPr/>
        </p:nvSpPr>
        <p:spPr bwMode="auto">
          <a:xfrm>
            <a:off x="3084513" y="521335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0" name="Line 4"/>
          <p:cNvSpPr>
            <a:spLocks noChangeShapeType="1"/>
          </p:cNvSpPr>
          <p:nvPr/>
        </p:nvSpPr>
        <p:spPr bwMode="auto">
          <a:xfrm flipH="1">
            <a:off x="2978150" y="531971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1" name="Freeform 5"/>
          <p:cNvSpPr>
            <a:spLocks/>
          </p:cNvSpPr>
          <p:nvPr/>
        </p:nvSpPr>
        <p:spPr bwMode="auto">
          <a:xfrm>
            <a:off x="3138488" y="5106988"/>
            <a:ext cx="106362" cy="427037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2" name="Oval 6"/>
          <p:cNvSpPr>
            <a:spLocks noChangeArrowheads="1"/>
          </p:cNvSpPr>
          <p:nvPr/>
        </p:nvSpPr>
        <p:spPr bwMode="auto">
          <a:xfrm>
            <a:off x="3297238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583" name="Line 7"/>
          <p:cNvSpPr>
            <a:spLocks noChangeShapeType="1"/>
          </p:cNvSpPr>
          <p:nvPr/>
        </p:nvSpPr>
        <p:spPr bwMode="auto">
          <a:xfrm>
            <a:off x="3403600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4" name="Line 8"/>
          <p:cNvSpPr>
            <a:spLocks noChangeShapeType="1"/>
          </p:cNvSpPr>
          <p:nvPr/>
        </p:nvSpPr>
        <p:spPr bwMode="auto">
          <a:xfrm>
            <a:off x="3403600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5" name="AutoShape 9"/>
          <p:cNvSpPr>
            <a:spLocks noChangeArrowheads="1"/>
          </p:cNvSpPr>
          <p:nvPr/>
        </p:nvSpPr>
        <p:spPr bwMode="auto">
          <a:xfrm rot="10800000">
            <a:off x="3351213" y="6011863"/>
            <a:ext cx="106362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586" name="Line 10"/>
          <p:cNvSpPr>
            <a:spLocks noChangeShapeType="1"/>
          </p:cNvSpPr>
          <p:nvPr/>
        </p:nvSpPr>
        <p:spPr bwMode="auto">
          <a:xfrm>
            <a:off x="3244850" y="5534025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7" name="Line 11"/>
          <p:cNvSpPr>
            <a:spLocks noChangeShapeType="1"/>
          </p:cNvSpPr>
          <p:nvPr/>
        </p:nvSpPr>
        <p:spPr bwMode="auto">
          <a:xfrm rot="10800000">
            <a:off x="3403600" y="5534025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8" name="Line 12"/>
          <p:cNvSpPr>
            <a:spLocks noChangeShapeType="1"/>
          </p:cNvSpPr>
          <p:nvPr/>
        </p:nvSpPr>
        <p:spPr bwMode="auto">
          <a:xfrm flipH="1">
            <a:off x="3722688" y="5213350"/>
            <a:ext cx="0" cy="2143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89" name="Line 13"/>
          <p:cNvSpPr>
            <a:spLocks noChangeShapeType="1"/>
          </p:cNvSpPr>
          <p:nvPr/>
        </p:nvSpPr>
        <p:spPr bwMode="auto">
          <a:xfrm>
            <a:off x="3722688" y="5319713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0" name="Freeform 14"/>
          <p:cNvSpPr>
            <a:spLocks/>
          </p:cNvSpPr>
          <p:nvPr/>
        </p:nvSpPr>
        <p:spPr bwMode="auto">
          <a:xfrm flipH="1">
            <a:off x="3563938" y="5106988"/>
            <a:ext cx="106362" cy="427037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1" name="Line 15"/>
          <p:cNvSpPr>
            <a:spLocks noChangeShapeType="1"/>
          </p:cNvSpPr>
          <p:nvPr/>
        </p:nvSpPr>
        <p:spPr bwMode="auto">
          <a:xfrm flipH="1">
            <a:off x="3244850" y="5106988"/>
            <a:ext cx="212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2" name="Line 16"/>
          <p:cNvSpPr>
            <a:spLocks noChangeShapeType="1"/>
          </p:cNvSpPr>
          <p:nvPr/>
        </p:nvSpPr>
        <p:spPr bwMode="auto">
          <a:xfrm>
            <a:off x="3084513" y="45751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3" name="Line 17"/>
          <p:cNvSpPr>
            <a:spLocks noChangeShapeType="1"/>
          </p:cNvSpPr>
          <p:nvPr/>
        </p:nvSpPr>
        <p:spPr bwMode="auto">
          <a:xfrm>
            <a:off x="2978150" y="404336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4" name="Freeform 18"/>
          <p:cNvSpPr>
            <a:spLocks/>
          </p:cNvSpPr>
          <p:nvPr/>
        </p:nvSpPr>
        <p:spPr bwMode="auto">
          <a:xfrm>
            <a:off x="2925763" y="4149725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5" name="Line 19"/>
          <p:cNvSpPr>
            <a:spLocks noChangeShapeType="1"/>
          </p:cNvSpPr>
          <p:nvPr/>
        </p:nvSpPr>
        <p:spPr bwMode="auto">
          <a:xfrm>
            <a:off x="3032125" y="40433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6" name="Line 20"/>
          <p:cNvSpPr>
            <a:spLocks noChangeShapeType="1"/>
          </p:cNvSpPr>
          <p:nvPr/>
        </p:nvSpPr>
        <p:spPr bwMode="auto">
          <a:xfrm>
            <a:off x="3722688" y="45751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7" name="Line 21"/>
          <p:cNvSpPr>
            <a:spLocks noChangeShapeType="1"/>
          </p:cNvSpPr>
          <p:nvPr/>
        </p:nvSpPr>
        <p:spPr bwMode="auto">
          <a:xfrm>
            <a:off x="3563938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8" name="Line 22"/>
          <p:cNvSpPr>
            <a:spLocks noChangeShapeType="1"/>
          </p:cNvSpPr>
          <p:nvPr/>
        </p:nvSpPr>
        <p:spPr bwMode="auto">
          <a:xfrm flipH="1">
            <a:off x="3457575" y="47879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599" name="Freeform 23"/>
          <p:cNvSpPr>
            <a:spLocks/>
          </p:cNvSpPr>
          <p:nvPr/>
        </p:nvSpPr>
        <p:spPr bwMode="auto">
          <a:xfrm>
            <a:off x="3616325" y="4575175"/>
            <a:ext cx="106363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0" name="Line 24"/>
          <p:cNvSpPr>
            <a:spLocks noChangeShapeType="1"/>
          </p:cNvSpPr>
          <p:nvPr/>
        </p:nvSpPr>
        <p:spPr bwMode="auto">
          <a:xfrm flipH="1">
            <a:off x="3244850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1" name="Line 25"/>
          <p:cNvSpPr>
            <a:spLocks noChangeShapeType="1"/>
          </p:cNvSpPr>
          <p:nvPr/>
        </p:nvSpPr>
        <p:spPr bwMode="auto">
          <a:xfrm>
            <a:off x="3244850" y="47879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2" name="Freeform 26"/>
          <p:cNvSpPr>
            <a:spLocks/>
          </p:cNvSpPr>
          <p:nvPr/>
        </p:nvSpPr>
        <p:spPr bwMode="auto">
          <a:xfrm flipH="1">
            <a:off x="3084513" y="457517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3" name="Line 27"/>
          <p:cNvSpPr>
            <a:spLocks noChangeShapeType="1"/>
          </p:cNvSpPr>
          <p:nvPr/>
        </p:nvSpPr>
        <p:spPr bwMode="auto">
          <a:xfrm>
            <a:off x="2819400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4" name="Line 28"/>
          <p:cNvSpPr>
            <a:spLocks noChangeShapeType="1"/>
          </p:cNvSpPr>
          <p:nvPr/>
        </p:nvSpPr>
        <p:spPr bwMode="auto">
          <a:xfrm flipH="1">
            <a:off x="2713038" y="4787900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5" name="Freeform 29"/>
          <p:cNvSpPr>
            <a:spLocks/>
          </p:cNvSpPr>
          <p:nvPr/>
        </p:nvSpPr>
        <p:spPr bwMode="auto">
          <a:xfrm>
            <a:off x="2871788" y="457517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6" name="Line 30"/>
          <p:cNvSpPr>
            <a:spLocks noChangeShapeType="1"/>
          </p:cNvSpPr>
          <p:nvPr/>
        </p:nvSpPr>
        <p:spPr bwMode="auto">
          <a:xfrm>
            <a:off x="3084513" y="5000625"/>
            <a:ext cx="6381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7" name="Line 31"/>
          <p:cNvSpPr>
            <a:spLocks noChangeShapeType="1"/>
          </p:cNvSpPr>
          <p:nvPr/>
        </p:nvSpPr>
        <p:spPr bwMode="auto">
          <a:xfrm>
            <a:off x="2978150" y="4575175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8" name="Line 32"/>
          <p:cNvSpPr>
            <a:spLocks noChangeShapeType="1"/>
          </p:cNvSpPr>
          <p:nvPr/>
        </p:nvSpPr>
        <p:spPr bwMode="auto">
          <a:xfrm>
            <a:off x="2978150" y="50006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09" name="Line 33"/>
          <p:cNvSpPr>
            <a:spLocks noChangeShapeType="1"/>
          </p:cNvSpPr>
          <p:nvPr/>
        </p:nvSpPr>
        <p:spPr bwMode="auto">
          <a:xfrm>
            <a:off x="2978150" y="5106988"/>
            <a:ext cx="8509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0" name="Line 34"/>
          <p:cNvSpPr>
            <a:spLocks noChangeShapeType="1"/>
          </p:cNvSpPr>
          <p:nvPr/>
        </p:nvSpPr>
        <p:spPr bwMode="auto">
          <a:xfrm flipH="1">
            <a:off x="3989388" y="46815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1" name="Line 35"/>
          <p:cNvSpPr>
            <a:spLocks noChangeShapeType="1"/>
          </p:cNvSpPr>
          <p:nvPr/>
        </p:nvSpPr>
        <p:spPr bwMode="auto">
          <a:xfrm>
            <a:off x="3989388" y="4787900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2" name="Freeform 36"/>
          <p:cNvSpPr>
            <a:spLocks/>
          </p:cNvSpPr>
          <p:nvPr/>
        </p:nvSpPr>
        <p:spPr bwMode="auto">
          <a:xfrm flipH="1">
            <a:off x="3829050" y="4575175"/>
            <a:ext cx="106363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3" name="Line 37"/>
          <p:cNvSpPr>
            <a:spLocks noChangeShapeType="1"/>
          </p:cNvSpPr>
          <p:nvPr/>
        </p:nvSpPr>
        <p:spPr bwMode="auto">
          <a:xfrm flipH="1">
            <a:off x="3829050" y="50006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4" name="Line 38"/>
          <p:cNvSpPr>
            <a:spLocks noChangeShapeType="1"/>
          </p:cNvSpPr>
          <p:nvPr/>
        </p:nvSpPr>
        <p:spPr bwMode="auto">
          <a:xfrm>
            <a:off x="3032125" y="44688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5" name="Line 39"/>
          <p:cNvSpPr>
            <a:spLocks noChangeShapeType="1"/>
          </p:cNvSpPr>
          <p:nvPr/>
        </p:nvSpPr>
        <p:spPr bwMode="auto">
          <a:xfrm>
            <a:off x="3722688" y="4043363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6" name="Freeform 40"/>
          <p:cNvSpPr>
            <a:spLocks/>
          </p:cNvSpPr>
          <p:nvPr/>
        </p:nvSpPr>
        <p:spPr bwMode="auto">
          <a:xfrm>
            <a:off x="3670300" y="4149725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7" name="Line 41"/>
          <p:cNvSpPr>
            <a:spLocks noChangeShapeType="1"/>
          </p:cNvSpPr>
          <p:nvPr/>
        </p:nvSpPr>
        <p:spPr bwMode="auto">
          <a:xfrm>
            <a:off x="3776663" y="40433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8" name="Line 42"/>
          <p:cNvSpPr>
            <a:spLocks noChangeShapeType="1"/>
          </p:cNvSpPr>
          <p:nvPr/>
        </p:nvSpPr>
        <p:spPr bwMode="auto">
          <a:xfrm>
            <a:off x="3722688" y="4575175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19" name="Line 43"/>
          <p:cNvSpPr>
            <a:spLocks noChangeShapeType="1"/>
          </p:cNvSpPr>
          <p:nvPr/>
        </p:nvSpPr>
        <p:spPr bwMode="auto">
          <a:xfrm>
            <a:off x="3776663" y="44688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0" name="Line 44"/>
          <p:cNvSpPr>
            <a:spLocks noChangeShapeType="1"/>
          </p:cNvSpPr>
          <p:nvPr/>
        </p:nvSpPr>
        <p:spPr bwMode="auto">
          <a:xfrm flipV="1">
            <a:off x="3563938" y="5000625"/>
            <a:ext cx="0" cy="1603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1" name="Line 45"/>
          <p:cNvSpPr>
            <a:spLocks noChangeShapeType="1"/>
          </p:cNvSpPr>
          <p:nvPr/>
        </p:nvSpPr>
        <p:spPr bwMode="auto">
          <a:xfrm flipV="1">
            <a:off x="3244850" y="510698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2" name="Line 46"/>
          <p:cNvSpPr>
            <a:spLocks noChangeShapeType="1"/>
          </p:cNvSpPr>
          <p:nvPr/>
        </p:nvSpPr>
        <p:spPr bwMode="auto">
          <a:xfrm flipV="1">
            <a:off x="3351213" y="4575175"/>
            <a:ext cx="15875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3" name="Line 47"/>
          <p:cNvSpPr>
            <a:spLocks noChangeShapeType="1"/>
          </p:cNvSpPr>
          <p:nvPr/>
        </p:nvSpPr>
        <p:spPr bwMode="auto">
          <a:xfrm>
            <a:off x="3509963" y="4575175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4" name="Line 48"/>
          <p:cNvSpPr>
            <a:spLocks noChangeShapeType="1"/>
          </p:cNvSpPr>
          <p:nvPr/>
        </p:nvSpPr>
        <p:spPr bwMode="auto">
          <a:xfrm>
            <a:off x="3297238" y="4575175"/>
            <a:ext cx="160337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5" name="Line 49"/>
          <p:cNvSpPr>
            <a:spLocks noChangeShapeType="1"/>
          </p:cNvSpPr>
          <p:nvPr/>
        </p:nvSpPr>
        <p:spPr bwMode="auto">
          <a:xfrm flipH="1">
            <a:off x="3032125" y="4575175"/>
            <a:ext cx="265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6" name="Line 50"/>
          <p:cNvSpPr>
            <a:spLocks noChangeShapeType="1"/>
          </p:cNvSpPr>
          <p:nvPr/>
        </p:nvSpPr>
        <p:spPr bwMode="auto">
          <a:xfrm flipV="1">
            <a:off x="2659063" y="6224588"/>
            <a:ext cx="148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7" name="Line 51"/>
          <p:cNvSpPr>
            <a:spLocks noChangeShapeType="1"/>
          </p:cNvSpPr>
          <p:nvPr/>
        </p:nvSpPr>
        <p:spPr bwMode="auto">
          <a:xfrm>
            <a:off x="3829050" y="5319713"/>
            <a:ext cx="0" cy="9048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8" name="Line 52"/>
          <p:cNvSpPr>
            <a:spLocks noChangeShapeType="1"/>
          </p:cNvSpPr>
          <p:nvPr/>
        </p:nvSpPr>
        <p:spPr bwMode="auto">
          <a:xfrm>
            <a:off x="2978150" y="5319713"/>
            <a:ext cx="0" cy="8524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29" name="Line 53"/>
          <p:cNvSpPr>
            <a:spLocks noChangeShapeType="1"/>
          </p:cNvSpPr>
          <p:nvPr/>
        </p:nvSpPr>
        <p:spPr bwMode="auto">
          <a:xfrm flipV="1">
            <a:off x="2659063" y="6172200"/>
            <a:ext cx="14890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0" name="Line 54"/>
          <p:cNvSpPr>
            <a:spLocks noChangeShapeType="1"/>
          </p:cNvSpPr>
          <p:nvPr/>
        </p:nvSpPr>
        <p:spPr bwMode="auto">
          <a:xfrm>
            <a:off x="2713038" y="4203700"/>
            <a:ext cx="0" cy="1063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1" name="Line 55"/>
          <p:cNvSpPr>
            <a:spLocks noChangeShapeType="1"/>
          </p:cNvSpPr>
          <p:nvPr/>
        </p:nvSpPr>
        <p:spPr bwMode="auto">
          <a:xfrm>
            <a:off x="4095750" y="4203700"/>
            <a:ext cx="0" cy="10636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2" name="Line 56"/>
          <p:cNvSpPr>
            <a:spLocks noChangeShapeType="1"/>
          </p:cNvSpPr>
          <p:nvPr/>
        </p:nvSpPr>
        <p:spPr bwMode="auto">
          <a:xfrm>
            <a:off x="2713038" y="4629150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3" name="Line 57"/>
          <p:cNvSpPr>
            <a:spLocks noChangeShapeType="1"/>
          </p:cNvSpPr>
          <p:nvPr/>
        </p:nvSpPr>
        <p:spPr bwMode="auto">
          <a:xfrm>
            <a:off x="3829050" y="6065838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4" name="Line 58"/>
          <p:cNvSpPr>
            <a:spLocks noChangeShapeType="1"/>
          </p:cNvSpPr>
          <p:nvPr/>
        </p:nvSpPr>
        <p:spPr bwMode="auto">
          <a:xfrm>
            <a:off x="2978150" y="6011863"/>
            <a:ext cx="0" cy="1603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5" name="Line 59"/>
          <p:cNvSpPr>
            <a:spLocks noChangeShapeType="1"/>
          </p:cNvSpPr>
          <p:nvPr/>
        </p:nvSpPr>
        <p:spPr bwMode="auto">
          <a:xfrm>
            <a:off x="4095750" y="4629150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6" name="Rectangle 60"/>
          <p:cNvSpPr>
            <a:spLocks noChangeArrowheads="1"/>
          </p:cNvSpPr>
          <p:nvPr/>
        </p:nvSpPr>
        <p:spPr bwMode="auto">
          <a:xfrm>
            <a:off x="4240213" y="3511550"/>
            <a:ext cx="4522787" cy="2767013"/>
          </a:xfrm>
          <a:prstGeom prst="rect">
            <a:avLst/>
          </a:prstGeom>
          <a:solidFill>
            <a:srgbClr val="CCFFFF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37" name="Arc 61"/>
          <p:cNvSpPr>
            <a:spLocks/>
          </p:cNvSpPr>
          <p:nvPr/>
        </p:nvSpPr>
        <p:spPr bwMode="auto">
          <a:xfrm rot="10800000" flipV="1">
            <a:off x="7591425" y="4310063"/>
            <a:ext cx="266700" cy="9032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38" name="Arc 62"/>
          <p:cNvSpPr>
            <a:spLocks/>
          </p:cNvSpPr>
          <p:nvPr/>
        </p:nvSpPr>
        <p:spPr bwMode="auto">
          <a:xfrm flipV="1">
            <a:off x="7910513" y="4310063"/>
            <a:ext cx="798512" cy="9032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39" name="Group 63"/>
          <p:cNvGrpSpPr>
            <a:grpSpLocks/>
          </p:cNvGrpSpPr>
          <p:nvPr/>
        </p:nvGrpSpPr>
        <p:grpSpPr bwMode="auto">
          <a:xfrm>
            <a:off x="4292600" y="5319713"/>
            <a:ext cx="266700" cy="427037"/>
            <a:chOff x="1440" y="1008"/>
            <a:chExt cx="240" cy="384"/>
          </a:xfrm>
        </p:grpSpPr>
        <p:sp>
          <p:nvSpPr>
            <p:cNvPr id="25004" name="Line 64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5" name="Line 65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6" name="Freeform 66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40" name="Oval 67"/>
          <p:cNvSpPr>
            <a:spLocks noChangeArrowheads="1"/>
          </p:cNvSpPr>
          <p:nvPr/>
        </p:nvSpPr>
        <p:spPr bwMode="auto">
          <a:xfrm>
            <a:off x="4613275" y="5853113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41" name="Line 68"/>
          <p:cNvSpPr>
            <a:spLocks noChangeShapeType="1"/>
          </p:cNvSpPr>
          <p:nvPr/>
        </p:nvSpPr>
        <p:spPr bwMode="auto">
          <a:xfrm>
            <a:off x="4719638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2" name="Line 69"/>
          <p:cNvSpPr>
            <a:spLocks noChangeShapeType="1"/>
          </p:cNvSpPr>
          <p:nvPr/>
        </p:nvSpPr>
        <p:spPr bwMode="auto">
          <a:xfrm>
            <a:off x="4719638" y="60658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3" name="AutoShape 70"/>
          <p:cNvSpPr>
            <a:spLocks noChangeArrowheads="1"/>
          </p:cNvSpPr>
          <p:nvPr/>
        </p:nvSpPr>
        <p:spPr bwMode="auto">
          <a:xfrm rot="10800000">
            <a:off x="4665663" y="6172200"/>
            <a:ext cx="106362" cy="523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44" name="Line 71"/>
          <p:cNvSpPr>
            <a:spLocks noChangeShapeType="1"/>
          </p:cNvSpPr>
          <p:nvPr/>
        </p:nvSpPr>
        <p:spPr bwMode="auto">
          <a:xfrm>
            <a:off x="4559300" y="5746750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5" name="Line 72"/>
          <p:cNvSpPr>
            <a:spLocks noChangeShapeType="1"/>
          </p:cNvSpPr>
          <p:nvPr/>
        </p:nvSpPr>
        <p:spPr bwMode="auto">
          <a:xfrm rot="10800000">
            <a:off x="4719638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46" name="Group 73"/>
          <p:cNvGrpSpPr>
            <a:grpSpLocks/>
          </p:cNvGrpSpPr>
          <p:nvPr/>
        </p:nvGrpSpPr>
        <p:grpSpPr bwMode="auto">
          <a:xfrm flipH="1">
            <a:off x="4878388" y="5319713"/>
            <a:ext cx="266700" cy="427037"/>
            <a:chOff x="1440" y="1008"/>
            <a:chExt cx="240" cy="384"/>
          </a:xfrm>
        </p:grpSpPr>
        <p:sp>
          <p:nvSpPr>
            <p:cNvPr id="25001" name="Line 74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2" name="Line 75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5003" name="Freeform 76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47" name="Line 77"/>
          <p:cNvSpPr>
            <a:spLocks noChangeShapeType="1"/>
          </p:cNvSpPr>
          <p:nvPr/>
        </p:nvSpPr>
        <p:spPr bwMode="auto">
          <a:xfrm>
            <a:off x="4559300" y="510698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8" name="Line 78"/>
          <p:cNvSpPr>
            <a:spLocks noChangeShapeType="1"/>
          </p:cNvSpPr>
          <p:nvPr/>
        </p:nvSpPr>
        <p:spPr bwMode="auto">
          <a:xfrm>
            <a:off x="4878388" y="5106988"/>
            <a:ext cx="0" cy="2667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49" name="Line 79"/>
          <p:cNvSpPr>
            <a:spLocks noChangeShapeType="1"/>
          </p:cNvSpPr>
          <p:nvPr/>
        </p:nvSpPr>
        <p:spPr bwMode="auto">
          <a:xfrm>
            <a:off x="4505325" y="4681538"/>
            <a:ext cx="1079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0" name="Line 80"/>
          <p:cNvSpPr>
            <a:spLocks noChangeShapeType="1"/>
          </p:cNvSpPr>
          <p:nvPr/>
        </p:nvSpPr>
        <p:spPr bwMode="auto">
          <a:xfrm>
            <a:off x="4826000" y="46815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1" name="Freeform 81"/>
          <p:cNvSpPr>
            <a:spLocks/>
          </p:cNvSpPr>
          <p:nvPr/>
        </p:nvSpPr>
        <p:spPr bwMode="auto">
          <a:xfrm>
            <a:off x="4452938" y="4787900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2" name="Freeform 82"/>
          <p:cNvSpPr>
            <a:spLocks/>
          </p:cNvSpPr>
          <p:nvPr/>
        </p:nvSpPr>
        <p:spPr bwMode="auto">
          <a:xfrm>
            <a:off x="4772025" y="4787900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3" name="Line 83"/>
          <p:cNvSpPr>
            <a:spLocks noChangeShapeType="1"/>
          </p:cNvSpPr>
          <p:nvPr/>
        </p:nvSpPr>
        <p:spPr bwMode="auto">
          <a:xfrm>
            <a:off x="4559300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4" name="Line 84"/>
          <p:cNvSpPr>
            <a:spLocks noChangeShapeType="1"/>
          </p:cNvSpPr>
          <p:nvPr/>
        </p:nvSpPr>
        <p:spPr bwMode="auto">
          <a:xfrm>
            <a:off x="4878388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5" name="Arc 85"/>
          <p:cNvSpPr>
            <a:spLocks/>
          </p:cNvSpPr>
          <p:nvPr/>
        </p:nvSpPr>
        <p:spPr bwMode="auto">
          <a:xfrm rot="10800000">
            <a:off x="4559300" y="5319713"/>
            <a:ext cx="744538" cy="16033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486809714 h 21600"/>
              <a:gd name="T4" fmla="*/ 0 w 21600"/>
              <a:gd name="T5" fmla="*/ 486809714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6" name="Arc 86"/>
          <p:cNvSpPr>
            <a:spLocks/>
          </p:cNvSpPr>
          <p:nvPr/>
        </p:nvSpPr>
        <p:spPr bwMode="auto">
          <a:xfrm>
            <a:off x="4878388" y="5213350"/>
            <a:ext cx="1276350" cy="214313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076937991 h 21600"/>
              <a:gd name="T4" fmla="*/ 0 w 21600"/>
              <a:gd name="T5" fmla="*/ 2076937991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7" name="Line 87"/>
          <p:cNvSpPr>
            <a:spLocks noChangeShapeType="1"/>
          </p:cNvSpPr>
          <p:nvPr/>
        </p:nvSpPr>
        <p:spPr bwMode="auto">
          <a:xfrm>
            <a:off x="4292600" y="5480050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58" name="Line 88"/>
          <p:cNvSpPr>
            <a:spLocks noChangeShapeType="1"/>
          </p:cNvSpPr>
          <p:nvPr/>
        </p:nvSpPr>
        <p:spPr bwMode="auto">
          <a:xfrm>
            <a:off x="5145088" y="54276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59" name="Group 89"/>
          <p:cNvGrpSpPr>
            <a:grpSpLocks/>
          </p:cNvGrpSpPr>
          <p:nvPr/>
        </p:nvGrpSpPr>
        <p:grpSpPr bwMode="auto">
          <a:xfrm>
            <a:off x="5303838" y="4681538"/>
            <a:ext cx="1862137" cy="1543050"/>
            <a:chOff x="384" y="1920"/>
            <a:chExt cx="1680" cy="1392"/>
          </a:xfrm>
        </p:grpSpPr>
        <p:grpSp>
          <p:nvGrpSpPr>
            <p:cNvPr id="24975" name="Group 90"/>
            <p:cNvGrpSpPr>
              <a:grpSpLocks/>
            </p:cNvGrpSpPr>
            <p:nvPr/>
          </p:nvGrpSpPr>
          <p:grpSpPr bwMode="auto">
            <a:xfrm>
              <a:off x="384" y="2496"/>
              <a:ext cx="240" cy="384"/>
              <a:chOff x="1440" y="1008"/>
              <a:chExt cx="240" cy="384"/>
            </a:xfrm>
          </p:grpSpPr>
          <p:sp>
            <p:nvSpPr>
              <p:cNvPr id="24998" name="Line 91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99" name="Line 92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5000" name="Freeform 93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76" name="Oval 94"/>
            <p:cNvSpPr>
              <a:spLocks noChangeArrowheads="1"/>
            </p:cNvSpPr>
            <p:nvPr/>
          </p:nvSpPr>
          <p:spPr bwMode="auto">
            <a:xfrm>
              <a:off x="672" y="2976"/>
              <a:ext cx="192" cy="192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77" name="Line 95"/>
            <p:cNvSpPr>
              <a:spLocks noChangeShapeType="1"/>
            </p:cNvSpPr>
            <p:nvPr/>
          </p:nvSpPr>
          <p:spPr bwMode="auto">
            <a:xfrm>
              <a:off x="768" y="30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78" name="Line 96"/>
            <p:cNvSpPr>
              <a:spLocks noChangeShapeType="1"/>
            </p:cNvSpPr>
            <p:nvPr/>
          </p:nvSpPr>
          <p:spPr bwMode="auto">
            <a:xfrm>
              <a:off x="768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79" name="AutoShape 97"/>
            <p:cNvSpPr>
              <a:spLocks noChangeArrowheads="1"/>
            </p:cNvSpPr>
            <p:nvPr/>
          </p:nvSpPr>
          <p:spPr bwMode="auto">
            <a:xfrm rot="10800000">
              <a:off x="720" y="3264"/>
              <a:ext cx="96" cy="4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80" name="Line 98"/>
            <p:cNvSpPr>
              <a:spLocks noChangeShapeType="1"/>
            </p:cNvSpPr>
            <p:nvPr/>
          </p:nvSpPr>
          <p:spPr bwMode="auto">
            <a:xfrm>
              <a:off x="624" y="28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1" name="Line 99"/>
            <p:cNvSpPr>
              <a:spLocks noChangeShapeType="1"/>
            </p:cNvSpPr>
            <p:nvPr/>
          </p:nvSpPr>
          <p:spPr bwMode="auto">
            <a:xfrm rot="10800000">
              <a:off x="768" y="28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4982" name="Group 100"/>
            <p:cNvGrpSpPr>
              <a:grpSpLocks/>
            </p:cNvGrpSpPr>
            <p:nvPr/>
          </p:nvGrpSpPr>
          <p:grpSpPr bwMode="auto">
            <a:xfrm flipH="1">
              <a:off x="912" y="2496"/>
              <a:ext cx="240" cy="384"/>
              <a:chOff x="1440" y="1008"/>
              <a:chExt cx="240" cy="384"/>
            </a:xfrm>
          </p:grpSpPr>
          <p:sp>
            <p:nvSpPr>
              <p:cNvPr id="24995" name="Line 101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96" name="Line 102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97" name="Freeform 103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83" name="Line 104"/>
            <p:cNvSpPr>
              <a:spLocks noChangeShapeType="1"/>
            </p:cNvSpPr>
            <p:nvPr/>
          </p:nvSpPr>
          <p:spPr bwMode="auto">
            <a:xfrm>
              <a:off x="624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4" name="Line 105"/>
            <p:cNvSpPr>
              <a:spLocks noChangeShapeType="1"/>
            </p:cNvSpPr>
            <p:nvPr/>
          </p:nvSpPr>
          <p:spPr bwMode="auto">
            <a:xfrm>
              <a:off x="912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5" name="Line 106"/>
            <p:cNvSpPr>
              <a:spLocks noChangeShapeType="1"/>
            </p:cNvSpPr>
            <p:nvPr/>
          </p:nvSpPr>
          <p:spPr bwMode="auto">
            <a:xfrm>
              <a:off x="576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6" name="Line 107"/>
            <p:cNvSpPr>
              <a:spLocks noChangeShapeType="1"/>
            </p:cNvSpPr>
            <p:nvPr/>
          </p:nvSpPr>
          <p:spPr bwMode="auto">
            <a:xfrm>
              <a:off x="864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7" name="Freeform 108"/>
            <p:cNvSpPr>
              <a:spLocks/>
            </p:cNvSpPr>
            <p:nvPr/>
          </p:nvSpPr>
          <p:spPr bwMode="auto">
            <a:xfrm>
              <a:off x="528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8" name="Freeform 109"/>
            <p:cNvSpPr>
              <a:spLocks/>
            </p:cNvSpPr>
            <p:nvPr/>
          </p:nvSpPr>
          <p:spPr bwMode="auto">
            <a:xfrm>
              <a:off x="816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89" name="Line 110"/>
            <p:cNvSpPr>
              <a:spLocks noChangeShapeType="1"/>
            </p:cNvSpPr>
            <p:nvPr/>
          </p:nvSpPr>
          <p:spPr bwMode="auto">
            <a:xfrm>
              <a:off x="624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0" name="Line 111"/>
            <p:cNvSpPr>
              <a:spLocks noChangeShapeType="1"/>
            </p:cNvSpPr>
            <p:nvPr/>
          </p:nvSpPr>
          <p:spPr bwMode="auto">
            <a:xfrm>
              <a:off x="912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1" name="Arc 112"/>
            <p:cNvSpPr>
              <a:spLocks/>
            </p:cNvSpPr>
            <p:nvPr/>
          </p:nvSpPr>
          <p:spPr bwMode="auto">
            <a:xfrm rot="10800000">
              <a:off x="624" y="2496"/>
              <a:ext cx="672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2" name="Arc 113"/>
            <p:cNvSpPr>
              <a:spLocks/>
            </p:cNvSpPr>
            <p:nvPr/>
          </p:nvSpPr>
          <p:spPr bwMode="auto">
            <a:xfrm>
              <a:off x="912" y="2400"/>
              <a:ext cx="115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3" name="Line 114"/>
            <p:cNvSpPr>
              <a:spLocks noChangeShapeType="1"/>
            </p:cNvSpPr>
            <p:nvPr/>
          </p:nvSpPr>
          <p:spPr bwMode="auto">
            <a:xfrm>
              <a:off x="384" y="264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94" name="Line 115"/>
            <p:cNvSpPr>
              <a:spLocks noChangeShapeType="1"/>
            </p:cNvSpPr>
            <p:nvPr/>
          </p:nvSpPr>
          <p:spPr bwMode="auto">
            <a:xfrm>
              <a:off x="1152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4660" name="Group 116"/>
          <p:cNvGrpSpPr>
            <a:grpSpLocks/>
          </p:cNvGrpSpPr>
          <p:nvPr/>
        </p:nvGrpSpPr>
        <p:grpSpPr bwMode="auto">
          <a:xfrm flipH="1">
            <a:off x="4826000" y="3565525"/>
            <a:ext cx="2871788" cy="1541463"/>
            <a:chOff x="384" y="432"/>
            <a:chExt cx="2592" cy="1392"/>
          </a:xfrm>
        </p:grpSpPr>
        <p:grpSp>
          <p:nvGrpSpPr>
            <p:cNvPr id="24897" name="Group 117"/>
            <p:cNvGrpSpPr>
              <a:grpSpLocks/>
            </p:cNvGrpSpPr>
            <p:nvPr/>
          </p:nvGrpSpPr>
          <p:grpSpPr bwMode="auto">
            <a:xfrm>
              <a:off x="384" y="432"/>
              <a:ext cx="1680" cy="1392"/>
              <a:chOff x="384" y="1920"/>
              <a:chExt cx="1680" cy="1392"/>
            </a:xfrm>
          </p:grpSpPr>
          <p:grpSp>
            <p:nvGrpSpPr>
              <p:cNvPr id="24949" name="Group 118"/>
              <p:cNvGrpSpPr>
                <a:grpSpLocks/>
              </p:cNvGrpSpPr>
              <p:nvPr/>
            </p:nvGrpSpPr>
            <p:grpSpPr bwMode="auto">
              <a:xfrm>
                <a:off x="384" y="2496"/>
                <a:ext cx="240" cy="384"/>
                <a:chOff x="1440" y="1008"/>
                <a:chExt cx="240" cy="384"/>
              </a:xfrm>
            </p:grpSpPr>
            <p:sp>
              <p:nvSpPr>
                <p:cNvPr id="24972" name="Line 119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3" name="Line 120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4" name="Freeform 121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50" name="Oval 122"/>
              <p:cNvSpPr>
                <a:spLocks noChangeArrowheads="1"/>
              </p:cNvSpPr>
              <p:nvPr/>
            </p:nvSpPr>
            <p:spPr bwMode="auto">
              <a:xfrm>
                <a:off x="672" y="2976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51" name="Line 123"/>
              <p:cNvSpPr>
                <a:spLocks noChangeShapeType="1"/>
              </p:cNvSpPr>
              <p:nvPr/>
            </p:nvSpPr>
            <p:spPr bwMode="auto">
              <a:xfrm>
                <a:off x="768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2" name="Line 124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3" name="AutoShape 125"/>
              <p:cNvSpPr>
                <a:spLocks noChangeArrowheads="1"/>
              </p:cNvSpPr>
              <p:nvPr/>
            </p:nvSpPr>
            <p:spPr bwMode="auto">
              <a:xfrm rot="10800000">
                <a:off x="720" y="326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54" name="Line 126"/>
              <p:cNvSpPr>
                <a:spLocks noChangeShapeType="1"/>
              </p:cNvSpPr>
              <p:nvPr/>
            </p:nvSpPr>
            <p:spPr bwMode="auto">
              <a:xfrm>
                <a:off x="624" y="288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5" name="Line 127"/>
              <p:cNvSpPr>
                <a:spLocks noChangeShapeType="1"/>
              </p:cNvSpPr>
              <p:nvPr/>
            </p:nvSpPr>
            <p:spPr bwMode="auto">
              <a:xfrm rot="10800000">
                <a:off x="768" y="288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24956" name="Group 128"/>
              <p:cNvGrpSpPr>
                <a:grpSpLocks/>
              </p:cNvGrpSpPr>
              <p:nvPr/>
            </p:nvGrpSpPr>
            <p:grpSpPr bwMode="auto">
              <a:xfrm flipH="1">
                <a:off x="912" y="2496"/>
                <a:ext cx="240" cy="384"/>
                <a:chOff x="1440" y="1008"/>
                <a:chExt cx="240" cy="384"/>
              </a:xfrm>
            </p:grpSpPr>
            <p:sp>
              <p:nvSpPr>
                <p:cNvPr id="24969" name="Line 129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0" name="Line 130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71" name="Freeform 131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57" name="Line 132"/>
              <p:cNvSpPr>
                <a:spLocks noChangeShapeType="1"/>
              </p:cNvSpPr>
              <p:nvPr/>
            </p:nvSpPr>
            <p:spPr bwMode="auto">
              <a:xfrm>
                <a:off x="62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8" name="Line 133"/>
              <p:cNvSpPr>
                <a:spLocks noChangeShapeType="1"/>
              </p:cNvSpPr>
              <p:nvPr/>
            </p:nvSpPr>
            <p:spPr bwMode="auto">
              <a:xfrm>
                <a:off x="912" y="23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59" name="Line 134"/>
              <p:cNvSpPr>
                <a:spLocks noChangeShapeType="1"/>
              </p:cNvSpPr>
              <p:nvPr/>
            </p:nvSpPr>
            <p:spPr bwMode="auto">
              <a:xfrm>
                <a:off x="576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0" name="Line 135"/>
              <p:cNvSpPr>
                <a:spLocks noChangeShapeType="1"/>
              </p:cNvSpPr>
              <p:nvPr/>
            </p:nvSpPr>
            <p:spPr bwMode="auto">
              <a:xfrm>
                <a:off x="864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1" name="Freeform 136"/>
              <p:cNvSpPr>
                <a:spLocks/>
              </p:cNvSpPr>
              <p:nvPr/>
            </p:nvSpPr>
            <p:spPr bwMode="auto">
              <a:xfrm>
                <a:off x="528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2" name="Freeform 137"/>
              <p:cNvSpPr>
                <a:spLocks/>
              </p:cNvSpPr>
              <p:nvPr/>
            </p:nvSpPr>
            <p:spPr bwMode="auto">
              <a:xfrm>
                <a:off x="816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3" name="Line 138"/>
              <p:cNvSpPr>
                <a:spLocks noChangeShapeType="1"/>
              </p:cNvSpPr>
              <p:nvPr/>
            </p:nvSpPr>
            <p:spPr bwMode="auto">
              <a:xfrm>
                <a:off x="624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4" name="Line 139"/>
              <p:cNvSpPr>
                <a:spLocks noChangeShapeType="1"/>
              </p:cNvSpPr>
              <p:nvPr/>
            </p:nvSpPr>
            <p:spPr bwMode="auto">
              <a:xfrm>
                <a:off x="912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5" name="Arc 140"/>
              <p:cNvSpPr>
                <a:spLocks/>
              </p:cNvSpPr>
              <p:nvPr/>
            </p:nvSpPr>
            <p:spPr bwMode="auto">
              <a:xfrm rot="10800000">
                <a:off x="624" y="2496"/>
                <a:ext cx="672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6" name="Arc 141"/>
              <p:cNvSpPr>
                <a:spLocks/>
              </p:cNvSpPr>
              <p:nvPr/>
            </p:nvSpPr>
            <p:spPr bwMode="auto">
              <a:xfrm>
                <a:off x="912" y="2400"/>
                <a:ext cx="115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7" name="Line 142"/>
              <p:cNvSpPr>
                <a:spLocks noChangeShapeType="1"/>
              </p:cNvSpPr>
              <p:nvPr/>
            </p:nvSpPr>
            <p:spPr bwMode="auto">
              <a:xfrm>
                <a:off x="384" y="264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68" name="Line 143"/>
              <p:cNvSpPr>
                <a:spLocks noChangeShapeType="1"/>
              </p:cNvSpPr>
              <p:nvPr/>
            </p:nvSpPr>
            <p:spPr bwMode="auto">
              <a:xfrm>
                <a:off x="1152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24898" name="Group 144"/>
            <p:cNvGrpSpPr>
              <a:grpSpLocks/>
            </p:cNvGrpSpPr>
            <p:nvPr/>
          </p:nvGrpSpPr>
          <p:grpSpPr bwMode="auto">
            <a:xfrm>
              <a:off x="1296" y="432"/>
              <a:ext cx="1680" cy="1392"/>
              <a:chOff x="384" y="1920"/>
              <a:chExt cx="1680" cy="1392"/>
            </a:xfrm>
          </p:grpSpPr>
          <p:grpSp>
            <p:nvGrpSpPr>
              <p:cNvPr id="24923" name="Group 145"/>
              <p:cNvGrpSpPr>
                <a:grpSpLocks/>
              </p:cNvGrpSpPr>
              <p:nvPr/>
            </p:nvGrpSpPr>
            <p:grpSpPr bwMode="auto">
              <a:xfrm>
                <a:off x="384" y="2496"/>
                <a:ext cx="240" cy="384"/>
                <a:chOff x="1440" y="1008"/>
                <a:chExt cx="240" cy="384"/>
              </a:xfrm>
            </p:grpSpPr>
            <p:sp>
              <p:nvSpPr>
                <p:cNvPr id="24946" name="Line 146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7" name="Line 147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8" name="Freeform 148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24" name="Oval 149"/>
              <p:cNvSpPr>
                <a:spLocks noChangeArrowheads="1"/>
              </p:cNvSpPr>
              <p:nvPr/>
            </p:nvSpPr>
            <p:spPr bwMode="auto">
              <a:xfrm>
                <a:off x="672" y="2976"/>
                <a:ext cx="192" cy="192"/>
              </a:xfrm>
              <a:prstGeom prst="ellipse">
                <a:avLst/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25" name="Line 150"/>
              <p:cNvSpPr>
                <a:spLocks noChangeShapeType="1"/>
              </p:cNvSpPr>
              <p:nvPr/>
            </p:nvSpPr>
            <p:spPr bwMode="auto">
              <a:xfrm>
                <a:off x="768" y="3024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triangl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6" name="Line 151"/>
              <p:cNvSpPr>
                <a:spLocks noChangeShapeType="1"/>
              </p:cNvSpPr>
              <p:nvPr/>
            </p:nvSpPr>
            <p:spPr bwMode="auto">
              <a:xfrm>
                <a:off x="768" y="3168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7" name="AutoShape 152"/>
              <p:cNvSpPr>
                <a:spLocks noChangeArrowheads="1"/>
              </p:cNvSpPr>
              <p:nvPr/>
            </p:nvSpPr>
            <p:spPr bwMode="auto">
              <a:xfrm rot="10800000">
                <a:off x="720" y="3264"/>
                <a:ext cx="96" cy="48"/>
              </a:xfrm>
              <a:prstGeom prst="triangle">
                <a:avLst>
                  <a:gd name="adj" fmla="val 50000"/>
                </a:avLst>
              </a:prstGeom>
              <a:solidFill>
                <a:srgbClr val="FFFFFF"/>
              </a:solidFill>
              <a:ln w="9525" algn="ctr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1pPr>
                <a:lvl2pPr marL="742950" indent="-28575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2pPr>
                <a:lvl3pPr marL="11430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3pPr>
                <a:lvl4pPr marL="16002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4pPr>
                <a:lvl5pPr marL="2057400" indent="-228600"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5pPr>
                <a:lvl6pPr marL="25146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6pPr>
                <a:lvl7pPr marL="29718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7pPr>
                <a:lvl8pPr marL="34290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8pPr>
                <a:lvl9pPr marL="3886200" indent="-228600" algn="ctr" eaLnBrk="0" fontAlgn="base" hangingPunct="0">
                  <a:spcBef>
                    <a:spcPct val="0"/>
                  </a:spcBef>
                  <a:spcAft>
                    <a:spcPct val="0"/>
                  </a:spcAft>
                  <a:defRPr sz="1200">
                    <a:solidFill>
                      <a:schemeClr val="tx1"/>
                    </a:solidFill>
                    <a:latin typeface="Tahoma" pitchFamily="34" charset="0"/>
                  </a:defRPr>
                </a:lvl9pPr>
              </a:lstStyle>
              <a:p>
                <a:endParaRPr lang="de-DE" altLang="de-DE"/>
              </a:p>
            </p:txBody>
          </p:sp>
          <p:sp>
            <p:nvSpPr>
              <p:cNvPr id="24928" name="Line 153"/>
              <p:cNvSpPr>
                <a:spLocks noChangeShapeType="1"/>
              </p:cNvSpPr>
              <p:nvPr/>
            </p:nvSpPr>
            <p:spPr bwMode="auto">
              <a:xfrm>
                <a:off x="624" y="2880"/>
                <a:ext cx="288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9" name="Line 154"/>
              <p:cNvSpPr>
                <a:spLocks noChangeShapeType="1"/>
              </p:cNvSpPr>
              <p:nvPr/>
            </p:nvSpPr>
            <p:spPr bwMode="auto">
              <a:xfrm rot="10800000">
                <a:off x="768" y="288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grpSp>
            <p:nvGrpSpPr>
              <p:cNvPr id="24930" name="Group 155"/>
              <p:cNvGrpSpPr>
                <a:grpSpLocks/>
              </p:cNvGrpSpPr>
              <p:nvPr/>
            </p:nvGrpSpPr>
            <p:grpSpPr bwMode="auto">
              <a:xfrm flipH="1">
                <a:off x="912" y="2496"/>
                <a:ext cx="240" cy="384"/>
                <a:chOff x="1440" y="1008"/>
                <a:chExt cx="240" cy="384"/>
              </a:xfrm>
            </p:grpSpPr>
            <p:sp>
              <p:nvSpPr>
                <p:cNvPr id="24943" name="Line 156"/>
                <p:cNvSpPr>
                  <a:spLocks noChangeShapeType="1"/>
                </p:cNvSpPr>
                <p:nvPr/>
              </p:nvSpPr>
              <p:spPr bwMode="auto">
                <a:xfrm>
                  <a:off x="1536" y="1104"/>
                  <a:ext cx="0" cy="192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4" name="Line 157"/>
                <p:cNvSpPr>
                  <a:spLocks noChangeShapeType="1"/>
                </p:cNvSpPr>
                <p:nvPr/>
              </p:nvSpPr>
              <p:spPr bwMode="auto">
                <a:xfrm flipH="1">
                  <a:off x="1440" y="1200"/>
                  <a:ext cx="96" cy="0"/>
                </a:xfrm>
                <a:prstGeom prst="line">
                  <a:avLst/>
                </a:prstGeom>
                <a:noFill/>
                <a:ln w="9525">
                  <a:solidFill>
                    <a:schemeClr val="tx1"/>
                  </a:solidFill>
                  <a:round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noFill/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  <p:sp>
              <p:nvSpPr>
                <p:cNvPr id="24945" name="Freeform 158"/>
                <p:cNvSpPr>
                  <a:spLocks/>
                </p:cNvSpPr>
                <p:nvPr/>
              </p:nvSpPr>
              <p:spPr bwMode="auto">
                <a:xfrm>
                  <a:off x="1584" y="1008"/>
                  <a:ext cx="96" cy="384"/>
                </a:xfrm>
                <a:custGeom>
                  <a:avLst/>
                  <a:gdLst>
                    <a:gd name="T0" fmla="*/ 96 w 96"/>
                    <a:gd name="T1" fmla="*/ 384 h 384"/>
                    <a:gd name="T2" fmla="*/ 96 w 96"/>
                    <a:gd name="T3" fmla="*/ 288 h 384"/>
                    <a:gd name="T4" fmla="*/ 0 w 96"/>
                    <a:gd name="T5" fmla="*/ 288 h 384"/>
                    <a:gd name="T6" fmla="*/ 0 w 96"/>
                    <a:gd name="T7" fmla="*/ 96 h 384"/>
                    <a:gd name="T8" fmla="*/ 96 w 96"/>
                    <a:gd name="T9" fmla="*/ 96 h 384"/>
                    <a:gd name="T10" fmla="*/ 96 w 96"/>
                    <a:gd name="T11" fmla="*/ 0 h 384"/>
                    <a:gd name="T12" fmla="*/ 0 60000 65536"/>
                    <a:gd name="T13" fmla="*/ 0 60000 65536"/>
                    <a:gd name="T14" fmla="*/ 0 60000 65536"/>
                    <a:gd name="T15" fmla="*/ 0 60000 65536"/>
                    <a:gd name="T16" fmla="*/ 0 60000 65536"/>
                    <a:gd name="T17" fmla="*/ 0 60000 65536"/>
                  </a:gdLst>
                  <a:ahLst/>
                  <a:cxnLst>
                    <a:cxn ang="T12">
                      <a:pos x="T0" y="T1"/>
                    </a:cxn>
                    <a:cxn ang="T13">
                      <a:pos x="T2" y="T3"/>
                    </a:cxn>
                    <a:cxn ang="T14">
                      <a:pos x="T4" y="T5"/>
                    </a:cxn>
                    <a:cxn ang="T15">
                      <a:pos x="T6" y="T7"/>
                    </a:cxn>
                    <a:cxn ang="T16">
                      <a:pos x="T8" y="T9"/>
                    </a:cxn>
                    <a:cxn ang="T17">
                      <a:pos x="T10" y="T11"/>
                    </a:cxn>
                  </a:cxnLst>
                  <a:rect l="0" t="0" r="r" b="b"/>
                  <a:pathLst>
                    <a:path w="96" h="384">
                      <a:moveTo>
                        <a:pt x="96" y="384"/>
                      </a:moveTo>
                      <a:lnTo>
                        <a:pt x="96" y="288"/>
                      </a:lnTo>
                      <a:lnTo>
                        <a:pt x="0" y="288"/>
                      </a:lnTo>
                      <a:lnTo>
                        <a:pt x="0" y="96"/>
                      </a:lnTo>
                      <a:lnTo>
                        <a:pt x="96" y="96"/>
                      </a:lnTo>
                      <a:lnTo>
                        <a:pt x="96" y="0"/>
                      </a:lnTo>
                    </a:path>
                  </a:pathLst>
                </a:custGeom>
                <a:noFill/>
                <a:ln w="9525" cap="flat" cmpd="sng">
                  <a:solidFill>
                    <a:schemeClr val="tx1"/>
                  </a:solidFill>
                  <a:prstDash val="solid"/>
                  <a:round/>
                  <a:headEnd type="none" w="med" len="med"/>
                  <a:tailEnd type="none" w="med" len="med"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/>
                <a:p>
                  <a:endParaRPr lang="de-DE"/>
                </a:p>
              </p:txBody>
            </p:sp>
          </p:grpSp>
          <p:sp>
            <p:nvSpPr>
              <p:cNvPr id="24931" name="Line 159"/>
              <p:cNvSpPr>
                <a:spLocks noChangeShapeType="1"/>
              </p:cNvSpPr>
              <p:nvPr/>
            </p:nvSpPr>
            <p:spPr bwMode="auto">
              <a:xfrm>
                <a:off x="624" y="23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2" name="Line 160"/>
              <p:cNvSpPr>
                <a:spLocks noChangeShapeType="1"/>
              </p:cNvSpPr>
              <p:nvPr/>
            </p:nvSpPr>
            <p:spPr bwMode="auto">
              <a:xfrm>
                <a:off x="912" y="2304"/>
                <a:ext cx="0" cy="24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3" name="Line 161"/>
              <p:cNvSpPr>
                <a:spLocks noChangeShapeType="1"/>
              </p:cNvSpPr>
              <p:nvPr/>
            </p:nvSpPr>
            <p:spPr bwMode="auto">
              <a:xfrm>
                <a:off x="576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4" name="Line 162"/>
              <p:cNvSpPr>
                <a:spLocks noChangeShapeType="1"/>
              </p:cNvSpPr>
              <p:nvPr/>
            </p:nvSpPr>
            <p:spPr bwMode="auto">
              <a:xfrm>
                <a:off x="864" y="192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5" name="Freeform 163"/>
              <p:cNvSpPr>
                <a:spLocks/>
              </p:cNvSpPr>
              <p:nvPr/>
            </p:nvSpPr>
            <p:spPr bwMode="auto">
              <a:xfrm>
                <a:off x="528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6" name="Freeform 164"/>
              <p:cNvSpPr>
                <a:spLocks/>
              </p:cNvSpPr>
              <p:nvPr/>
            </p:nvSpPr>
            <p:spPr bwMode="auto">
              <a:xfrm>
                <a:off x="816" y="2016"/>
                <a:ext cx="192" cy="289"/>
              </a:xfrm>
              <a:custGeom>
                <a:avLst/>
                <a:gdLst>
                  <a:gd name="T0" fmla="*/ 0 w 193"/>
                  <a:gd name="T1" fmla="*/ 15 h 433"/>
                  <a:gd name="T2" fmla="*/ 48 w 193"/>
                  <a:gd name="T3" fmla="*/ 2 h 433"/>
                  <a:gd name="T4" fmla="*/ 139 w 193"/>
                  <a:gd name="T5" fmla="*/ 2 h 433"/>
                  <a:gd name="T6" fmla="*/ 187 w 193"/>
                  <a:gd name="T7" fmla="*/ 15 h 433"/>
                  <a:gd name="T8" fmla="*/ 139 w 193"/>
                  <a:gd name="T9" fmla="*/ 27 h 433"/>
                  <a:gd name="T10" fmla="*/ 187 w 193"/>
                  <a:gd name="T11" fmla="*/ 40 h 433"/>
                  <a:gd name="T12" fmla="*/ 144 w 193"/>
                  <a:gd name="T13" fmla="*/ 54 h 433"/>
                  <a:gd name="T14" fmla="*/ 48 w 193"/>
                  <a:gd name="T15" fmla="*/ 55 h 433"/>
                  <a:gd name="T16" fmla="*/ 11 w 193"/>
                  <a:gd name="T17" fmla="*/ 42 h 433"/>
                  <a:gd name="T18" fmla="*/ 48 w 193"/>
                  <a:gd name="T19" fmla="*/ 27 h 433"/>
                  <a:gd name="T20" fmla="*/ 0 w 193"/>
                  <a:gd name="T21" fmla="*/ 15 h 433"/>
                  <a:gd name="T22" fmla="*/ 0 60000 65536"/>
                  <a:gd name="T23" fmla="*/ 0 60000 65536"/>
                  <a:gd name="T24" fmla="*/ 0 60000 65536"/>
                  <a:gd name="T25" fmla="*/ 0 60000 65536"/>
                  <a:gd name="T26" fmla="*/ 0 60000 65536"/>
                  <a:gd name="T27" fmla="*/ 0 60000 65536"/>
                  <a:gd name="T28" fmla="*/ 0 60000 65536"/>
                  <a:gd name="T29" fmla="*/ 0 60000 65536"/>
                  <a:gd name="T30" fmla="*/ 0 60000 65536"/>
                  <a:gd name="T31" fmla="*/ 0 60000 65536"/>
                  <a:gd name="T32" fmla="*/ 0 60000 65536"/>
                </a:gdLst>
                <a:ahLst/>
                <a:cxnLst>
                  <a:cxn ang="T22">
                    <a:pos x="T0" y="T1"/>
                  </a:cxn>
                  <a:cxn ang="T23">
                    <a:pos x="T2" y="T3"/>
                  </a:cxn>
                  <a:cxn ang="T24">
                    <a:pos x="T4" y="T5"/>
                  </a:cxn>
                  <a:cxn ang="T25">
                    <a:pos x="T6" y="T7"/>
                  </a:cxn>
                  <a:cxn ang="T26">
                    <a:pos x="T8" y="T9"/>
                  </a:cxn>
                  <a:cxn ang="T27">
                    <a:pos x="T10" y="T11"/>
                  </a:cxn>
                  <a:cxn ang="T28">
                    <a:pos x="T12" y="T13"/>
                  </a:cxn>
                  <a:cxn ang="T29">
                    <a:pos x="T14" y="T15"/>
                  </a:cxn>
                  <a:cxn ang="T30">
                    <a:pos x="T16" y="T17"/>
                  </a:cxn>
                  <a:cxn ang="T31">
                    <a:pos x="T18" y="T19"/>
                  </a:cxn>
                  <a:cxn ang="T32">
                    <a:pos x="T20" y="T21"/>
                  </a:cxn>
                </a:cxnLst>
                <a:rect l="0" t="0" r="r" b="b"/>
                <a:pathLst>
                  <a:path w="193" h="433">
                    <a:moveTo>
                      <a:pt x="0" y="112"/>
                    </a:moveTo>
                    <a:cubicBezTo>
                      <a:pt x="0" y="80"/>
                      <a:pt x="24" y="32"/>
                      <a:pt x="48" y="16"/>
                    </a:cubicBezTo>
                    <a:cubicBezTo>
                      <a:pt x="72" y="0"/>
                      <a:pt x="120" y="0"/>
                      <a:pt x="144" y="16"/>
                    </a:cubicBezTo>
                    <a:cubicBezTo>
                      <a:pt x="168" y="32"/>
                      <a:pt x="192" y="80"/>
                      <a:pt x="192" y="112"/>
                    </a:cubicBezTo>
                    <a:cubicBezTo>
                      <a:pt x="192" y="144"/>
                      <a:pt x="144" y="176"/>
                      <a:pt x="144" y="208"/>
                    </a:cubicBezTo>
                    <a:cubicBezTo>
                      <a:pt x="144" y="240"/>
                      <a:pt x="191" y="271"/>
                      <a:pt x="192" y="304"/>
                    </a:cubicBezTo>
                    <a:cubicBezTo>
                      <a:pt x="193" y="337"/>
                      <a:pt x="173" y="390"/>
                      <a:pt x="149" y="409"/>
                    </a:cubicBezTo>
                    <a:cubicBezTo>
                      <a:pt x="125" y="428"/>
                      <a:pt x="71" y="433"/>
                      <a:pt x="48" y="418"/>
                    </a:cubicBezTo>
                    <a:cubicBezTo>
                      <a:pt x="25" y="403"/>
                      <a:pt x="11" y="353"/>
                      <a:pt x="11" y="318"/>
                    </a:cubicBezTo>
                    <a:cubicBezTo>
                      <a:pt x="11" y="283"/>
                      <a:pt x="50" y="242"/>
                      <a:pt x="48" y="208"/>
                    </a:cubicBezTo>
                    <a:cubicBezTo>
                      <a:pt x="46" y="174"/>
                      <a:pt x="0" y="144"/>
                      <a:pt x="0" y="112"/>
                    </a:cubicBezTo>
                    <a:close/>
                  </a:path>
                </a:pathLst>
              </a:custGeom>
              <a:solidFill>
                <a:srgbClr val="FFFF99"/>
              </a:solidFill>
              <a:ln w="9525" cap="flat" cmpd="sng">
                <a:solidFill>
                  <a:schemeClr val="tx1"/>
                </a:solidFill>
                <a:prstDash val="solid"/>
                <a:round/>
                <a:headEnd/>
                <a:tailEnd/>
              </a:ln>
              <a:effectLst/>
              <a:extLs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7" name="Line 165"/>
              <p:cNvSpPr>
                <a:spLocks noChangeShapeType="1"/>
              </p:cNvSpPr>
              <p:nvPr/>
            </p:nvSpPr>
            <p:spPr bwMode="auto">
              <a:xfrm>
                <a:off x="624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8" name="Line 166"/>
              <p:cNvSpPr>
                <a:spLocks noChangeShapeType="1"/>
              </p:cNvSpPr>
              <p:nvPr/>
            </p:nvSpPr>
            <p:spPr bwMode="auto">
              <a:xfrm>
                <a:off x="912" y="1920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39" name="Arc 167"/>
              <p:cNvSpPr>
                <a:spLocks/>
              </p:cNvSpPr>
              <p:nvPr/>
            </p:nvSpPr>
            <p:spPr bwMode="auto">
              <a:xfrm rot="10800000">
                <a:off x="624" y="2496"/>
                <a:ext cx="672" cy="144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40" name="Arc 168"/>
              <p:cNvSpPr>
                <a:spLocks/>
              </p:cNvSpPr>
              <p:nvPr/>
            </p:nvSpPr>
            <p:spPr bwMode="auto">
              <a:xfrm>
                <a:off x="912" y="2400"/>
                <a:ext cx="1152" cy="192"/>
              </a:xfrm>
              <a:custGeom>
                <a:avLst/>
                <a:gdLst>
                  <a:gd name="T0" fmla="*/ 0 w 21600"/>
                  <a:gd name="T1" fmla="*/ 0 h 21600"/>
                  <a:gd name="T2" fmla="*/ 0 w 21600"/>
                  <a:gd name="T3" fmla="*/ 0 h 21600"/>
                  <a:gd name="T4" fmla="*/ 0 w 21600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0" fill="none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</a:path>
                  <a:path w="21600" h="21600" stroke="0" extrusionOk="0">
                    <a:moveTo>
                      <a:pt x="-1" y="0"/>
                    </a:moveTo>
                    <a:cubicBezTo>
                      <a:pt x="11929" y="0"/>
                      <a:pt x="21600" y="9670"/>
                      <a:pt x="21600" y="21600"/>
                    </a:cubicBezTo>
                    <a:lnTo>
                      <a:pt x="0" y="21600"/>
                    </a:lnTo>
                    <a:lnTo>
                      <a:pt x="-1" y="0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 type="oval" w="med" len="med"/>
                <a:tailEnd type="oval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99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41" name="Line 169"/>
              <p:cNvSpPr>
                <a:spLocks noChangeShapeType="1"/>
              </p:cNvSpPr>
              <p:nvPr/>
            </p:nvSpPr>
            <p:spPr bwMode="auto">
              <a:xfrm>
                <a:off x="384" y="2640"/>
                <a:ext cx="0" cy="48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42" name="Line 170"/>
              <p:cNvSpPr>
                <a:spLocks noChangeShapeType="1"/>
              </p:cNvSpPr>
              <p:nvPr/>
            </p:nvSpPr>
            <p:spPr bwMode="auto">
              <a:xfrm>
                <a:off x="1152" y="2592"/>
                <a:ext cx="0" cy="96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grpSp>
          <p:nvGrpSpPr>
            <p:cNvPr id="24899" name="Group 171"/>
            <p:cNvGrpSpPr>
              <a:grpSpLocks/>
            </p:cNvGrpSpPr>
            <p:nvPr/>
          </p:nvGrpSpPr>
          <p:grpSpPr bwMode="auto">
            <a:xfrm>
              <a:off x="2208" y="1008"/>
              <a:ext cx="240" cy="384"/>
              <a:chOff x="1440" y="1008"/>
              <a:chExt cx="240" cy="384"/>
            </a:xfrm>
          </p:grpSpPr>
          <p:sp>
            <p:nvSpPr>
              <p:cNvPr id="24920" name="Line 172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1" name="Line 173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22" name="Freeform 174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00" name="Oval 175"/>
            <p:cNvSpPr>
              <a:spLocks noChangeArrowheads="1"/>
            </p:cNvSpPr>
            <p:nvPr/>
          </p:nvSpPr>
          <p:spPr bwMode="auto">
            <a:xfrm>
              <a:off x="2496" y="1488"/>
              <a:ext cx="192" cy="192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01" name="Line 176"/>
            <p:cNvSpPr>
              <a:spLocks noChangeShapeType="1"/>
            </p:cNvSpPr>
            <p:nvPr/>
          </p:nvSpPr>
          <p:spPr bwMode="auto">
            <a:xfrm>
              <a:off x="2592" y="1536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2" name="Line 177"/>
            <p:cNvSpPr>
              <a:spLocks noChangeShapeType="1"/>
            </p:cNvSpPr>
            <p:nvPr/>
          </p:nvSpPr>
          <p:spPr bwMode="auto">
            <a:xfrm>
              <a:off x="2592" y="16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3" name="AutoShape 178"/>
            <p:cNvSpPr>
              <a:spLocks noChangeArrowheads="1"/>
            </p:cNvSpPr>
            <p:nvPr/>
          </p:nvSpPr>
          <p:spPr bwMode="auto">
            <a:xfrm rot="10800000">
              <a:off x="2544" y="1776"/>
              <a:ext cx="96" cy="4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904" name="Line 179"/>
            <p:cNvSpPr>
              <a:spLocks noChangeShapeType="1"/>
            </p:cNvSpPr>
            <p:nvPr/>
          </p:nvSpPr>
          <p:spPr bwMode="auto">
            <a:xfrm>
              <a:off x="2448" y="1392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5" name="Line 180"/>
            <p:cNvSpPr>
              <a:spLocks noChangeShapeType="1"/>
            </p:cNvSpPr>
            <p:nvPr/>
          </p:nvSpPr>
          <p:spPr bwMode="auto">
            <a:xfrm rot="10800000">
              <a:off x="2592" y="13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4906" name="Group 181"/>
            <p:cNvGrpSpPr>
              <a:grpSpLocks/>
            </p:cNvGrpSpPr>
            <p:nvPr/>
          </p:nvGrpSpPr>
          <p:grpSpPr bwMode="auto">
            <a:xfrm flipH="1">
              <a:off x="2736" y="1008"/>
              <a:ext cx="240" cy="384"/>
              <a:chOff x="1440" y="1008"/>
              <a:chExt cx="240" cy="384"/>
            </a:xfrm>
          </p:grpSpPr>
          <p:sp>
            <p:nvSpPr>
              <p:cNvPr id="24917" name="Line 182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18" name="Line 183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919" name="Freeform 184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907" name="Line 185"/>
            <p:cNvSpPr>
              <a:spLocks noChangeShapeType="1"/>
            </p:cNvSpPr>
            <p:nvPr/>
          </p:nvSpPr>
          <p:spPr bwMode="auto">
            <a:xfrm>
              <a:off x="2448" y="720"/>
              <a:ext cx="0" cy="28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8" name="Line 186"/>
            <p:cNvSpPr>
              <a:spLocks noChangeShapeType="1"/>
            </p:cNvSpPr>
            <p:nvPr/>
          </p:nvSpPr>
          <p:spPr bwMode="auto">
            <a:xfrm>
              <a:off x="2736" y="720"/>
              <a:ext cx="0" cy="33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09" name="Line 187"/>
            <p:cNvSpPr>
              <a:spLocks noChangeShapeType="1"/>
            </p:cNvSpPr>
            <p:nvPr/>
          </p:nvSpPr>
          <p:spPr bwMode="auto">
            <a:xfrm>
              <a:off x="2400" y="4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0" name="Line 188"/>
            <p:cNvSpPr>
              <a:spLocks noChangeShapeType="1"/>
            </p:cNvSpPr>
            <p:nvPr/>
          </p:nvSpPr>
          <p:spPr bwMode="auto">
            <a:xfrm>
              <a:off x="2688" y="432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1" name="Freeform 189"/>
            <p:cNvSpPr>
              <a:spLocks/>
            </p:cNvSpPr>
            <p:nvPr/>
          </p:nvSpPr>
          <p:spPr bwMode="auto">
            <a:xfrm>
              <a:off x="2352" y="528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2" name="Freeform 190"/>
            <p:cNvSpPr>
              <a:spLocks/>
            </p:cNvSpPr>
            <p:nvPr/>
          </p:nvSpPr>
          <p:spPr bwMode="auto">
            <a:xfrm>
              <a:off x="2640" y="528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3" name="Line 191"/>
            <p:cNvSpPr>
              <a:spLocks noChangeShapeType="1"/>
            </p:cNvSpPr>
            <p:nvPr/>
          </p:nvSpPr>
          <p:spPr bwMode="auto">
            <a:xfrm>
              <a:off x="2736" y="4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4" name="Line 192"/>
            <p:cNvSpPr>
              <a:spLocks noChangeShapeType="1"/>
            </p:cNvSpPr>
            <p:nvPr/>
          </p:nvSpPr>
          <p:spPr bwMode="auto">
            <a:xfrm flipV="1">
              <a:off x="2976" y="110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5" name="Line 193"/>
            <p:cNvSpPr>
              <a:spLocks noChangeShapeType="1"/>
            </p:cNvSpPr>
            <p:nvPr/>
          </p:nvSpPr>
          <p:spPr bwMode="auto">
            <a:xfrm flipV="1">
              <a:off x="2208" y="1152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916" name="Line 194"/>
            <p:cNvSpPr>
              <a:spLocks noChangeShapeType="1"/>
            </p:cNvSpPr>
            <p:nvPr/>
          </p:nvSpPr>
          <p:spPr bwMode="auto">
            <a:xfrm>
              <a:off x="2448" y="43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61" name="Arc 195"/>
          <p:cNvSpPr>
            <a:spLocks/>
          </p:cNvSpPr>
          <p:nvPr/>
        </p:nvSpPr>
        <p:spPr bwMode="auto">
          <a:xfrm flipH="1">
            <a:off x="4292600" y="4097338"/>
            <a:ext cx="798513" cy="1436687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62" name="Arc 196"/>
          <p:cNvSpPr>
            <a:spLocks/>
          </p:cNvSpPr>
          <p:nvPr/>
        </p:nvSpPr>
        <p:spPr bwMode="auto">
          <a:xfrm rot="10800000" flipV="1">
            <a:off x="5145088" y="4203700"/>
            <a:ext cx="265112" cy="13303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147483647 h 21600"/>
              <a:gd name="T4" fmla="*/ 0 w 21600"/>
              <a:gd name="T5" fmla="*/ 2147483647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 cap="rnd">
            <a:solidFill>
              <a:schemeClr val="tx1"/>
            </a:solidFill>
            <a:prstDash val="sysDot"/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63" name="Group 197"/>
          <p:cNvGrpSpPr>
            <a:grpSpLocks/>
          </p:cNvGrpSpPr>
          <p:nvPr/>
        </p:nvGrpSpPr>
        <p:grpSpPr bwMode="auto">
          <a:xfrm>
            <a:off x="6315075" y="4681538"/>
            <a:ext cx="1862138" cy="1543050"/>
            <a:chOff x="384" y="1920"/>
            <a:chExt cx="1680" cy="1392"/>
          </a:xfrm>
        </p:grpSpPr>
        <p:grpSp>
          <p:nvGrpSpPr>
            <p:cNvPr id="24871" name="Group 198"/>
            <p:cNvGrpSpPr>
              <a:grpSpLocks/>
            </p:cNvGrpSpPr>
            <p:nvPr/>
          </p:nvGrpSpPr>
          <p:grpSpPr bwMode="auto">
            <a:xfrm>
              <a:off x="384" y="2496"/>
              <a:ext cx="240" cy="384"/>
              <a:chOff x="1440" y="1008"/>
              <a:chExt cx="240" cy="384"/>
            </a:xfrm>
          </p:grpSpPr>
          <p:sp>
            <p:nvSpPr>
              <p:cNvPr id="24894" name="Line 199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5" name="Line 200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6" name="Freeform 201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872" name="Oval 202"/>
            <p:cNvSpPr>
              <a:spLocks noChangeArrowheads="1"/>
            </p:cNvSpPr>
            <p:nvPr/>
          </p:nvSpPr>
          <p:spPr bwMode="auto">
            <a:xfrm>
              <a:off x="672" y="2976"/>
              <a:ext cx="192" cy="192"/>
            </a:xfrm>
            <a:prstGeom prst="ellipse">
              <a:avLst/>
            </a:prstGeom>
            <a:solidFill>
              <a:srgbClr val="FFFFFF"/>
            </a:solidFill>
            <a:ln w="95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873" name="Line 203"/>
            <p:cNvSpPr>
              <a:spLocks noChangeShapeType="1"/>
            </p:cNvSpPr>
            <p:nvPr/>
          </p:nvSpPr>
          <p:spPr bwMode="auto">
            <a:xfrm>
              <a:off x="768" y="3024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4" name="Line 204"/>
            <p:cNvSpPr>
              <a:spLocks noChangeShapeType="1"/>
            </p:cNvSpPr>
            <p:nvPr/>
          </p:nvSpPr>
          <p:spPr bwMode="auto">
            <a:xfrm>
              <a:off x="768" y="3168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5" name="AutoShape 205"/>
            <p:cNvSpPr>
              <a:spLocks noChangeArrowheads="1"/>
            </p:cNvSpPr>
            <p:nvPr/>
          </p:nvSpPr>
          <p:spPr bwMode="auto">
            <a:xfrm rot="10800000">
              <a:off x="720" y="3264"/>
              <a:ext cx="96" cy="48"/>
            </a:xfrm>
            <a:prstGeom prst="triangle">
              <a:avLst>
                <a:gd name="adj" fmla="val 50000"/>
              </a:avLst>
            </a:prstGeom>
            <a:solidFill>
              <a:srgbClr val="FFFFFF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  <p:sp>
          <p:nvSpPr>
            <p:cNvPr id="24876" name="Line 206"/>
            <p:cNvSpPr>
              <a:spLocks noChangeShapeType="1"/>
            </p:cNvSpPr>
            <p:nvPr/>
          </p:nvSpPr>
          <p:spPr bwMode="auto">
            <a:xfrm>
              <a:off x="624" y="2880"/>
              <a:ext cx="28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7" name="Line 207"/>
            <p:cNvSpPr>
              <a:spLocks noChangeShapeType="1"/>
            </p:cNvSpPr>
            <p:nvPr/>
          </p:nvSpPr>
          <p:spPr bwMode="auto">
            <a:xfrm rot="10800000">
              <a:off x="768" y="288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grpSp>
          <p:nvGrpSpPr>
            <p:cNvPr id="24878" name="Group 208"/>
            <p:cNvGrpSpPr>
              <a:grpSpLocks/>
            </p:cNvGrpSpPr>
            <p:nvPr/>
          </p:nvGrpSpPr>
          <p:grpSpPr bwMode="auto">
            <a:xfrm flipH="1">
              <a:off x="912" y="2496"/>
              <a:ext cx="240" cy="384"/>
              <a:chOff x="1440" y="1008"/>
              <a:chExt cx="240" cy="384"/>
            </a:xfrm>
          </p:grpSpPr>
          <p:sp>
            <p:nvSpPr>
              <p:cNvPr id="24891" name="Line 209"/>
              <p:cNvSpPr>
                <a:spLocks noChangeShapeType="1"/>
              </p:cNvSpPr>
              <p:nvPr/>
            </p:nvSpPr>
            <p:spPr bwMode="auto">
              <a:xfrm>
                <a:off x="1536" y="1104"/>
                <a:ext cx="0" cy="192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2" name="Line 210"/>
              <p:cNvSpPr>
                <a:spLocks noChangeShapeType="1"/>
              </p:cNvSpPr>
              <p:nvPr/>
            </p:nvSpPr>
            <p:spPr bwMode="auto">
              <a:xfrm flipH="1">
                <a:off x="1440" y="1200"/>
                <a:ext cx="96" cy="0"/>
              </a:xfrm>
              <a:prstGeom prst="line">
                <a:avLst/>
              </a:pr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  <p:sp>
            <p:nvSpPr>
              <p:cNvPr id="24893" name="Freeform 211"/>
              <p:cNvSpPr>
                <a:spLocks/>
              </p:cNvSpPr>
              <p:nvPr/>
            </p:nvSpPr>
            <p:spPr bwMode="auto">
              <a:xfrm>
                <a:off x="1584" y="1008"/>
                <a:ext cx="96" cy="384"/>
              </a:xfrm>
              <a:custGeom>
                <a:avLst/>
                <a:gdLst>
                  <a:gd name="T0" fmla="*/ 96 w 96"/>
                  <a:gd name="T1" fmla="*/ 384 h 384"/>
                  <a:gd name="T2" fmla="*/ 96 w 96"/>
                  <a:gd name="T3" fmla="*/ 288 h 384"/>
                  <a:gd name="T4" fmla="*/ 0 w 96"/>
                  <a:gd name="T5" fmla="*/ 288 h 384"/>
                  <a:gd name="T6" fmla="*/ 0 w 96"/>
                  <a:gd name="T7" fmla="*/ 96 h 384"/>
                  <a:gd name="T8" fmla="*/ 96 w 96"/>
                  <a:gd name="T9" fmla="*/ 96 h 384"/>
                  <a:gd name="T10" fmla="*/ 96 w 96"/>
                  <a:gd name="T11" fmla="*/ 0 h 384"/>
                  <a:gd name="T12" fmla="*/ 0 60000 65536"/>
                  <a:gd name="T13" fmla="*/ 0 60000 65536"/>
                  <a:gd name="T14" fmla="*/ 0 60000 65536"/>
                  <a:gd name="T15" fmla="*/ 0 60000 65536"/>
                  <a:gd name="T16" fmla="*/ 0 60000 65536"/>
                  <a:gd name="T17" fmla="*/ 0 60000 65536"/>
                </a:gdLst>
                <a:ahLst/>
                <a:cxnLst>
                  <a:cxn ang="T12">
                    <a:pos x="T0" y="T1"/>
                  </a:cxn>
                  <a:cxn ang="T13">
                    <a:pos x="T2" y="T3"/>
                  </a:cxn>
                  <a:cxn ang="T14">
                    <a:pos x="T4" y="T5"/>
                  </a:cxn>
                  <a:cxn ang="T15">
                    <a:pos x="T6" y="T7"/>
                  </a:cxn>
                  <a:cxn ang="T16">
                    <a:pos x="T8" y="T9"/>
                  </a:cxn>
                  <a:cxn ang="T17">
                    <a:pos x="T10" y="T11"/>
                  </a:cxn>
                </a:cxnLst>
                <a:rect l="0" t="0" r="r" b="b"/>
                <a:pathLst>
                  <a:path w="96" h="384">
                    <a:moveTo>
                      <a:pt x="96" y="384"/>
                    </a:moveTo>
                    <a:lnTo>
                      <a:pt x="96" y="288"/>
                    </a:lnTo>
                    <a:lnTo>
                      <a:pt x="0" y="288"/>
                    </a:lnTo>
                    <a:lnTo>
                      <a:pt x="0" y="96"/>
                    </a:lnTo>
                    <a:lnTo>
                      <a:pt x="96" y="96"/>
                    </a:lnTo>
                    <a:lnTo>
                      <a:pt x="96" y="0"/>
                    </a:lnTo>
                  </a:path>
                </a:pathLst>
              </a:custGeom>
              <a:noFill/>
              <a:ln w="9525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de-DE"/>
              </a:p>
            </p:txBody>
          </p:sp>
        </p:grpSp>
        <p:sp>
          <p:nvSpPr>
            <p:cNvPr id="24879" name="Line 212"/>
            <p:cNvSpPr>
              <a:spLocks noChangeShapeType="1"/>
            </p:cNvSpPr>
            <p:nvPr/>
          </p:nvSpPr>
          <p:spPr bwMode="auto">
            <a:xfrm>
              <a:off x="624" y="23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0" name="Line 213"/>
            <p:cNvSpPr>
              <a:spLocks noChangeShapeType="1"/>
            </p:cNvSpPr>
            <p:nvPr/>
          </p:nvSpPr>
          <p:spPr bwMode="auto">
            <a:xfrm>
              <a:off x="912" y="2304"/>
              <a:ext cx="0" cy="24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1" name="Line 214"/>
            <p:cNvSpPr>
              <a:spLocks noChangeShapeType="1"/>
            </p:cNvSpPr>
            <p:nvPr/>
          </p:nvSpPr>
          <p:spPr bwMode="auto">
            <a:xfrm>
              <a:off x="576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2" name="Line 215"/>
            <p:cNvSpPr>
              <a:spLocks noChangeShapeType="1"/>
            </p:cNvSpPr>
            <p:nvPr/>
          </p:nvSpPr>
          <p:spPr bwMode="auto">
            <a:xfrm>
              <a:off x="864" y="192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3" name="Freeform 216"/>
            <p:cNvSpPr>
              <a:spLocks/>
            </p:cNvSpPr>
            <p:nvPr/>
          </p:nvSpPr>
          <p:spPr bwMode="auto">
            <a:xfrm>
              <a:off x="528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4" name="Freeform 217"/>
            <p:cNvSpPr>
              <a:spLocks/>
            </p:cNvSpPr>
            <p:nvPr/>
          </p:nvSpPr>
          <p:spPr bwMode="auto">
            <a:xfrm>
              <a:off x="816" y="2016"/>
              <a:ext cx="192" cy="289"/>
            </a:xfrm>
            <a:custGeom>
              <a:avLst/>
              <a:gdLst>
                <a:gd name="T0" fmla="*/ 0 w 193"/>
                <a:gd name="T1" fmla="*/ 15 h 433"/>
                <a:gd name="T2" fmla="*/ 48 w 193"/>
                <a:gd name="T3" fmla="*/ 2 h 433"/>
                <a:gd name="T4" fmla="*/ 139 w 193"/>
                <a:gd name="T5" fmla="*/ 2 h 433"/>
                <a:gd name="T6" fmla="*/ 187 w 193"/>
                <a:gd name="T7" fmla="*/ 15 h 433"/>
                <a:gd name="T8" fmla="*/ 139 w 193"/>
                <a:gd name="T9" fmla="*/ 27 h 433"/>
                <a:gd name="T10" fmla="*/ 187 w 193"/>
                <a:gd name="T11" fmla="*/ 40 h 433"/>
                <a:gd name="T12" fmla="*/ 144 w 193"/>
                <a:gd name="T13" fmla="*/ 54 h 433"/>
                <a:gd name="T14" fmla="*/ 48 w 193"/>
                <a:gd name="T15" fmla="*/ 55 h 433"/>
                <a:gd name="T16" fmla="*/ 11 w 193"/>
                <a:gd name="T17" fmla="*/ 42 h 433"/>
                <a:gd name="T18" fmla="*/ 48 w 193"/>
                <a:gd name="T19" fmla="*/ 27 h 433"/>
                <a:gd name="T20" fmla="*/ 0 w 193"/>
                <a:gd name="T21" fmla="*/ 15 h 433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0" t="0" r="r" b="b"/>
              <a:pathLst>
                <a:path w="193" h="433">
                  <a:moveTo>
                    <a:pt x="0" y="112"/>
                  </a:moveTo>
                  <a:cubicBezTo>
                    <a:pt x="0" y="80"/>
                    <a:pt x="24" y="32"/>
                    <a:pt x="48" y="16"/>
                  </a:cubicBezTo>
                  <a:cubicBezTo>
                    <a:pt x="72" y="0"/>
                    <a:pt x="120" y="0"/>
                    <a:pt x="144" y="16"/>
                  </a:cubicBezTo>
                  <a:cubicBezTo>
                    <a:pt x="168" y="32"/>
                    <a:pt x="192" y="80"/>
                    <a:pt x="192" y="112"/>
                  </a:cubicBezTo>
                  <a:cubicBezTo>
                    <a:pt x="192" y="144"/>
                    <a:pt x="144" y="176"/>
                    <a:pt x="144" y="208"/>
                  </a:cubicBezTo>
                  <a:cubicBezTo>
                    <a:pt x="144" y="240"/>
                    <a:pt x="191" y="271"/>
                    <a:pt x="192" y="304"/>
                  </a:cubicBezTo>
                  <a:cubicBezTo>
                    <a:pt x="193" y="337"/>
                    <a:pt x="173" y="390"/>
                    <a:pt x="149" y="409"/>
                  </a:cubicBezTo>
                  <a:cubicBezTo>
                    <a:pt x="125" y="428"/>
                    <a:pt x="71" y="433"/>
                    <a:pt x="48" y="418"/>
                  </a:cubicBezTo>
                  <a:cubicBezTo>
                    <a:pt x="25" y="403"/>
                    <a:pt x="11" y="353"/>
                    <a:pt x="11" y="318"/>
                  </a:cubicBezTo>
                  <a:cubicBezTo>
                    <a:pt x="11" y="283"/>
                    <a:pt x="50" y="242"/>
                    <a:pt x="48" y="208"/>
                  </a:cubicBezTo>
                  <a:cubicBezTo>
                    <a:pt x="46" y="174"/>
                    <a:pt x="0" y="144"/>
                    <a:pt x="0" y="112"/>
                  </a:cubicBezTo>
                  <a:close/>
                </a:path>
              </a:pathLst>
            </a:custGeom>
            <a:solidFill>
              <a:srgbClr val="FFFF99"/>
            </a:solidFill>
            <a:ln w="9525" cap="flat" cmpd="sng">
              <a:solidFill>
                <a:schemeClr val="tx1"/>
              </a:solidFill>
              <a:prstDash val="solid"/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5" name="Line 218"/>
            <p:cNvSpPr>
              <a:spLocks noChangeShapeType="1"/>
            </p:cNvSpPr>
            <p:nvPr/>
          </p:nvSpPr>
          <p:spPr bwMode="auto">
            <a:xfrm>
              <a:off x="624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6" name="Line 219"/>
            <p:cNvSpPr>
              <a:spLocks noChangeShapeType="1"/>
            </p:cNvSpPr>
            <p:nvPr/>
          </p:nvSpPr>
          <p:spPr bwMode="auto">
            <a:xfrm>
              <a:off x="912" y="1920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7" name="Arc 220"/>
            <p:cNvSpPr>
              <a:spLocks/>
            </p:cNvSpPr>
            <p:nvPr/>
          </p:nvSpPr>
          <p:spPr bwMode="auto">
            <a:xfrm rot="10800000">
              <a:off x="624" y="2496"/>
              <a:ext cx="672" cy="144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8" name="Arc 221"/>
            <p:cNvSpPr>
              <a:spLocks/>
            </p:cNvSpPr>
            <p:nvPr/>
          </p:nvSpPr>
          <p:spPr bwMode="auto">
            <a:xfrm>
              <a:off x="912" y="2400"/>
              <a:ext cx="1152" cy="192"/>
            </a:xfrm>
            <a:custGeom>
              <a:avLst/>
              <a:gdLst>
                <a:gd name="T0" fmla="*/ 0 w 21600"/>
                <a:gd name="T1" fmla="*/ 0 h 21600"/>
                <a:gd name="T2" fmla="*/ 0 w 21600"/>
                <a:gd name="T3" fmla="*/ 0 h 21600"/>
                <a:gd name="T4" fmla="*/ 0 w 21600"/>
                <a:gd name="T5" fmla="*/ 0 h 21600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1600" h="21600" fill="none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</a:path>
                <a:path w="21600" h="21600" stroke="0" extrusionOk="0">
                  <a:moveTo>
                    <a:pt x="-1" y="0"/>
                  </a:moveTo>
                  <a:cubicBezTo>
                    <a:pt x="11929" y="0"/>
                    <a:pt x="21600" y="9670"/>
                    <a:pt x="21600" y="21600"/>
                  </a:cubicBezTo>
                  <a:lnTo>
                    <a:pt x="0" y="21600"/>
                  </a:lnTo>
                  <a:lnTo>
                    <a:pt x="-1" y="0"/>
                  </a:lnTo>
                  <a:close/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oval" w="med" len="med"/>
              <a:tailEnd type="oval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99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89" name="Line 222"/>
            <p:cNvSpPr>
              <a:spLocks noChangeShapeType="1"/>
            </p:cNvSpPr>
            <p:nvPr/>
          </p:nvSpPr>
          <p:spPr bwMode="auto">
            <a:xfrm>
              <a:off x="384" y="2640"/>
              <a:ext cx="0" cy="48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90" name="Line 223"/>
            <p:cNvSpPr>
              <a:spLocks noChangeShapeType="1"/>
            </p:cNvSpPr>
            <p:nvPr/>
          </p:nvSpPr>
          <p:spPr bwMode="auto">
            <a:xfrm>
              <a:off x="1152" y="2592"/>
              <a:ext cx="0" cy="96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4664" name="Group 224"/>
          <p:cNvGrpSpPr>
            <a:grpSpLocks/>
          </p:cNvGrpSpPr>
          <p:nvPr/>
        </p:nvGrpSpPr>
        <p:grpSpPr bwMode="auto">
          <a:xfrm flipH="1">
            <a:off x="8443913" y="4203700"/>
            <a:ext cx="265112" cy="425450"/>
            <a:chOff x="1440" y="1008"/>
            <a:chExt cx="240" cy="384"/>
          </a:xfrm>
        </p:grpSpPr>
        <p:sp>
          <p:nvSpPr>
            <p:cNvPr id="24868" name="Line 225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9" name="Line 226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70" name="Freeform 227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65" name="Oval 228"/>
          <p:cNvSpPr>
            <a:spLocks noChangeArrowheads="1"/>
          </p:cNvSpPr>
          <p:nvPr/>
        </p:nvSpPr>
        <p:spPr bwMode="auto">
          <a:xfrm flipH="1">
            <a:off x="8177213" y="4735513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66" name="Line 229"/>
          <p:cNvSpPr>
            <a:spLocks noChangeShapeType="1"/>
          </p:cNvSpPr>
          <p:nvPr/>
        </p:nvSpPr>
        <p:spPr bwMode="auto">
          <a:xfrm flipH="1">
            <a:off x="8283575" y="47879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67" name="Line 230"/>
          <p:cNvSpPr>
            <a:spLocks noChangeShapeType="1"/>
          </p:cNvSpPr>
          <p:nvPr/>
        </p:nvSpPr>
        <p:spPr bwMode="auto">
          <a:xfrm flipH="1">
            <a:off x="8283575" y="49482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68" name="AutoShape 231"/>
          <p:cNvSpPr>
            <a:spLocks noChangeArrowheads="1"/>
          </p:cNvSpPr>
          <p:nvPr/>
        </p:nvSpPr>
        <p:spPr bwMode="auto">
          <a:xfrm rot="10800000" flipH="1">
            <a:off x="8231188" y="5054600"/>
            <a:ext cx="106362" cy="523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69" name="Line 232"/>
          <p:cNvSpPr>
            <a:spLocks noChangeShapeType="1"/>
          </p:cNvSpPr>
          <p:nvPr/>
        </p:nvSpPr>
        <p:spPr bwMode="auto">
          <a:xfrm flipH="1">
            <a:off x="8124825" y="4629150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0" name="Line 233"/>
          <p:cNvSpPr>
            <a:spLocks noChangeShapeType="1"/>
          </p:cNvSpPr>
          <p:nvPr/>
        </p:nvSpPr>
        <p:spPr bwMode="auto">
          <a:xfrm rot="10800000" flipH="1">
            <a:off x="8283575" y="46291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71" name="Group 234"/>
          <p:cNvGrpSpPr>
            <a:grpSpLocks/>
          </p:cNvGrpSpPr>
          <p:nvPr/>
        </p:nvGrpSpPr>
        <p:grpSpPr bwMode="auto">
          <a:xfrm>
            <a:off x="7858125" y="4203700"/>
            <a:ext cx="266700" cy="425450"/>
            <a:chOff x="1440" y="1008"/>
            <a:chExt cx="240" cy="384"/>
          </a:xfrm>
        </p:grpSpPr>
        <p:sp>
          <p:nvSpPr>
            <p:cNvPr id="24865" name="Line 235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6" name="Line 236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7" name="Freeform 237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72" name="Line 238"/>
          <p:cNvSpPr>
            <a:spLocks noChangeShapeType="1"/>
          </p:cNvSpPr>
          <p:nvPr/>
        </p:nvSpPr>
        <p:spPr bwMode="auto">
          <a:xfrm flipH="1">
            <a:off x="8443913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3" name="Line 239"/>
          <p:cNvSpPr>
            <a:spLocks noChangeShapeType="1"/>
          </p:cNvSpPr>
          <p:nvPr/>
        </p:nvSpPr>
        <p:spPr bwMode="auto">
          <a:xfrm flipH="1">
            <a:off x="8124825" y="3990975"/>
            <a:ext cx="0" cy="26511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4" name="Line 240"/>
          <p:cNvSpPr>
            <a:spLocks noChangeShapeType="1"/>
          </p:cNvSpPr>
          <p:nvPr/>
        </p:nvSpPr>
        <p:spPr bwMode="auto">
          <a:xfrm flipH="1">
            <a:off x="8389938" y="3565525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5" name="Line 241"/>
          <p:cNvSpPr>
            <a:spLocks noChangeShapeType="1"/>
          </p:cNvSpPr>
          <p:nvPr/>
        </p:nvSpPr>
        <p:spPr bwMode="auto">
          <a:xfrm flipH="1">
            <a:off x="8070850" y="3565525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6" name="Freeform 242"/>
          <p:cNvSpPr>
            <a:spLocks/>
          </p:cNvSpPr>
          <p:nvPr/>
        </p:nvSpPr>
        <p:spPr bwMode="auto">
          <a:xfrm flipH="1">
            <a:off x="8337550" y="3671888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7" name="Freeform 243"/>
          <p:cNvSpPr>
            <a:spLocks/>
          </p:cNvSpPr>
          <p:nvPr/>
        </p:nvSpPr>
        <p:spPr bwMode="auto">
          <a:xfrm flipH="1">
            <a:off x="8018463" y="3671888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8" name="Line 244"/>
          <p:cNvSpPr>
            <a:spLocks noChangeShapeType="1"/>
          </p:cNvSpPr>
          <p:nvPr/>
        </p:nvSpPr>
        <p:spPr bwMode="auto">
          <a:xfrm flipH="1">
            <a:off x="8443913" y="35655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79" name="Line 245"/>
          <p:cNvSpPr>
            <a:spLocks noChangeShapeType="1"/>
          </p:cNvSpPr>
          <p:nvPr/>
        </p:nvSpPr>
        <p:spPr bwMode="auto">
          <a:xfrm flipH="1">
            <a:off x="8124825" y="35655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0" name="Arc 246"/>
          <p:cNvSpPr>
            <a:spLocks/>
          </p:cNvSpPr>
          <p:nvPr/>
        </p:nvSpPr>
        <p:spPr bwMode="auto">
          <a:xfrm rot="10800000" flipH="1">
            <a:off x="7697788" y="4203700"/>
            <a:ext cx="427037" cy="158750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463184096 h 21600"/>
              <a:gd name="T4" fmla="*/ 0 w 21600"/>
              <a:gd name="T5" fmla="*/ 463184096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1" name="Arc 247"/>
          <p:cNvSpPr>
            <a:spLocks/>
          </p:cNvSpPr>
          <p:nvPr/>
        </p:nvSpPr>
        <p:spPr bwMode="auto">
          <a:xfrm flipH="1">
            <a:off x="6846888" y="4097338"/>
            <a:ext cx="1597025" cy="212725"/>
          </a:xfrm>
          <a:custGeom>
            <a:avLst/>
            <a:gdLst>
              <a:gd name="T0" fmla="*/ 0 w 21600"/>
              <a:gd name="T1" fmla="*/ 0 h 21600"/>
              <a:gd name="T2" fmla="*/ 2147483647 w 21600"/>
              <a:gd name="T3" fmla="*/ 2001141292 h 21600"/>
              <a:gd name="T4" fmla="*/ 0 w 21600"/>
              <a:gd name="T5" fmla="*/ 2001141292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21600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</a:path>
              <a:path w="21600" h="21600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 type="oval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2" name="Line 248"/>
          <p:cNvSpPr>
            <a:spLocks noChangeShapeType="1"/>
          </p:cNvSpPr>
          <p:nvPr/>
        </p:nvSpPr>
        <p:spPr bwMode="auto">
          <a:xfrm flipH="1">
            <a:off x="8709025" y="4362450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3" name="Line 249"/>
          <p:cNvSpPr>
            <a:spLocks noChangeShapeType="1"/>
          </p:cNvSpPr>
          <p:nvPr/>
        </p:nvSpPr>
        <p:spPr bwMode="auto">
          <a:xfrm flipH="1">
            <a:off x="7858125" y="43100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84" name="Group 250"/>
          <p:cNvGrpSpPr>
            <a:grpSpLocks/>
          </p:cNvGrpSpPr>
          <p:nvPr/>
        </p:nvGrpSpPr>
        <p:grpSpPr bwMode="auto">
          <a:xfrm>
            <a:off x="7326313" y="5319713"/>
            <a:ext cx="265112" cy="427037"/>
            <a:chOff x="1440" y="1008"/>
            <a:chExt cx="240" cy="384"/>
          </a:xfrm>
        </p:grpSpPr>
        <p:sp>
          <p:nvSpPr>
            <p:cNvPr id="24862" name="Line 251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3" name="Line 252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4" name="Freeform 253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85" name="Oval 254"/>
          <p:cNvSpPr>
            <a:spLocks noChangeArrowheads="1"/>
          </p:cNvSpPr>
          <p:nvPr/>
        </p:nvSpPr>
        <p:spPr bwMode="auto">
          <a:xfrm>
            <a:off x="7645400" y="5853113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86" name="Line 255"/>
          <p:cNvSpPr>
            <a:spLocks noChangeShapeType="1"/>
          </p:cNvSpPr>
          <p:nvPr/>
        </p:nvSpPr>
        <p:spPr bwMode="auto">
          <a:xfrm>
            <a:off x="7751763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7" name="Line 256"/>
          <p:cNvSpPr>
            <a:spLocks noChangeShapeType="1"/>
          </p:cNvSpPr>
          <p:nvPr/>
        </p:nvSpPr>
        <p:spPr bwMode="auto">
          <a:xfrm>
            <a:off x="7751763" y="60658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88" name="AutoShape 257"/>
          <p:cNvSpPr>
            <a:spLocks noChangeArrowheads="1"/>
          </p:cNvSpPr>
          <p:nvPr/>
        </p:nvSpPr>
        <p:spPr bwMode="auto">
          <a:xfrm rot="10800000">
            <a:off x="7697788" y="6172200"/>
            <a:ext cx="106362" cy="52388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689" name="Line 258"/>
          <p:cNvSpPr>
            <a:spLocks noChangeShapeType="1"/>
          </p:cNvSpPr>
          <p:nvPr/>
        </p:nvSpPr>
        <p:spPr bwMode="auto">
          <a:xfrm>
            <a:off x="7591425" y="5746750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0" name="Line 259"/>
          <p:cNvSpPr>
            <a:spLocks noChangeShapeType="1"/>
          </p:cNvSpPr>
          <p:nvPr/>
        </p:nvSpPr>
        <p:spPr bwMode="auto">
          <a:xfrm rot="10800000">
            <a:off x="7751763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691" name="Group 260"/>
          <p:cNvGrpSpPr>
            <a:grpSpLocks/>
          </p:cNvGrpSpPr>
          <p:nvPr/>
        </p:nvGrpSpPr>
        <p:grpSpPr bwMode="auto">
          <a:xfrm flipH="1">
            <a:off x="7910513" y="5319713"/>
            <a:ext cx="266700" cy="427037"/>
            <a:chOff x="1440" y="1008"/>
            <a:chExt cx="240" cy="384"/>
          </a:xfrm>
        </p:grpSpPr>
        <p:sp>
          <p:nvSpPr>
            <p:cNvPr id="24859" name="Line 261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0" name="Line 262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61" name="Freeform 263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95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sp>
        <p:nvSpPr>
          <p:cNvPr id="24692" name="Line 264"/>
          <p:cNvSpPr>
            <a:spLocks noChangeShapeType="1"/>
          </p:cNvSpPr>
          <p:nvPr/>
        </p:nvSpPr>
        <p:spPr bwMode="auto">
          <a:xfrm>
            <a:off x="7591425" y="5000625"/>
            <a:ext cx="0" cy="31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3" name="Line 265"/>
          <p:cNvSpPr>
            <a:spLocks noChangeShapeType="1"/>
          </p:cNvSpPr>
          <p:nvPr/>
        </p:nvSpPr>
        <p:spPr bwMode="auto">
          <a:xfrm>
            <a:off x="7910513" y="5000625"/>
            <a:ext cx="0" cy="3730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4" name="Line 266"/>
          <p:cNvSpPr>
            <a:spLocks noChangeShapeType="1"/>
          </p:cNvSpPr>
          <p:nvPr/>
        </p:nvSpPr>
        <p:spPr bwMode="auto">
          <a:xfrm>
            <a:off x="7539038" y="4681538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5" name="Line 267"/>
          <p:cNvSpPr>
            <a:spLocks noChangeShapeType="1"/>
          </p:cNvSpPr>
          <p:nvPr/>
        </p:nvSpPr>
        <p:spPr bwMode="auto">
          <a:xfrm>
            <a:off x="7858125" y="46815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6" name="Freeform 268"/>
          <p:cNvSpPr>
            <a:spLocks/>
          </p:cNvSpPr>
          <p:nvPr/>
        </p:nvSpPr>
        <p:spPr bwMode="auto">
          <a:xfrm>
            <a:off x="7485063" y="4787900"/>
            <a:ext cx="212725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7" name="Freeform 269"/>
          <p:cNvSpPr>
            <a:spLocks/>
          </p:cNvSpPr>
          <p:nvPr/>
        </p:nvSpPr>
        <p:spPr bwMode="auto">
          <a:xfrm>
            <a:off x="7804150" y="4787900"/>
            <a:ext cx="214313" cy="320675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8" name="Line 270"/>
          <p:cNvSpPr>
            <a:spLocks noChangeShapeType="1"/>
          </p:cNvSpPr>
          <p:nvPr/>
        </p:nvSpPr>
        <p:spPr bwMode="auto">
          <a:xfrm>
            <a:off x="7910513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699" name="Line 271"/>
          <p:cNvSpPr>
            <a:spLocks noChangeShapeType="1"/>
          </p:cNvSpPr>
          <p:nvPr/>
        </p:nvSpPr>
        <p:spPr bwMode="auto">
          <a:xfrm flipV="1">
            <a:off x="8177213" y="54276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0" name="Line 272"/>
          <p:cNvSpPr>
            <a:spLocks noChangeShapeType="1"/>
          </p:cNvSpPr>
          <p:nvPr/>
        </p:nvSpPr>
        <p:spPr bwMode="auto">
          <a:xfrm flipV="1">
            <a:off x="7326313" y="5480050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1" name="Line 273"/>
          <p:cNvSpPr>
            <a:spLocks noChangeShapeType="1"/>
          </p:cNvSpPr>
          <p:nvPr/>
        </p:nvSpPr>
        <p:spPr bwMode="auto">
          <a:xfrm>
            <a:off x="7591425" y="4681538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2" name="Rectangle 274"/>
          <p:cNvSpPr>
            <a:spLocks noChangeArrowheads="1"/>
          </p:cNvSpPr>
          <p:nvPr/>
        </p:nvSpPr>
        <p:spPr bwMode="auto">
          <a:xfrm>
            <a:off x="293688" y="3244850"/>
            <a:ext cx="2233612" cy="3033713"/>
          </a:xfrm>
          <a:prstGeom prst="rect">
            <a:avLst/>
          </a:prstGeom>
          <a:solidFill>
            <a:srgbClr val="FFFF99"/>
          </a:solidFill>
          <a:ln w="9525" algn="ctr">
            <a:solidFill>
              <a:schemeClr val="tx1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03" name="Line 275"/>
          <p:cNvSpPr>
            <a:spLocks noChangeShapeType="1"/>
          </p:cNvSpPr>
          <p:nvPr/>
        </p:nvSpPr>
        <p:spPr bwMode="auto">
          <a:xfrm>
            <a:off x="1090613" y="452278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4" name="Line 276"/>
          <p:cNvSpPr>
            <a:spLocks noChangeShapeType="1"/>
          </p:cNvSpPr>
          <p:nvPr/>
        </p:nvSpPr>
        <p:spPr bwMode="auto">
          <a:xfrm flipH="1">
            <a:off x="984250" y="462915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5" name="Freeform 277"/>
          <p:cNvSpPr>
            <a:spLocks/>
          </p:cNvSpPr>
          <p:nvPr/>
        </p:nvSpPr>
        <p:spPr bwMode="auto">
          <a:xfrm>
            <a:off x="1144588" y="441642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6" name="Oval 278"/>
          <p:cNvSpPr>
            <a:spLocks noChangeArrowheads="1"/>
          </p:cNvSpPr>
          <p:nvPr/>
        </p:nvSpPr>
        <p:spPr bwMode="auto">
          <a:xfrm>
            <a:off x="1304925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07" name="Line 279"/>
          <p:cNvSpPr>
            <a:spLocks noChangeShapeType="1"/>
          </p:cNvSpPr>
          <p:nvPr/>
        </p:nvSpPr>
        <p:spPr bwMode="auto">
          <a:xfrm>
            <a:off x="1411288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8" name="Line 280"/>
          <p:cNvSpPr>
            <a:spLocks noChangeShapeType="1"/>
          </p:cNvSpPr>
          <p:nvPr/>
        </p:nvSpPr>
        <p:spPr bwMode="auto">
          <a:xfrm>
            <a:off x="1411288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09" name="AutoShape 281"/>
          <p:cNvSpPr>
            <a:spLocks noChangeArrowheads="1"/>
          </p:cNvSpPr>
          <p:nvPr/>
        </p:nvSpPr>
        <p:spPr bwMode="auto">
          <a:xfrm rot="10800000">
            <a:off x="1357313" y="6011863"/>
            <a:ext cx="106362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10" name="Line 282"/>
          <p:cNvSpPr>
            <a:spLocks noChangeShapeType="1"/>
          </p:cNvSpPr>
          <p:nvPr/>
        </p:nvSpPr>
        <p:spPr bwMode="auto">
          <a:xfrm>
            <a:off x="1250950" y="4841875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1" name="Line 283"/>
          <p:cNvSpPr>
            <a:spLocks noChangeShapeType="1"/>
          </p:cNvSpPr>
          <p:nvPr/>
        </p:nvSpPr>
        <p:spPr bwMode="auto">
          <a:xfrm>
            <a:off x="1411288" y="48418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2" name="Line 284"/>
          <p:cNvSpPr>
            <a:spLocks noChangeShapeType="1"/>
          </p:cNvSpPr>
          <p:nvPr/>
        </p:nvSpPr>
        <p:spPr bwMode="auto">
          <a:xfrm flipH="1">
            <a:off x="1730375" y="452278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3" name="Line 285"/>
          <p:cNvSpPr>
            <a:spLocks noChangeShapeType="1"/>
          </p:cNvSpPr>
          <p:nvPr/>
        </p:nvSpPr>
        <p:spPr bwMode="auto">
          <a:xfrm>
            <a:off x="1730375" y="462915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4" name="Freeform 286"/>
          <p:cNvSpPr>
            <a:spLocks/>
          </p:cNvSpPr>
          <p:nvPr/>
        </p:nvSpPr>
        <p:spPr bwMode="auto">
          <a:xfrm flipH="1">
            <a:off x="1570038" y="4416425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5" name="Line 287"/>
          <p:cNvSpPr>
            <a:spLocks noChangeShapeType="1"/>
          </p:cNvSpPr>
          <p:nvPr/>
        </p:nvSpPr>
        <p:spPr bwMode="auto">
          <a:xfrm flipH="1">
            <a:off x="1250950" y="4416425"/>
            <a:ext cx="2127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6" name="Line 288"/>
          <p:cNvSpPr>
            <a:spLocks noChangeShapeType="1"/>
          </p:cNvSpPr>
          <p:nvPr/>
        </p:nvSpPr>
        <p:spPr bwMode="auto">
          <a:xfrm>
            <a:off x="1090613" y="38846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7" name="Line 289"/>
          <p:cNvSpPr>
            <a:spLocks noChangeShapeType="1"/>
          </p:cNvSpPr>
          <p:nvPr/>
        </p:nvSpPr>
        <p:spPr bwMode="auto">
          <a:xfrm>
            <a:off x="984250" y="33528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8" name="Freeform 290"/>
          <p:cNvSpPr>
            <a:spLocks/>
          </p:cNvSpPr>
          <p:nvPr/>
        </p:nvSpPr>
        <p:spPr bwMode="auto">
          <a:xfrm>
            <a:off x="931863" y="3459163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19" name="Line 291"/>
          <p:cNvSpPr>
            <a:spLocks noChangeShapeType="1"/>
          </p:cNvSpPr>
          <p:nvPr/>
        </p:nvSpPr>
        <p:spPr bwMode="auto">
          <a:xfrm>
            <a:off x="1038225" y="33528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0" name="Line 292"/>
          <p:cNvSpPr>
            <a:spLocks noChangeShapeType="1"/>
          </p:cNvSpPr>
          <p:nvPr/>
        </p:nvSpPr>
        <p:spPr bwMode="auto">
          <a:xfrm>
            <a:off x="1730375" y="38846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1" name="Line 293"/>
          <p:cNvSpPr>
            <a:spLocks noChangeShapeType="1"/>
          </p:cNvSpPr>
          <p:nvPr/>
        </p:nvSpPr>
        <p:spPr bwMode="auto">
          <a:xfrm>
            <a:off x="1570038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2" name="Line 294"/>
          <p:cNvSpPr>
            <a:spLocks noChangeShapeType="1"/>
          </p:cNvSpPr>
          <p:nvPr/>
        </p:nvSpPr>
        <p:spPr bwMode="auto">
          <a:xfrm flipH="1">
            <a:off x="1463675" y="40973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3" name="Freeform 295"/>
          <p:cNvSpPr>
            <a:spLocks/>
          </p:cNvSpPr>
          <p:nvPr/>
        </p:nvSpPr>
        <p:spPr bwMode="auto">
          <a:xfrm>
            <a:off x="1624013" y="3884613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4" name="Line 296"/>
          <p:cNvSpPr>
            <a:spLocks noChangeShapeType="1"/>
          </p:cNvSpPr>
          <p:nvPr/>
        </p:nvSpPr>
        <p:spPr bwMode="auto">
          <a:xfrm flipH="1">
            <a:off x="1250950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5" name="Line 297"/>
          <p:cNvSpPr>
            <a:spLocks noChangeShapeType="1"/>
          </p:cNvSpPr>
          <p:nvPr/>
        </p:nvSpPr>
        <p:spPr bwMode="auto">
          <a:xfrm>
            <a:off x="1250950" y="4097338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6" name="Freeform 298"/>
          <p:cNvSpPr>
            <a:spLocks/>
          </p:cNvSpPr>
          <p:nvPr/>
        </p:nvSpPr>
        <p:spPr bwMode="auto">
          <a:xfrm flipH="1">
            <a:off x="1090613" y="3884613"/>
            <a:ext cx="107950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7" name="Line 299"/>
          <p:cNvSpPr>
            <a:spLocks noChangeShapeType="1"/>
          </p:cNvSpPr>
          <p:nvPr/>
        </p:nvSpPr>
        <p:spPr bwMode="auto">
          <a:xfrm>
            <a:off x="825500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8" name="Line 300"/>
          <p:cNvSpPr>
            <a:spLocks noChangeShapeType="1"/>
          </p:cNvSpPr>
          <p:nvPr/>
        </p:nvSpPr>
        <p:spPr bwMode="auto">
          <a:xfrm flipH="1">
            <a:off x="719138" y="4097338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29" name="Freeform 301"/>
          <p:cNvSpPr>
            <a:spLocks/>
          </p:cNvSpPr>
          <p:nvPr/>
        </p:nvSpPr>
        <p:spPr bwMode="auto">
          <a:xfrm>
            <a:off x="877888" y="3884613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0" name="Line 302"/>
          <p:cNvSpPr>
            <a:spLocks noChangeShapeType="1"/>
          </p:cNvSpPr>
          <p:nvPr/>
        </p:nvSpPr>
        <p:spPr bwMode="auto">
          <a:xfrm>
            <a:off x="1090613" y="4310063"/>
            <a:ext cx="6397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1" name="Line 303"/>
          <p:cNvSpPr>
            <a:spLocks noChangeShapeType="1"/>
          </p:cNvSpPr>
          <p:nvPr/>
        </p:nvSpPr>
        <p:spPr bwMode="auto">
          <a:xfrm>
            <a:off x="984250" y="388461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2" name="Line 304"/>
          <p:cNvSpPr>
            <a:spLocks noChangeShapeType="1"/>
          </p:cNvSpPr>
          <p:nvPr/>
        </p:nvSpPr>
        <p:spPr bwMode="auto">
          <a:xfrm>
            <a:off x="984250" y="43100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3" name="Line 305"/>
          <p:cNvSpPr>
            <a:spLocks noChangeShapeType="1"/>
          </p:cNvSpPr>
          <p:nvPr/>
        </p:nvSpPr>
        <p:spPr bwMode="auto">
          <a:xfrm>
            <a:off x="984250" y="4416425"/>
            <a:ext cx="8524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4" name="Line 306"/>
          <p:cNvSpPr>
            <a:spLocks noChangeShapeType="1"/>
          </p:cNvSpPr>
          <p:nvPr/>
        </p:nvSpPr>
        <p:spPr bwMode="auto">
          <a:xfrm flipH="1">
            <a:off x="1995488" y="3990975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5" name="Line 307"/>
          <p:cNvSpPr>
            <a:spLocks noChangeShapeType="1"/>
          </p:cNvSpPr>
          <p:nvPr/>
        </p:nvSpPr>
        <p:spPr bwMode="auto">
          <a:xfrm>
            <a:off x="1995488" y="4097338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6" name="Freeform 308"/>
          <p:cNvSpPr>
            <a:spLocks/>
          </p:cNvSpPr>
          <p:nvPr/>
        </p:nvSpPr>
        <p:spPr bwMode="auto">
          <a:xfrm flipH="1">
            <a:off x="1836738" y="3884613"/>
            <a:ext cx="106362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7" name="Line 309"/>
          <p:cNvSpPr>
            <a:spLocks noChangeShapeType="1"/>
          </p:cNvSpPr>
          <p:nvPr/>
        </p:nvSpPr>
        <p:spPr bwMode="auto">
          <a:xfrm flipH="1">
            <a:off x="1836738" y="431006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8" name="Line 310"/>
          <p:cNvSpPr>
            <a:spLocks noChangeShapeType="1"/>
          </p:cNvSpPr>
          <p:nvPr/>
        </p:nvSpPr>
        <p:spPr bwMode="auto">
          <a:xfrm>
            <a:off x="1038225" y="37782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39" name="Line 311"/>
          <p:cNvSpPr>
            <a:spLocks noChangeShapeType="1"/>
          </p:cNvSpPr>
          <p:nvPr/>
        </p:nvSpPr>
        <p:spPr bwMode="auto">
          <a:xfrm>
            <a:off x="1730375" y="3352800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0" name="Freeform 312"/>
          <p:cNvSpPr>
            <a:spLocks/>
          </p:cNvSpPr>
          <p:nvPr/>
        </p:nvSpPr>
        <p:spPr bwMode="auto">
          <a:xfrm>
            <a:off x="1676400" y="3459163"/>
            <a:ext cx="212725" cy="319087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 w="9525" cap="flat" cmpd="sng">
            <a:solidFill>
              <a:schemeClr val="tx1"/>
            </a:solidFill>
            <a:prstDash val="solid"/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1" name="Line 313"/>
          <p:cNvSpPr>
            <a:spLocks noChangeShapeType="1"/>
          </p:cNvSpPr>
          <p:nvPr/>
        </p:nvSpPr>
        <p:spPr bwMode="auto">
          <a:xfrm>
            <a:off x="1782763" y="33528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2" name="Line 314"/>
          <p:cNvSpPr>
            <a:spLocks noChangeShapeType="1"/>
          </p:cNvSpPr>
          <p:nvPr/>
        </p:nvSpPr>
        <p:spPr bwMode="auto">
          <a:xfrm>
            <a:off x="1730375" y="388461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3" name="Line 315"/>
          <p:cNvSpPr>
            <a:spLocks noChangeShapeType="1"/>
          </p:cNvSpPr>
          <p:nvPr/>
        </p:nvSpPr>
        <p:spPr bwMode="auto">
          <a:xfrm>
            <a:off x="1782763" y="37782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4" name="Line 316"/>
          <p:cNvSpPr>
            <a:spLocks noChangeShapeType="1"/>
          </p:cNvSpPr>
          <p:nvPr/>
        </p:nvSpPr>
        <p:spPr bwMode="auto">
          <a:xfrm flipV="1">
            <a:off x="1570038" y="4310063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5" name="Line 317"/>
          <p:cNvSpPr>
            <a:spLocks noChangeShapeType="1"/>
          </p:cNvSpPr>
          <p:nvPr/>
        </p:nvSpPr>
        <p:spPr bwMode="auto">
          <a:xfrm flipV="1">
            <a:off x="1250950" y="441642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6" name="Line 318"/>
          <p:cNvSpPr>
            <a:spLocks noChangeShapeType="1"/>
          </p:cNvSpPr>
          <p:nvPr/>
        </p:nvSpPr>
        <p:spPr bwMode="auto">
          <a:xfrm flipV="1">
            <a:off x="1357313" y="3884613"/>
            <a:ext cx="160337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7" name="Line 319"/>
          <p:cNvSpPr>
            <a:spLocks noChangeShapeType="1"/>
          </p:cNvSpPr>
          <p:nvPr/>
        </p:nvSpPr>
        <p:spPr bwMode="auto">
          <a:xfrm>
            <a:off x="1517650" y="3884613"/>
            <a:ext cx="2651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8" name="Line 320"/>
          <p:cNvSpPr>
            <a:spLocks noChangeShapeType="1"/>
          </p:cNvSpPr>
          <p:nvPr/>
        </p:nvSpPr>
        <p:spPr bwMode="auto">
          <a:xfrm>
            <a:off x="1304925" y="3884613"/>
            <a:ext cx="15875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49" name="Line 321"/>
          <p:cNvSpPr>
            <a:spLocks noChangeShapeType="1"/>
          </p:cNvSpPr>
          <p:nvPr/>
        </p:nvSpPr>
        <p:spPr bwMode="auto">
          <a:xfrm flipH="1">
            <a:off x="1038225" y="3884613"/>
            <a:ext cx="2667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0" name="Line 322"/>
          <p:cNvSpPr>
            <a:spLocks noChangeShapeType="1"/>
          </p:cNvSpPr>
          <p:nvPr/>
        </p:nvSpPr>
        <p:spPr bwMode="auto">
          <a:xfrm>
            <a:off x="1250950" y="4948238"/>
            <a:ext cx="0" cy="2127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1" name="Line 323"/>
          <p:cNvSpPr>
            <a:spLocks noChangeShapeType="1"/>
          </p:cNvSpPr>
          <p:nvPr/>
        </p:nvSpPr>
        <p:spPr bwMode="auto">
          <a:xfrm flipH="1">
            <a:off x="1144588" y="5054600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2" name="Freeform 324"/>
          <p:cNvSpPr>
            <a:spLocks/>
          </p:cNvSpPr>
          <p:nvPr/>
        </p:nvSpPr>
        <p:spPr bwMode="auto">
          <a:xfrm>
            <a:off x="1304925" y="4841875"/>
            <a:ext cx="106363" cy="425450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3" name="Line 325"/>
          <p:cNvSpPr>
            <a:spLocks noChangeShapeType="1"/>
          </p:cNvSpPr>
          <p:nvPr/>
        </p:nvSpPr>
        <p:spPr bwMode="auto">
          <a:xfrm>
            <a:off x="1782763" y="3884613"/>
            <a:ext cx="425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4" name="Line 326"/>
          <p:cNvSpPr>
            <a:spLocks noChangeShapeType="1"/>
          </p:cNvSpPr>
          <p:nvPr/>
        </p:nvSpPr>
        <p:spPr bwMode="auto">
          <a:xfrm>
            <a:off x="2208213" y="3884613"/>
            <a:ext cx="0" cy="13827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5" name="Line 327"/>
          <p:cNvSpPr>
            <a:spLocks noChangeShapeType="1"/>
          </p:cNvSpPr>
          <p:nvPr/>
        </p:nvSpPr>
        <p:spPr bwMode="auto">
          <a:xfrm flipH="1">
            <a:off x="2368550" y="5319713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6" name="Line 328"/>
          <p:cNvSpPr>
            <a:spLocks noChangeShapeType="1"/>
          </p:cNvSpPr>
          <p:nvPr/>
        </p:nvSpPr>
        <p:spPr bwMode="auto">
          <a:xfrm>
            <a:off x="2368550" y="542766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7" name="Freeform 329"/>
          <p:cNvSpPr>
            <a:spLocks/>
          </p:cNvSpPr>
          <p:nvPr/>
        </p:nvSpPr>
        <p:spPr bwMode="auto">
          <a:xfrm flipH="1">
            <a:off x="2208213" y="5213350"/>
            <a:ext cx="106362" cy="427038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8" name="Line 330"/>
          <p:cNvSpPr>
            <a:spLocks noChangeShapeType="1"/>
          </p:cNvSpPr>
          <p:nvPr/>
        </p:nvSpPr>
        <p:spPr bwMode="auto">
          <a:xfrm rot="10800000">
            <a:off x="1411288" y="5640388"/>
            <a:ext cx="79692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59" name="Line 331"/>
          <p:cNvSpPr>
            <a:spLocks noChangeShapeType="1"/>
          </p:cNvSpPr>
          <p:nvPr/>
        </p:nvSpPr>
        <p:spPr bwMode="auto">
          <a:xfrm>
            <a:off x="1411288" y="5586413"/>
            <a:ext cx="0" cy="1063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0" name="Line 332"/>
          <p:cNvSpPr>
            <a:spLocks noChangeShapeType="1"/>
          </p:cNvSpPr>
          <p:nvPr/>
        </p:nvSpPr>
        <p:spPr bwMode="auto">
          <a:xfrm flipH="1">
            <a:off x="771525" y="4310063"/>
            <a:ext cx="319088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oval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1" name="Line 333"/>
          <p:cNvSpPr>
            <a:spLocks noChangeShapeType="1"/>
          </p:cNvSpPr>
          <p:nvPr/>
        </p:nvSpPr>
        <p:spPr bwMode="auto">
          <a:xfrm rot="10800000" flipH="1">
            <a:off x="825500" y="4416425"/>
            <a:ext cx="1587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2" name="Line 334"/>
          <p:cNvSpPr>
            <a:spLocks noChangeShapeType="1"/>
          </p:cNvSpPr>
          <p:nvPr/>
        </p:nvSpPr>
        <p:spPr bwMode="auto">
          <a:xfrm>
            <a:off x="771525" y="4310063"/>
            <a:ext cx="0" cy="4778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3" name="Line 335"/>
          <p:cNvSpPr>
            <a:spLocks noChangeShapeType="1"/>
          </p:cNvSpPr>
          <p:nvPr/>
        </p:nvSpPr>
        <p:spPr bwMode="auto">
          <a:xfrm>
            <a:off x="825500" y="4416425"/>
            <a:ext cx="0" cy="12763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4" name="Oval 336"/>
          <p:cNvSpPr>
            <a:spLocks noChangeArrowheads="1"/>
          </p:cNvSpPr>
          <p:nvPr/>
        </p:nvSpPr>
        <p:spPr bwMode="auto">
          <a:xfrm>
            <a:off x="665163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65" name="Line 337"/>
          <p:cNvSpPr>
            <a:spLocks noChangeShapeType="1"/>
          </p:cNvSpPr>
          <p:nvPr/>
        </p:nvSpPr>
        <p:spPr bwMode="auto">
          <a:xfrm>
            <a:off x="771525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6" name="Line 338"/>
          <p:cNvSpPr>
            <a:spLocks noChangeShapeType="1"/>
          </p:cNvSpPr>
          <p:nvPr/>
        </p:nvSpPr>
        <p:spPr bwMode="auto">
          <a:xfrm>
            <a:off x="771525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7" name="AutoShape 339"/>
          <p:cNvSpPr>
            <a:spLocks noChangeArrowheads="1"/>
          </p:cNvSpPr>
          <p:nvPr/>
        </p:nvSpPr>
        <p:spPr bwMode="auto">
          <a:xfrm rot="10800000">
            <a:off x="719138" y="6011863"/>
            <a:ext cx="106362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68" name="Line 340"/>
          <p:cNvSpPr>
            <a:spLocks noChangeShapeType="1"/>
          </p:cNvSpPr>
          <p:nvPr/>
        </p:nvSpPr>
        <p:spPr bwMode="auto">
          <a:xfrm>
            <a:off x="771525" y="4735513"/>
            <a:ext cx="0" cy="95726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69" name="Oval 341"/>
          <p:cNvSpPr>
            <a:spLocks noChangeArrowheads="1"/>
          </p:cNvSpPr>
          <p:nvPr/>
        </p:nvSpPr>
        <p:spPr bwMode="auto">
          <a:xfrm>
            <a:off x="719138" y="5692775"/>
            <a:ext cx="212725" cy="212725"/>
          </a:xfrm>
          <a:prstGeom prst="ellipse">
            <a:avLst/>
          </a:prstGeom>
          <a:solidFill>
            <a:srgbClr val="FFFFFF"/>
          </a:solidFill>
          <a:ln w="9525" algn="ctr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70" name="Line 342"/>
          <p:cNvSpPr>
            <a:spLocks noChangeShapeType="1"/>
          </p:cNvSpPr>
          <p:nvPr/>
        </p:nvSpPr>
        <p:spPr bwMode="auto">
          <a:xfrm>
            <a:off x="825500" y="574675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1" name="Line 343"/>
          <p:cNvSpPr>
            <a:spLocks noChangeShapeType="1"/>
          </p:cNvSpPr>
          <p:nvPr/>
        </p:nvSpPr>
        <p:spPr bwMode="auto">
          <a:xfrm>
            <a:off x="825500" y="5905500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2" name="AutoShape 344"/>
          <p:cNvSpPr>
            <a:spLocks noChangeArrowheads="1"/>
          </p:cNvSpPr>
          <p:nvPr/>
        </p:nvSpPr>
        <p:spPr bwMode="auto">
          <a:xfrm rot="10800000">
            <a:off x="771525" y="6011863"/>
            <a:ext cx="106363" cy="53975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95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773" name="Line 345"/>
          <p:cNvSpPr>
            <a:spLocks noChangeShapeType="1"/>
          </p:cNvSpPr>
          <p:nvPr/>
        </p:nvSpPr>
        <p:spPr bwMode="auto">
          <a:xfrm flipH="1">
            <a:off x="612775" y="3884613"/>
            <a:ext cx="42545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4" name="Line 346"/>
          <p:cNvSpPr>
            <a:spLocks noChangeShapeType="1"/>
          </p:cNvSpPr>
          <p:nvPr/>
        </p:nvSpPr>
        <p:spPr bwMode="auto">
          <a:xfrm flipH="1">
            <a:off x="612775" y="3884613"/>
            <a:ext cx="0" cy="132873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5" name="Line 347"/>
          <p:cNvSpPr>
            <a:spLocks noChangeShapeType="1"/>
          </p:cNvSpPr>
          <p:nvPr/>
        </p:nvSpPr>
        <p:spPr bwMode="auto">
          <a:xfrm>
            <a:off x="452438" y="5319713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6" name="Line 348"/>
          <p:cNvSpPr>
            <a:spLocks noChangeShapeType="1"/>
          </p:cNvSpPr>
          <p:nvPr/>
        </p:nvSpPr>
        <p:spPr bwMode="auto">
          <a:xfrm flipH="1">
            <a:off x="346075" y="5427663"/>
            <a:ext cx="1063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7" name="Freeform 349"/>
          <p:cNvSpPr>
            <a:spLocks/>
          </p:cNvSpPr>
          <p:nvPr/>
        </p:nvSpPr>
        <p:spPr bwMode="auto">
          <a:xfrm>
            <a:off x="506413" y="5213350"/>
            <a:ext cx="106362" cy="427038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8" name="Line 350"/>
          <p:cNvSpPr>
            <a:spLocks noChangeShapeType="1"/>
          </p:cNvSpPr>
          <p:nvPr/>
        </p:nvSpPr>
        <p:spPr bwMode="auto">
          <a:xfrm rot="10800000" flipH="1">
            <a:off x="612775" y="5640388"/>
            <a:ext cx="79851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79" name="Line 351"/>
          <p:cNvSpPr>
            <a:spLocks noChangeShapeType="1"/>
          </p:cNvSpPr>
          <p:nvPr/>
        </p:nvSpPr>
        <p:spPr bwMode="auto">
          <a:xfrm>
            <a:off x="1250950" y="5319713"/>
            <a:ext cx="0" cy="214312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0" name="Line 352"/>
          <p:cNvSpPr>
            <a:spLocks noChangeShapeType="1"/>
          </p:cNvSpPr>
          <p:nvPr/>
        </p:nvSpPr>
        <p:spPr bwMode="auto">
          <a:xfrm flipH="1">
            <a:off x="1144588" y="5427663"/>
            <a:ext cx="1063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1" name="Freeform 353"/>
          <p:cNvSpPr>
            <a:spLocks/>
          </p:cNvSpPr>
          <p:nvPr/>
        </p:nvSpPr>
        <p:spPr bwMode="auto">
          <a:xfrm>
            <a:off x="1304925" y="5213350"/>
            <a:ext cx="106363" cy="427038"/>
          </a:xfrm>
          <a:custGeom>
            <a:avLst/>
            <a:gdLst>
              <a:gd name="T0" fmla="*/ 2147483647 w 96"/>
              <a:gd name="T1" fmla="*/ 2147483647 h 384"/>
              <a:gd name="T2" fmla="*/ 2147483647 w 96"/>
              <a:gd name="T3" fmla="*/ 2147483647 h 384"/>
              <a:gd name="T4" fmla="*/ 0 w 96"/>
              <a:gd name="T5" fmla="*/ 2147483647 h 384"/>
              <a:gd name="T6" fmla="*/ 0 w 96"/>
              <a:gd name="T7" fmla="*/ 2147483647 h 384"/>
              <a:gd name="T8" fmla="*/ 2147483647 w 96"/>
              <a:gd name="T9" fmla="*/ 2147483647 h 384"/>
              <a:gd name="T10" fmla="*/ 2147483647 w 96"/>
              <a:gd name="T11" fmla="*/ 0 h 384"/>
              <a:gd name="T12" fmla="*/ 0 60000 65536"/>
              <a:gd name="T13" fmla="*/ 0 60000 65536"/>
              <a:gd name="T14" fmla="*/ 0 60000 65536"/>
              <a:gd name="T15" fmla="*/ 0 60000 65536"/>
              <a:gd name="T16" fmla="*/ 0 60000 65536"/>
              <a:gd name="T17" fmla="*/ 0 60000 65536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0" t="0" r="r" b="b"/>
            <a:pathLst>
              <a:path w="96" h="384">
                <a:moveTo>
                  <a:pt x="96" y="384"/>
                </a:moveTo>
                <a:lnTo>
                  <a:pt x="96" y="288"/>
                </a:lnTo>
                <a:lnTo>
                  <a:pt x="0" y="288"/>
                </a:lnTo>
                <a:lnTo>
                  <a:pt x="0" y="96"/>
                </a:lnTo>
                <a:lnTo>
                  <a:pt x="96" y="96"/>
                </a:lnTo>
                <a:lnTo>
                  <a:pt x="96" y="0"/>
                </a:lnTo>
              </a:path>
            </a:pathLst>
          </a:custGeom>
          <a:noFill/>
          <a:ln w="9525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2" name="Line 354"/>
          <p:cNvSpPr>
            <a:spLocks noChangeShapeType="1"/>
          </p:cNvSpPr>
          <p:nvPr/>
        </p:nvSpPr>
        <p:spPr bwMode="auto">
          <a:xfrm flipV="1">
            <a:off x="293688" y="6224588"/>
            <a:ext cx="2233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3" name="Line 355"/>
          <p:cNvSpPr>
            <a:spLocks noChangeShapeType="1"/>
          </p:cNvSpPr>
          <p:nvPr/>
        </p:nvSpPr>
        <p:spPr bwMode="auto">
          <a:xfrm flipV="1">
            <a:off x="293688" y="6172200"/>
            <a:ext cx="22336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4" name="Line 356"/>
          <p:cNvSpPr>
            <a:spLocks noChangeShapeType="1"/>
          </p:cNvSpPr>
          <p:nvPr/>
        </p:nvSpPr>
        <p:spPr bwMode="auto">
          <a:xfrm>
            <a:off x="1836738" y="4629150"/>
            <a:ext cx="0" cy="159543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5" name="Line 357"/>
          <p:cNvSpPr>
            <a:spLocks noChangeShapeType="1"/>
          </p:cNvSpPr>
          <p:nvPr/>
        </p:nvSpPr>
        <p:spPr bwMode="auto">
          <a:xfrm>
            <a:off x="984250" y="4629150"/>
            <a:ext cx="0" cy="15430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6" name="Line 358"/>
          <p:cNvSpPr>
            <a:spLocks noChangeShapeType="1"/>
          </p:cNvSpPr>
          <p:nvPr/>
        </p:nvSpPr>
        <p:spPr bwMode="auto">
          <a:xfrm flipV="1">
            <a:off x="3509963" y="4416425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7" name="Line 359"/>
          <p:cNvSpPr>
            <a:spLocks noChangeShapeType="1"/>
          </p:cNvSpPr>
          <p:nvPr/>
        </p:nvSpPr>
        <p:spPr bwMode="auto">
          <a:xfrm flipV="1">
            <a:off x="3297238" y="4416425"/>
            <a:ext cx="0" cy="1587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8" name="Line 360"/>
          <p:cNvSpPr>
            <a:spLocks noChangeShapeType="1"/>
          </p:cNvSpPr>
          <p:nvPr/>
        </p:nvSpPr>
        <p:spPr bwMode="auto">
          <a:xfrm>
            <a:off x="2713038" y="3990975"/>
            <a:ext cx="0" cy="31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89" name="Line 361"/>
          <p:cNvSpPr>
            <a:spLocks noChangeShapeType="1"/>
          </p:cNvSpPr>
          <p:nvPr/>
        </p:nvSpPr>
        <p:spPr bwMode="auto">
          <a:xfrm>
            <a:off x="4095750" y="3990975"/>
            <a:ext cx="0" cy="3190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0" name="Line 362"/>
          <p:cNvSpPr>
            <a:spLocks noChangeShapeType="1"/>
          </p:cNvSpPr>
          <p:nvPr/>
        </p:nvSpPr>
        <p:spPr bwMode="auto">
          <a:xfrm flipV="1">
            <a:off x="2978150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1" name="Line 363"/>
          <p:cNvSpPr>
            <a:spLocks noChangeShapeType="1"/>
          </p:cNvSpPr>
          <p:nvPr/>
        </p:nvSpPr>
        <p:spPr bwMode="auto">
          <a:xfrm flipV="1">
            <a:off x="3829050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2" name="Line 364"/>
          <p:cNvSpPr>
            <a:spLocks noChangeShapeType="1"/>
          </p:cNvSpPr>
          <p:nvPr/>
        </p:nvSpPr>
        <p:spPr bwMode="auto">
          <a:xfrm flipV="1">
            <a:off x="1836738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3" name="Line 365"/>
          <p:cNvSpPr>
            <a:spLocks noChangeShapeType="1"/>
          </p:cNvSpPr>
          <p:nvPr/>
        </p:nvSpPr>
        <p:spPr bwMode="auto">
          <a:xfrm flipV="1">
            <a:off x="984250" y="5959475"/>
            <a:ext cx="0" cy="1063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4" name="Line 366"/>
          <p:cNvSpPr>
            <a:spLocks noChangeShapeType="1"/>
          </p:cNvSpPr>
          <p:nvPr/>
        </p:nvSpPr>
        <p:spPr bwMode="auto">
          <a:xfrm flipV="1">
            <a:off x="1304925" y="3830638"/>
            <a:ext cx="0" cy="5397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5" name="Line 367"/>
          <p:cNvSpPr>
            <a:spLocks noChangeShapeType="1"/>
          </p:cNvSpPr>
          <p:nvPr/>
        </p:nvSpPr>
        <p:spPr bwMode="auto">
          <a:xfrm>
            <a:off x="1304925" y="3830638"/>
            <a:ext cx="9572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6" name="Line 368"/>
          <p:cNvSpPr>
            <a:spLocks noChangeShapeType="1"/>
          </p:cNvSpPr>
          <p:nvPr/>
        </p:nvSpPr>
        <p:spPr bwMode="auto">
          <a:xfrm>
            <a:off x="2208213" y="3884613"/>
            <a:ext cx="53975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7" name="Line 369"/>
          <p:cNvSpPr>
            <a:spLocks noChangeShapeType="1"/>
          </p:cNvSpPr>
          <p:nvPr/>
        </p:nvSpPr>
        <p:spPr bwMode="auto">
          <a:xfrm>
            <a:off x="293688" y="4097338"/>
            <a:ext cx="477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8" name="Line 370"/>
          <p:cNvSpPr>
            <a:spLocks noChangeShapeType="1"/>
          </p:cNvSpPr>
          <p:nvPr/>
        </p:nvSpPr>
        <p:spPr bwMode="auto">
          <a:xfrm>
            <a:off x="2101850" y="4097338"/>
            <a:ext cx="0" cy="523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799" name="Line 371"/>
          <p:cNvSpPr>
            <a:spLocks noChangeShapeType="1"/>
          </p:cNvSpPr>
          <p:nvPr/>
        </p:nvSpPr>
        <p:spPr bwMode="auto">
          <a:xfrm flipH="1">
            <a:off x="452438" y="4149725"/>
            <a:ext cx="16494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0" name="Line 372"/>
          <p:cNvSpPr>
            <a:spLocks noChangeShapeType="1"/>
          </p:cNvSpPr>
          <p:nvPr/>
        </p:nvSpPr>
        <p:spPr bwMode="auto">
          <a:xfrm>
            <a:off x="293688" y="4149725"/>
            <a:ext cx="477837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1" name="Line 373"/>
          <p:cNvSpPr>
            <a:spLocks noChangeShapeType="1"/>
          </p:cNvSpPr>
          <p:nvPr/>
        </p:nvSpPr>
        <p:spPr bwMode="auto">
          <a:xfrm>
            <a:off x="1995488" y="3830638"/>
            <a:ext cx="531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2" name="Line 374"/>
          <p:cNvSpPr>
            <a:spLocks noChangeShapeType="1"/>
          </p:cNvSpPr>
          <p:nvPr/>
        </p:nvSpPr>
        <p:spPr bwMode="auto">
          <a:xfrm>
            <a:off x="1995488" y="3884613"/>
            <a:ext cx="53181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03" name="Text Box 375"/>
          <p:cNvSpPr txBox="1">
            <a:spLocks noChangeArrowheads="1"/>
          </p:cNvSpPr>
          <p:nvPr/>
        </p:nvSpPr>
        <p:spPr bwMode="auto">
          <a:xfrm>
            <a:off x="977900" y="4845050"/>
            <a:ext cx="3302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RN</a:t>
            </a:r>
          </a:p>
        </p:txBody>
      </p:sp>
      <p:sp>
        <p:nvSpPr>
          <p:cNvPr id="24804" name="Text Box 376"/>
          <p:cNvSpPr txBox="1">
            <a:spLocks noChangeArrowheads="1"/>
          </p:cNvSpPr>
          <p:nvPr/>
        </p:nvSpPr>
        <p:spPr bwMode="auto">
          <a:xfrm>
            <a:off x="982663" y="5226050"/>
            <a:ext cx="325437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SN</a:t>
            </a:r>
          </a:p>
        </p:txBody>
      </p:sp>
      <p:sp>
        <p:nvSpPr>
          <p:cNvPr id="24805" name="Text Box 377"/>
          <p:cNvSpPr txBox="1">
            <a:spLocks noChangeArrowheads="1"/>
          </p:cNvSpPr>
          <p:nvPr/>
        </p:nvSpPr>
        <p:spPr bwMode="auto">
          <a:xfrm>
            <a:off x="228600" y="5186363"/>
            <a:ext cx="320675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SP</a:t>
            </a:r>
          </a:p>
        </p:txBody>
      </p:sp>
      <p:sp>
        <p:nvSpPr>
          <p:cNvPr id="24806" name="Text Box 378"/>
          <p:cNvSpPr txBox="1">
            <a:spLocks noChangeArrowheads="1"/>
          </p:cNvSpPr>
          <p:nvPr/>
        </p:nvSpPr>
        <p:spPr bwMode="auto">
          <a:xfrm>
            <a:off x="2290763" y="5186363"/>
            <a:ext cx="325437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RP</a:t>
            </a:r>
          </a:p>
        </p:txBody>
      </p:sp>
      <p:sp>
        <p:nvSpPr>
          <p:cNvPr id="24807" name="Text Box 379"/>
          <p:cNvSpPr txBox="1">
            <a:spLocks noChangeArrowheads="1"/>
          </p:cNvSpPr>
          <p:nvPr/>
        </p:nvSpPr>
        <p:spPr bwMode="auto">
          <a:xfrm>
            <a:off x="527050" y="5813425"/>
            <a:ext cx="2476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</a:t>
            </a:r>
            <a:r>
              <a:rPr lang="de-DE" altLang="de-DE" sz="800" baseline="-25000">
                <a:latin typeface="Arial" charset="0"/>
                <a:cs typeface="Arial" charset="0"/>
              </a:rPr>
              <a:t>L</a:t>
            </a:r>
          </a:p>
        </p:txBody>
      </p:sp>
      <p:sp>
        <p:nvSpPr>
          <p:cNvPr id="24808" name="Text Box 380"/>
          <p:cNvSpPr txBox="1">
            <a:spLocks noChangeArrowheads="1"/>
          </p:cNvSpPr>
          <p:nvPr/>
        </p:nvSpPr>
        <p:spPr bwMode="auto">
          <a:xfrm>
            <a:off x="273050" y="3244850"/>
            <a:ext cx="70485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SR  D-latch</a:t>
            </a:r>
          </a:p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(counter)</a:t>
            </a:r>
          </a:p>
        </p:txBody>
      </p:sp>
      <p:sp>
        <p:nvSpPr>
          <p:cNvPr id="24809" name="Text Box 381"/>
          <p:cNvSpPr txBox="1">
            <a:spLocks noChangeArrowheads="1"/>
          </p:cNvSpPr>
          <p:nvPr/>
        </p:nvSpPr>
        <p:spPr bwMode="auto">
          <a:xfrm>
            <a:off x="2771775" y="3625850"/>
            <a:ext cx="1316038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Simple D-latch (TS latch)</a:t>
            </a:r>
          </a:p>
        </p:txBody>
      </p:sp>
      <p:sp>
        <p:nvSpPr>
          <p:cNvPr id="24810" name="Text Box 382"/>
          <p:cNvSpPr txBox="1">
            <a:spLocks noChangeArrowheads="1"/>
          </p:cNvSpPr>
          <p:nvPr/>
        </p:nvSpPr>
        <p:spPr bwMode="auto">
          <a:xfrm>
            <a:off x="4249738" y="3536950"/>
            <a:ext cx="60801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Oscillator</a:t>
            </a:r>
          </a:p>
        </p:txBody>
      </p:sp>
      <p:sp>
        <p:nvSpPr>
          <p:cNvPr id="24811" name="Text Box 383"/>
          <p:cNvSpPr txBox="1">
            <a:spLocks noChangeArrowheads="1"/>
          </p:cNvSpPr>
          <p:nvPr/>
        </p:nvSpPr>
        <p:spPr bwMode="auto">
          <a:xfrm>
            <a:off x="1155700" y="5835650"/>
            <a:ext cx="24765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</a:t>
            </a:r>
            <a:r>
              <a:rPr lang="de-DE" altLang="de-DE" sz="800" baseline="-25000">
                <a:latin typeface="Arial" charset="0"/>
                <a:cs typeface="Arial" charset="0"/>
              </a:rPr>
              <a:t>0</a:t>
            </a:r>
          </a:p>
        </p:txBody>
      </p:sp>
      <p:sp>
        <p:nvSpPr>
          <p:cNvPr id="24812" name="Text Box 384"/>
          <p:cNvSpPr txBox="1">
            <a:spLocks noChangeArrowheads="1"/>
          </p:cNvSpPr>
          <p:nvPr/>
        </p:nvSpPr>
        <p:spPr bwMode="auto">
          <a:xfrm>
            <a:off x="241300" y="3868738"/>
            <a:ext cx="439738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InP/N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3" name="Text Box 385"/>
          <p:cNvSpPr txBox="1">
            <a:spLocks noChangeArrowheads="1"/>
          </p:cNvSpPr>
          <p:nvPr/>
        </p:nvSpPr>
        <p:spPr bwMode="auto">
          <a:xfrm>
            <a:off x="1946275" y="3625850"/>
            <a:ext cx="5191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OutN/P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4" name="Text Box 386"/>
          <p:cNvSpPr txBox="1">
            <a:spLocks noChangeArrowheads="1"/>
          </p:cNvSpPr>
          <p:nvPr/>
        </p:nvSpPr>
        <p:spPr bwMode="auto">
          <a:xfrm>
            <a:off x="2527300" y="3778250"/>
            <a:ext cx="338138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InP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5" name="Text Box 387"/>
          <p:cNvSpPr txBox="1">
            <a:spLocks noChangeArrowheads="1"/>
          </p:cNvSpPr>
          <p:nvPr/>
        </p:nvSpPr>
        <p:spPr bwMode="auto">
          <a:xfrm>
            <a:off x="3894138" y="3778250"/>
            <a:ext cx="342900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InN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6" name="Text Box 388"/>
          <p:cNvSpPr txBox="1">
            <a:spLocks noChangeArrowheads="1"/>
          </p:cNvSpPr>
          <p:nvPr/>
        </p:nvSpPr>
        <p:spPr bwMode="auto">
          <a:xfrm>
            <a:off x="3117850" y="4235450"/>
            <a:ext cx="5191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OutN/P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7" name="Text Box 389"/>
          <p:cNvSpPr txBox="1">
            <a:spLocks noChangeArrowheads="1"/>
          </p:cNvSpPr>
          <p:nvPr/>
        </p:nvSpPr>
        <p:spPr bwMode="auto">
          <a:xfrm>
            <a:off x="241300" y="5988050"/>
            <a:ext cx="366713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8" name="Text Box 390"/>
          <p:cNvSpPr txBox="1">
            <a:spLocks noChangeArrowheads="1"/>
          </p:cNvSpPr>
          <p:nvPr/>
        </p:nvSpPr>
        <p:spPr bwMode="auto">
          <a:xfrm>
            <a:off x="1841500" y="5759450"/>
            <a:ext cx="3714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19" name="Text Box 391"/>
          <p:cNvSpPr txBox="1">
            <a:spLocks noChangeArrowheads="1"/>
          </p:cNvSpPr>
          <p:nvPr/>
        </p:nvSpPr>
        <p:spPr bwMode="auto">
          <a:xfrm>
            <a:off x="2636838" y="5607050"/>
            <a:ext cx="366712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LdP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20" name="Text Box 392"/>
          <p:cNvSpPr txBox="1">
            <a:spLocks noChangeArrowheads="1"/>
          </p:cNvSpPr>
          <p:nvPr/>
        </p:nvSpPr>
        <p:spPr bwMode="auto">
          <a:xfrm>
            <a:off x="3779838" y="5607050"/>
            <a:ext cx="371475" cy="214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LdN</a:t>
            </a:r>
            <a:endParaRPr lang="de-DE" altLang="de-DE" sz="800" baseline="-25000">
              <a:latin typeface="Arial" charset="0"/>
              <a:cs typeface="Arial" charset="0"/>
            </a:endParaRPr>
          </a:p>
        </p:txBody>
      </p:sp>
      <p:sp>
        <p:nvSpPr>
          <p:cNvPr id="24821" name="Text Box 393"/>
          <p:cNvSpPr txBox="1">
            <a:spLocks noChangeArrowheads="1"/>
          </p:cNvSpPr>
          <p:nvPr/>
        </p:nvSpPr>
        <p:spPr bwMode="auto">
          <a:xfrm>
            <a:off x="774700" y="4373563"/>
            <a:ext cx="252413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A</a:t>
            </a:r>
          </a:p>
        </p:txBody>
      </p:sp>
      <p:sp>
        <p:nvSpPr>
          <p:cNvPr id="24822" name="Text Box 394"/>
          <p:cNvSpPr txBox="1">
            <a:spLocks noChangeArrowheads="1"/>
          </p:cNvSpPr>
          <p:nvPr/>
        </p:nvSpPr>
        <p:spPr bwMode="auto">
          <a:xfrm>
            <a:off x="598488" y="4221163"/>
            <a:ext cx="252412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B</a:t>
            </a:r>
          </a:p>
        </p:txBody>
      </p:sp>
      <p:sp>
        <p:nvSpPr>
          <p:cNvPr id="24823" name="Text Box 395"/>
          <p:cNvSpPr txBox="1">
            <a:spLocks noChangeArrowheads="1"/>
          </p:cNvSpPr>
          <p:nvPr/>
        </p:nvSpPr>
        <p:spPr bwMode="auto">
          <a:xfrm>
            <a:off x="1114425" y="4525963"/>
            <a:ext cx="336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MA</a:t>
            </a:r>
          </a:p>
        </p:txBody>
      </p:sp>
      <p:sp>
        <p:nvSpPr>
          <p:cNvPr id="24824" name="Text Box 396"/>
          <p:cNvSpPr txBox="1">
            <a:spLocks noChangeArrowheads="1"/>
          </p:cNvSpPr>
          <p:nvPr/>
        </p:nvSpPr>
        <p:spPr bwMode="auto">
          <a:xfrm>
            <a:off x="1352550" y="4525963"/>
            <a:ext cx="336550" cy="214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800">
                <a:latin typeface="Arial" charset="0"/>
                <a:cs typeface="Arial" charset="0"/>
              </a:rPr>
              <a:t>MB</a:t>
            </a:r>
          </a:p>
        </p:txBody>
      </p:sp>
      <p:sp>
        <p:nvSpPr>
          <p:cNvPr id="24825" name="Rectangle 398"/>
          <p:cNvSpPr>
            <a:spLocks noChangeArrowheads="1"/>
          </p:cNvSpPr>
          <p:nvPr/>
        </p:nvSpPr>
        <p:spPr bwMode="auto">
          <a:xfrm>
            <a:off x="395288" y="2725738"/>
            <a:ext cx="20875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de-DE" sz="1400"/>
              <a:t>SR-Latch</a:t>
            </a:r>
          </a:p>
        </p:txBody>
      </p:sp>
      <p:sp>
        <p:nvSpPr>
          <p:cNvPr id="24826" name="Rectangle 399"/>
          <p:cNvSpPr>
            <a:spLocks noChangeArrowheads="1"/>
          </p:cNvSpPr>
          <p:nvPr/>
        </p:nvSpPr>
        <p:spPr bwMode="auto">
          <a:xfrm>
            <a:off x="1979613" y="3284538"/>
            <a:ext cx="2087562" cy="307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en-US" altLang="de-DE" sz="1400"/>
              <a:t>D-Latch</a:t>
            </a:r>
          </a:p>
        </p:txBody>
      </p:sp>
      <p:sp>
        <p:nvSpPr>
          <p:cNvPr id="24827" name="Rectangle 400"/>
          <p:cNvSpPr>
            <a:spLocks noChangeArrowheads="1"/>
          </p:cNvSpPr>
          <p:nvPr/>
        </p:nvSpPr>
        <p:spPr bwMode="auto">
          <a:xfrm>
            <a:off x="4211638" y="3213100"/>
            <a:ext cx="20875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r>
              <a:rPr lang="de-DE" altLang="de-DE" sz="1400"/>
              <a:t>Ringoszillator</a:t>
            </a:r>
          </a:p>
        </p:txBody>
      </p:sp>
      <p:sp>
        <p:nvSpPr>
          <p:cNvPr id="24828" name="Freeform 402"/>
          <p:cNvSpPr>
            <a:spLocks/>
          </p:cNvSpPr>
          <p:nvPr/>
        </p:nvSpPr>
        <p:spPr bwMode="auto">
          <a:xfrm>
            <a:off x="5237163" y="1438275"/>
            <a:ext cx="1371600" cy="1143000"/>
          </a:xfrm>
          <a:custGeom>
            <a:avLst/>
            <a:gdLst>
              <a:gd name="T0" fmla="*/ 0 w 193"/>
              <a:gd name="T1" fmla="*/ 2147483647 h 433"/>
              <a:gd name="T2" fmla="*/ 2147483647 w 193"/>
              <a:gd name="T3" fmla="*/ 2147483647 h 433"/>
              <a:gd name="T4" fmla="*/ 2147483647 w 193"/>
              <a:gd name="T5" fmla="*/ 2147483647 h 433"/>
              <a:gd name="T6" fmla="*/ 2147483647 w 193"/>
              <a:gd name="T7" fmla="*/ 2147483647 h 433"/>
              <a:gd name="T8" fmla="*/ 2147483647 w 193"/>
              <a:gd name="T9" fmla="*/ 2147483647 h 433"/>
              <a:gd name="T10" fmla="*/ 2147483647 w 193"/>
              <a:gd name="T11" fmla="*/ 2147483647 h 433"/>
              <a:gd name="T12" fmla="*/ 2147483647 w 193"/>
              <a:gd name="T13" fmla="*/ 2147483647 h 433"/>
              <a:gd name="T14" fmla="*/ 2147483647 w 193"/>
              <a:gd name="T15" fmla="*/ 2147483647 h 433"/>
              <a:gd name="T16" fmla="*/ 2147483647 w 193"/>
              <a:gd name="T17" fmla="*/ 2147483647 h 433"/>
              <a:gd name="T18" fmla="*/ 2147483647 w 193"/>
              <a:gd name="T19" fmla="*/ 2147483647 h 433"/>
              <a:gd name="T20" fmla="*/ 0 w 193"/>
              <a:gd name="T21" fmla="*/ 2147483647 h 433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93" h="433">
                <a:moveTo>
                  <a:pt x="0" y="112"/>
                </a:moveTo>
                <a:cubicBezTo>
                  <a:pt x="0" y="80"/>
                  <a:pt x="24" y="32"/>
                  <a:pt x="48" y="16"/>
                </a:cubicBezTo>
                <a:cubicBezTo>
                  <a:pt x="72" y="0"/>
                  <a:pt x="120" y="0"/>
                  <a:pt x="144" y="16"/>
                </a:cubicBezTo>
                <a:cubicBezTo>
                  <a:pt x="168" y="32"/>
                  <a:pt x="192" y="80"/>
                  <a:pt x="192" y="112"/>
                </a:cubicBezTo>
                <a:cubicBezTo>
                  <a:pt x="192" y="144"/>
                  <a:pt x="144" y="176"/>
                  <a:pt x="144" y="208"/>
                </a:cubicBezTo>
                <a:cubicBezTo>
                  <a:pt x="144" y="240"/>
                  <a:pt x="191" y="271"/>
                  <a:pt x="192" y="304"/>
                </a:cubicBezTo>
                <a:cubicBezTo>
                  <a:pt x="193" y="337"/>
                  <a:pt x="173" y="390"/>
                  <a:pt x="149" y="409"/>
                </a:cubicBezTo>
                <a:cubicBezTo>
                  <a:pt x="125" y="428"/>
                  <a:pt x="71" y="433"/>
                  <a:pt x="48" y="418"/>
                </a:cubicBezTo>
                <a:cubicBezTo>
                  <a:pt x="25" y="403"/>
                  <a:pt x="11" y="353"/>
                  <a:pt x="11" y="318"/>
                </a:cubicBezTo>
                <a:cubicBezTo>
                  <a:pt x="11" y="283"/>
                  <a:pt x="50" y="242"/>
                  <a:pt x="48" y="208"/>
                </a:cubicBezTo>
                <a:cubicBezTo>
                  <a:pt x="46" y="174"/>
                  <a:pt x="0" y="144"/>
                  <a:pt x="0" y="112"/>
                </a:cubicBezTo>
                <a:close/>
              </a:path>
            </a:pathLst>
          </a:custGeom>
          <a:solidFill>
            <a:srgbClr val="FFFF99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22225" cap="flat" cmpd="sng">
                <a:solidFill>
                  <a:schemeClr val="tx1"/>
                </a:solidFill>
                <a:prstDash val="solid"/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grpSp>
        <p:nvGrpSpPr>
          <p:cNvPr id="24829" name="Group 403"/>
          <p:cNvGrpSpPr>
            <a:grpSpLocks/>
          </p:cNvGrpSpPr>
          <p:nvPr/>
        </p:nvGrpSpPr>
        <p:grpSpPr bwMode="auto">
          <a:xfrm flipH="1">
            <a:off x="5999163" y="1666875"/>
            <a:ext cx="381000" cy="609600"/>
            <a:chOff x="1440" y="1008"/>
            <a:chExt cx="240" cy="384"/>
          </a:xfrm>
        </p:grpSpPr>
        <p:sp>
          <p:nvSpPr>
            <p:cNvPr id="24856" name="Line 404"/>
            <p:cNvSpPr>
              <a:spLocks noChangeShapeType="1"/>
            </p:cNvSpPr>
            <p:nvPr/>
          </p:nvSpPr>
          <p:spPr bwMode="auto">
            <a:xfrm>
              <a:off x="1536" y="1104"/>
              <a:ext cx="0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7" name="Line 405"/>
            <p:cNvSpPr>
              <a:spLocks noChangeShapeType="1"/>
            </p:cNvSpPr>
            <p:nvPr/>
          </p:nvSpPr>
          <p:spPr bwMode="auto">
            <a:xfrm flipH="1">
              <a:off x="1440" y="1200"/>
              <a:ext cx="96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8" name="Freeform 406"/>
            <p:cNvSpPr>
              <a:spLocks/>
            </p:cNvSpPr>
            <p:nvPr/>
          </p:nvSpPr>
          <p:spPr bwMode="auto">
            <a:xfrm>
              <a:off x="1584" y="10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</p:grpSp>
      <p:grpSp>
        <p:nvGrpSpPr>
          <p:cNvPr id="24830" name="Group 407"/>
          <p:cNvGrpSpPr>
            <a:grpSpLocks/>
          </p:cNvGrpSpPr>
          <p:nvPr/>
        </p:nvGrpSpPr>
        <p:grpSpPr bwMode="auto">
          <a:xfrm flipH="1">
            <a:off x="5237163" y="1666875"/>
            <a:ext cx="457200" cy="609600"/>
            <a:chOff x="2352" y="2208"/>
            <a:chExt cx="288" cy="384"/>
          </a:xfrm>
        </p:grpSpPr>
        <p:sp>
          <p:nvSpPr>
            <p:cNvPr id="24852" name="Line 408"/>
            <p:cNvSpPr>
              <a:spLocks noChangeShapeType="1"/>
            </p:cNvSpPr>
            <p:nvPr/>
          </p:nvSpPr>
          <p:spPr bwMode="auto">
            <a:xfrm flipH="1">
              <a:off x="2496" y="2304"/>
              <a:ext cx="0" cy="192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3" name="Line 409"/>
            <p:cNvSpPr>
              <a:spLocks noChangeShapeType="1"/>
            </p:cNvSpPr>
            <p:nvPr/>
          </p:nvSpPr>
          <p:spPr bwMode="auto">
            <a:xfrm>
              <a:off x="2496" y="2400"/>
              <a:ext cx="144" cy="0"/>
            </a:xfrm>
            <a:prstGeom prst="line">
              <a:avLst/>
            </a:prstGeom>
            <a:noFill/>
            <a:ln w="22225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4" name="Freeform 410"/>
            <p:cNvSpPr>
              <a:spLocks/>
            </p:cNvSpPr>
            <p:nvPr/>
          </p:nvSpPr>
          <p:spPr bwMode="auto">
            <a:xfrm flipH="1">
              <a:off x="2352" y="2208"/>
              <a:ext cx="96" cy="384"/>
            </a:xfrm>
            <a:custGeom>
              <a:avLst/>
              <a:gdLst>
                <a:gd name="T0" fmla="*/ 96 w 96"/>
                <a:gd name="T1" fmla="*/ 384 h 384"/>
                <a:gd name="T2" fmla="*/ 96 w 96"/>
                <a:gd name="T3" fmla="*/ 288 h 384"/>
                <a:gd name="T4" fmla="*/ 0 w 96"/>
                <a:gd name="T5" fmla="*/ 288 h 384"/>
                <a:gd name="T6" fmla="*/ 0 w 96"/>
                <a:gd name="T7" fmla="*/ 96 h 384"/>
                <a:gd name="T8" fmla="*/ 96 w 96"/>
                <a:gd name="T9" fmla="*/ 96 h 384"/>
                <a:gd name="T10" fmla="*/ 96 w 96"/>
                <a:gd name="T11" fmla="*/ 0 h 384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0" t="0" r="r" b="b"/>
              <a:pathLst>
                <a:path w="96" h="384">
                  <a:moveTo>
                    <a:pt x="96" y="384"/>
                  </a:moveTo>
                  <a:lnTo>
                    <a:pt x="96" y="288"/>
                  </a:lnTo>
                  <a:lnTo>
                    <a:pt x="0" y="288"/>
                  </a:lnTo>
                  <a:lnTo>
                    <a:pt x="0" y="96"/>
                  </a:lnTo>
                  <a:lnTo>
                    <a:pt x="96" y="96"/>
                  </a:lnTo>
                  <a:lnTo>
                    <a:pt x="96" y="0"/>
                  </a:lnTo>
                </a:path>
              </a:pathLst>
            </a:custGeom>
            <a:noFill/>
            <a:ln w="22225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de-DE"/>
            </a:p>
          </p:txBody>
        </p:sp>
        <p:sp>
          <p:nvSpPr>
            <p:cNvPr id="24855" name="Oval 411"/>
            <p:cNvSpPr>
              <a:spLocks noChangeArrowheads="1"/>
            </p:cNvSpPr>
            <p:nvPr/>
          </p:nvSpPr>
          <p:spPr bwMode="auto">
            <a:xfrm>
              <a:off x="2496" y="2352"/>
              <a:ext cx="96" cy="96"/>
            </a:xfrm>
            <a:prstGeom prst="ellipse">
              <a:avLst/>
            </a:prstGeom>
            <a:solidFill>
              <a:srgbClr val="FFFF99"/>
            </a:solidFill>
            <a:ln w="22225" algn="ctr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>
                <a:defRPr sz="1200"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>
                <a:defRPr sz="1200"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>
                <a:defRPr sz="1200"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algn="ctr" eaLnBrk="0" fontAlgn="base" hangingPunct="0">
                <a:spcBef>
                  <a:spcPct val="0"/>
                </a:spcBef>
                <a:spcAft>
                  <a:spcPct val="0"/>
                </a:spcAft>
                <a:defRPr sz="1200"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endParaRPr lang="de-DE" altLang="de-DE"/>
            </a:p>
          </p:txBody>
        </p:sp>
      </p:grpSp>
      <p:sp>
        <p:nvSpPr>
          <p:cNvPr id="24831" name="Line 412"/>
          <p:cNvSpPr>
            <a:spLocks noChangeShapeType="1"/>
          </p:cNvSpPr>
          <p:nvPr/>
        </p:nvSpPr>
        <p:spPr bwMode="auto">
          <a:xfrm flipH="1" flipV="1">
            <a:off x="6372225" y="1285875"/>
            <a:ext cx="0" cy="2889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2" name="Line 413"/>
          <p:cNvSpPr>
            <a:spLocks noChangeShapeType="1"/>
          </p:cNvSpPr>
          <p:nvPr/>
        </p:nvSpPr>
        <p:spPr bwMode="auto">
          <a:xfrm>
            <a:off x="5694363" y="1666875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3" name="Line 414"/>
          <p:cNvSpPr>
            <a:spLocks noChangeShapeType="1"/>
          </p:cNvSpPr>
          <p:nvPr/>
        </p:nvSpPr>
        <p:spPr bwMode="auto">
          <a:xfrm>
            <a:off x="5694363" y="2276475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4" name="Line 415"/>
          <p:cNvSpPr>
            <a:spLocks noChangeShapeType="1"/>
          </p:cNvSpPr>
          <p:nvPr/>
        </p:nvSpPr>
        <p:spPr bwMode="auto">
          <a:xfrm>
            <a:off x="5846763" y="2276475"/>
            <a:ext cx="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5" name="Line 416"/>
          <p:cNvSpPr>
            <a:spLocks noChangeShapeType="1"/>
          </p:cNvSpPr>
          <p:nvPr/>
        </p:nvSpPr>
        <p:spPr bwMode="auto">
          <a:xfrm>
            <a:off x="5846763" y="1285875"/>
            <a:ext cx="0" cy="3810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6" name="Line 417"/>
          <p:cNvSpPr>
            <a:spLocks noChangeShapeType="1"/>
          </p:cNvSpPr>
          <p:nvPr/>
        </p:nvSpPr>
        <p:spPr bwMode="auto">
          <a:xfrm rot="10800000">
            <a:off x="4932363" y="1971675"/>
            <a:ext cx="3048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 type="oval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7" name="Line 418"/>
          <p:cNvSpPr>
            <a:spLocks noChangeShapeType="1"/>
          </p:cNvSpPr>
          <p:nvPr/>
        </p:nvSpPr>
        <p:spPr bwMode="auto">
          <a:xfrm>
            <a:off x="5694363" y="1285875"/>
            <a:ext cx="822325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8" name="Line 419"/>
          <p:cNvSpPr>
            <a:spLocks noChangeShapeType="1"/>
          </p:cNvSpPr>
          <p:nvPr/>
        </p:nvSpPr>
        <p:spPr bwMode="auto">
          <a:xfrm flipH="1">
            <a:off x="5999163" y="197167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39" name="Line 420"/>
          <p:cNvSpPr>
            <a:spLocks noChangeShapeType="1"/>
          </p:cNvSpPr>
          <p:nvPr/>
        </p:nvSpPr>
        <p:spPr bwMode="auto">
          <a:xfrm flipH="1">
            <a:off x="5541963" y="1971675"/>
            <a:ext cx="152400" cy="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40" name="Line 421"/>
          <p:cNvSpPr>
            <a:spLocks noChangeShapeType="1"/>
          </p:cNvSpPr>
          <p:nvPr/>
        </p:nvSpPr>
        <p:spPr bwMode="auto">
          <a:xfrm>
            <a:off x="5694363" y="1819275"/>
            <a:ext cx="0" cy="1524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41" name="AutoShape 422"/>
          <p:cNvSpPr>
            <a:spLocks noChangeArrowheads="1"/>
          </p:cNvSpPr>
          <p:nvPr/>
        </p:nvSpPr>
        <p:spPr bwMode="auto">
          <a:xfrm rot="-5400000">
            <a:off x="5884863" y="1933575"/>
            <a:ext cx="152400" cy="76200"/>
          </a:xfrm>
          <a:prstGeom prst="triangle">
            <a:avLst>
              <a:gd name="adj" fmla="val 50000"/>
            </a:avLst>
          </a:prstGeom>
          <a:solidFill>
            <a:srgbClr val="FFFFFF"/>
          </a:solidFill>
          <a:ln w="22225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endParaRPr lang="de-DE" altLang="de-DE"/>
          </a:p>
        </p:txBody>
      </p:sp>
      <p:sp>
        <p:nvSpPr>
          <p:cNvPr id="24842" name="Text Box 423"/>
          <p:cNvSpPr txBox="1">
            <a:spLocks noChangeArrowheads="1"/>
          </p:cNvSpPr>
          <p:nvPr/>
        </p:nvSpPr>
        <p:spPr bwMode="auto">
          <a:xfrm>
            <a:off x="5402263" y="2581275"/>
            <a:ext cx="4302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1400">
                <a:latin typeface="Arial" charset="0"/>
                <a:cs typeface="Arial" charset="0"/>
              </a:rPr>
              <a:t>out</a:t>
            </a:r>
          </a:p>
        </p:txBody>
      </p:sp>
      <p:sp>
        <p:nvSpPr>
          <p:cNvPr id="24843" name="Text Box 427"/>
          <p:cNvSpPr txBox="1">
            <a:spLocks noChangeArrowheads="1"/>
          </p:cNvSpPr>
          <p:nvPr/>
        </p:nvSpPr>
        <p:spPr bwMode="auto">
          <a:xfrm>
            <a:off x="5664200" y="981075"/>
            <a:ext cx="5000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1400">
                <a:latin typeface="Arial" charset="0"/>
                <a:cs typeface="Arial" charset="0"/>
              </a:rPr>
              <a:t>Vdd</a:t>
            </a:r>
          </a:p>
        </p:txBody>
      </p:sp>
      <p:sp>
        <p:nvSpPr>
          <p:cNvPr id="24844" name="Text Box 428"/>
          <p:cNvSpPr txBox="1">
            <a:spLocks noChangeArrowheads="1"/>
          </p:cNvSpPr>
          <p:nvPr/>
        </p:nvSpPr>
        <p:spPr bwMode="auto">
          <a:xfrm>
            <a:off x="4733925" y="1590675"/>
            <a:ext cx="3794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99"/>
                </a:solidFill>
              </a14:hiddenFill>
            </a:ext>
            <a:ext uri="{91240B29-F687-4F45-9708-019B960494DF}">
              <a14:hiddenLine xmlns:a14="http://schemas.microsoft.com/office/drawing/2010/main" w="22225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de-DE" altLang="de-DE" sz="1400">
                <a:latin typeface="Arial" charset="0"/>
                <a:cs typeface="Arial" charset="0"/>
              </a:rPr>
              <a:t>V</a:t>
            </a:r>
            <a:r>
              <a:rPr lang="de-DE" altLang="de-DE" sz="1400" baseline="-25000">
                <a:latin typeface="Arial" charset="0"/>
                <a:cs typeface="Arial" charset="0"/>
              </a:rPr>
              <a:t>P</a:t>
            </a:r>
          </a:p>
        </p:txBody>
      </p:sp>
      <p:sp>
        <p:nvSpPr>
          <p:cNvPr id="24845" name="Line 432"/>
          <p:cNvSpPr>
            <a:spLocks noChangeShapeType="1"/>
          </p:cNvSpPr>
          <p:nvPr/>
        </p:nvSpPr>
        <p:spPr bwMode="auto">
          <a:xfrm>
            <a:off x="6372225" y="1574800"/>
            <a:ext cx="71438" cy="71438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46" name="Line 433"/>
          <p:cNvSpPr>
            <a:spLocks noChangeShapeType="1"/>
          </p:cNvSpPr>
          <p:nvPr/>
        </p:nvSpPr>
        <p:spPr bwMode="auto">
          <a:xfrm flipH="1">
            <a:off x="6300788" y="1646238"/>
            <a:ext cx="142875" cy="73025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47" name="Line 434"/>
          <p:cNvSpPr>
            <a:spLocks noChangeShapeType="1"/>
          </p:cNvSpPr>
          <p:nvPr/>
        </p:nvSpPr>
        <p:spPr bwMode="auto">
          <a:xfrm>
            <a:off x="6300788" y="1719263"/>
            <a:ext cx="71437" cy="71437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48" name="Line 435"/>
          <p:cNvSpPr>
            <a:spLocks noChangeShapeType="1"/>
          </p:cNvSpPr>
          <p:nvPr/>
        </p:nvSpPr>
        <p:spPr bwMode="auto">
          <a:xfrm flipH="1" flipV="1">
            <a:off x="6372225" y="1790700"/>
            <a:ext cx="0" cy="215900"/>
          </a:xfrm>
          <a:prstGeom prst="line">
            <a:avLst/>
          </a:prstGeom>
          <a:noFill/>
          <a:ln w="222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de-DE"/>
          </a:p>
        </p:txBody>
      </p:sp>
      <p:sp>
        <p:nvSpPr>
          <p:cNvPr id="24849" name="Line 436"/>
          <p:cNvSpPr>
            <a:spLocks noChangeShapeType="1"/>
          </p:cNvSpPr>
          <p:nvPr/>
        </p:nvSpPr>
        <p:spPr bwMode="auto">
          <a:xfrm>
            <a:off x="6084888" y="2654300"/>
            <a:ext cx="287337" cy="792163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de-DE"/>
          </a:p>
        </p:txBody>
      </p:sp>
      <p:sp>
        <p:nvSpPr>
          <p:cNvPr id="24850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altLang="de-DE" dirty="0" smtClean="0"/>
              <a:t>DCL</a:t>
            </a:r>
            <a:endParaRPr lang="de-DE" altLang="de-DE" dirty="0" smtClean="0"/>
          </a:p>
        </p:txBody>
      </p:sp>
      <p:sp>
        <p:nvSpPr>
          <p:cNvPr id="24851" name="Foliennummernplatzhalter 5"/>
          <p:cNvSpPr>
            <a:spLocks noGrp="1"/>
          </p:cNvSpPr>
          <p:nvPr>
            <p:ph type="sldNum" sz="quarter" idx="4294967295"/>
          </p:nvPr>
        </p:nvSpPr>
        <p:spPr>
          <a:xfrm>
            <a:off x="5410200" y="6477000"/>
            <a:ext cx="3505200" cy="381000"/>
          </a:xfrm>
          <a:prstGeom prst="rect">
            <a:avLst/>
          </a:prstGeom>
          <a:noFill/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fld id="{1DF9FD68-EE4D-4F55-85FB-3FA80522B426}" type="slidenum">
              <a:rPr lang="de-DE" altLang="de-DE" sz="1400">
                <a:latin typeface="Arial" charset="0"/>
              </a:rPr>
              <a:pPr/>
              <a:t>76</a:t>
            </a:fld>
            <a:endParaRPr lang="de-DE" altLang="de-DE" sz="140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90969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en-US" dirty="0"/>
              <a:t>Neuromorphic silicon neuron circuits </a:t>
            </a:r>
            <a:endParaRPr lang="de-DE" dirty="0" smtClean="0"/>
          </a:p>
        </p:txBody>
      </p:sp>
      <p:pic>
        <p:nvPicPr>
          <p:cNvPr id="6" name="Grafik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43200" y="2209800"/>
            <a:ext cx="3767439" cy="4267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2606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679450"/>
          </a:xfrm>
        </p:spPr>
        <p:txBody>
          <a:bodyPr/>
          <a:lstStyle/>
          <a:p>
            <a:r>
              <a:rPr lang="en-US" dirty="0"/>
              <a:t>https://www.youtube.com/watch?v=ZoT82NDpcvQ</a:t>
            </a:r>
            <a:endParaRPr lang="de-DE" dirty="0" smtClean="0"/>
          </a:p>
        </p:txBody>
      </p:sp>
    </p:spTree>
    <p:extLst>
      <p:ext uri="{BB962C8B-B14F-4D97-AF65-F5344CB8AC3E}">
        <p14:creationId xmlns:p14="http://schemas.microsoft.com/office/powerpoint/2010/main" val="15278235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EXNOR </a:t>
            </a:r>
            <a:r>
              <a:rPr lang="de-DE" dirty="0"/>
              <a:t>kann man mit (N)AND, (N)OR und Inverter realisieren</a:t>
            </a:r>
          </a:p>
          <a:p>
            <a:r>
              <a:rPr lang="de-DE" dirty="0" smtClean="0"/>
              <a:t>NOR kann man in NAND umwandeln.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Streng </a:t>
            </a:r>
            <a:r>
              <a:rPr lang="de-DE" dirty="0">
                <a:solidFill>
                  <a:srgbClr val="FF0000"/>
                </a:solidFill>
              </a:rPr>
              <a:t>genommen wäre z.B. NAND genug</a:t>
            </a:r>
            <a:r>
              <a:rPr lang="de-DE" dirty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8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3" name="Gerade Verbindung 82"/>
          <p:cNvCxnSpPr/>
          <p:nvPr/>
        </p:nvCxnSpPr>
        <p:spPr bwMode="auto">
          <a:xfrm>
            <a:off x="60198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4" name="Gerade Verbindung 83"/>
          <p:cNvCxnSpPr/>
          <p:nvPr/>
        </p:nvCxnSpPr>
        <p:spPr bwMode="auto">
          <a:xfrm>
            <a:off x="60198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5" name="Gerade Verbindung 84"/>
          <p:cNvCxnSpPr/>
          <p:nvPr/>
        </p:nvCxnSpPr>
        <p:spPr bwMode="auto">
          <a:xfrm>
            <a:off x="6553200" y="5029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6" name="Gerade Verbindung 85"/>
          <p:cNvCxnSpPr/>
          <p:nvPr/>
        </p:nvCxnSpPr>
        <p:spPr bwMode="auto">
          <a:xfrm>
            <a:off x="65532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7" name="Gerade Verbindung 86"/>
          <p:cNvCxnSpPr/>
          <p:nvPr/>
        </p:nvCxnSpPr>
        <p:spPr bwMode="auto">
          <a:xfrm>
            <a:off x="6553200" y="5943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88" name="Bogen 87"/>
          <p:cNvSpPr/>
          <p:nvPr/>
        </p:nvSpPr>
        <p:spPr bwMode="auto">
          <a:xfrm flipV="1">
            <a:off x="6858000" y="5029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90" name="Textfeld 89"/>
          <p:cNvSpPr txBox="1"/>
          <p:nvPr/>
        </p:nvSpPr>
        <p:spPr>
          <a:xfrm>
            <a:off x="6019800" y="49530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/>
              <a:t>A</a:t>
            </a:r>
          </a:p>
        </p:txBody>
      </p:sp>
      <p:sp>
        <p:nvSpPr>
          <p:cNvPr id="91" name="Textfeld 90"/>
          <p:cNvSpPr txBox="1"/>
          <p:nvPr/>
        </p:nvSpPr>
        <p:spPr>
          <a:xfrm>
            <a:off x="6019800" y="5410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92" name="Gerade Verbindung 91"/>
          <p:cNvCxnSpPr/>
          <p:nvPr/>
        </p:nvCxnSpPr>
        <p:spPr bwMode="auto">
          <a:xfrm>
            <a:off x="76962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grpSp>
        <p:nvGrpSpPr>
          <p:cNvPr id="93" name="Gruppieren 92"/>
          <p:cNvGrpSpPr/>
          <p:nvPr/>
        </p:nvGrpSpPr>
        <p:grpSpPr>
          <a:xfrm>
            <a:off x="5486400" y="2895600"/>
            <a:ext cx="1752600" cy="1981200"/>
            <a:chOff x="3810000" y="4648200"/>
            <a:chExt cx="1752600" cy="1981200"/>
          </a:xfrm>
        </p:grpSpPr>
        <p:cxnSp>
          <p:nvCxnSpPr>
            <p:cNvPr id="94" name="Gerade Verbindung 93"/>
            <p:cNvCxnSpPr/>
            <p:nvPr/>
          </p:nvCxnSpPr>
          <p:spPr bwMode="auto">
            <a:xfrm>
              <a:off x="3810000" y="54102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95" name="Gerade Verbindung 94"/>
            <p:cNvCxnSpPr/>
            <p:nvPr/>
          </p:nvCxnSpPr>
          <p:spPr bwMode="auto">
            <a:xfrm>
              <a:off x="3810000" y="5867400"/>
              <a:ext cx="5334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96" name="Textfeld 95"/>
            <p:cNvSpPr txBox="1"/>
            <p:nvPr/>
          </p:nvSpPr>
          <p:spPr>
            <a:xfrm>
              <a:off x="3962400" y="51054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/>
                <a:t>A</a:t>
              </a:r>
            </a:p>
          </p:txBody>
        </p:sp>
        <p:sp>
          <p:nvSpPr>
            <p:cNvPr id="97" name="Textfeld 96"/>
            <p:cNvSpPr txBox="1"/>
            <p:nvPr/>
          </p:nvSpPr>
          <p:spPr>
            <a:xfrm>
              <a:off x="3962400" y="5562600"/>
              <a:ext cx="28725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de-DE" dirty="0" smtClean="0"/>
                <a:t>B</a:t>
              </a:r>
              <a:endParaRPr lang="de-DE" dirty="0"/>
            </a:p>
          </p:txBody>
        </p:sp>
        <p:sp>
          <p:nvSpPr>
            <p:cNvPr id="98" name="Bogen 97"/>
            <p:cNvSpPr/>
            <p:nvPr/>
          </p:nvSpPr>
          <p:spPr bwMode="auto">
            <a:xfrm>
              <a:off x="4038600" y="5105400"/>
              <a:ext cx="381000" cy="1054100"/>
            </a:xfrm>
            <a:prstGeom prst="arc">
              <a:avLst>
                <a:gd name="adj1" fmla="val 16200000"/>
                <a:gd name="adj2" fmla="val 5387783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99" name="Bogen 98"/>
            <p:cNvSpPr/>
            <p:nvPr/>
          </p:nvSpPr>
          <p:spPr bwMode="auto">
            <a:xfrm>
              <a:off x="3962400" y="51054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sp>
          <p:nvSpPr>
            <p:cNvPr id="100" name="Bogen 99"/>
            <p:cNvSpPr/>
            <p:nvPr/>
          </p:nvSpPr>
          <p:spPr bwMode="auto">
            <a:xfrm flipV="1">
              <a:off x="3962400" y="4648200"/>
              <a:ext cx="1371600" cy="1524000"/>
            </a:xfrm>
            <a:prstGeom prst="arc">
              <a:avLst>
                <a:gd name="adj1" fmla="val 16200000"/>
                <a:gd name="adj2" fmla="val 20168631"/>
              </a:avLst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  <p:cxnSp>
          <p:nvCxnSpPr>
            <p:cNvPr id="101" name="Gerade Verbindung 100"/>
            <p:cNvCxnSpPr>
              <a:endCxn id="98" idx="0"/>
            </p:cNvCxnSpPr>
            <p:nvPr/>
          </p:nvCxnSpPr>
          <p:spPr bwMode="auto">
            <a:xfrm flipH="1">
              <a:off x="4229100" y="51054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cxnSp>
          <p:nvCxnSpPr>
            <p:cNvPr id="102" name="Gerade Verbindung 101"/>
            <p:cNvCxnSpPr/>
            <p:nvPr/>
          </p:nvCxnSpPr>
          <p:spPr bwMode="auto">
            <a:xfrm flipH="1">
              <a:off x="4191000" y="6172200"/>
              <a:ext cx="419100" cy="0"/>
            </a:xfrm>
            <a:prstGeom prst="line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03" name="Ellipse 102"/>
            <p:cNvSpPr/>
            <p:nvPr/>
          </p:nvSpPr>
          <p:spPr bwMode="auto">
            <a:xfrm>
              <a:off x="5257800" y="5486400"/>
              <a:ext cx="304800" cy="304800"/>
            </a:xfrm>
            <a:prstGeom prst="ellipse">
              <a:avLst/>
            </a:prstGeom>
            <a:solidFill>
              <a:schemeClr val="bg1"/>
            </a:solidFill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/>
          </p:spPr>
          <p:txBody>
            <a:bodyPr vert="horz" wrap="square" lIns="91440" tIns="45720" rIns="91440" bIns="45720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de-DE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cs typeface="Arial" charset="0"/>
              </a:endParaRPr>
            </a:p>
          </p:txBody>
        </p:sp>
      </p:grpSp>
      <p:sp>
        <p:nvSpPr>
          <p:cNvPr id="104" name="Ellipse 103"/>
          <p:cNvSpPr/>
          <p:nvPr/>
        </p:nvSpPr>
        <p:spPr bwMode="auto">
          <a:xfrm>
            <a:off x="6248400" y="5562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105" name="Ellipse 104"/>
          <p:cNvSpPr/>
          <p:nvPr/>
        </p:nvSpPr>
        <p:spPr bwMode="auto">
          <a:xfrm>
            <a:off x="6248400" y="5105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Ellipse 73"/>
          <p:cNvSpPr/>
          <p:nvPr/>
        </p:nvSpPr>
        <p:spPr bwMode="auto">
          <a:xfrm>
            <a:off x="3429000" y="4953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3429000" y="4495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mit Pfeil 76"/>
          <p:cNvCxnSpPr/>
          <p:nvPr/>
        </p:nvCxnSpPr>
        <p:spPr bwMode="auto">
          <a:xfrm>
            <a:off x="6934200" y="4419600"/>
            <a:ext cx="304800" cy="533400"/>
          </a:xfrm>
          <a:prstGeom prst="straightConnector1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</p:spTree>
    <p:extLst>
      <p:ext uri="{BB962C8B-B14F-4D97-AF65-F5344CB8AC3E}">
        <p14:creationId xmlns:p14="http://schemas.microsoft.com/office/powerpoint/2010/main" val="28018105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de-DE" altLang="de-DE" dirty="0" smtClean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457200" y="692150"/>
            <a:ext cx="8229600" cy="2279650"/>
          </a:xfrm>
        </p:spPr>
        <p:txBody>
          <a:bodyPr/>
          <a:lstStyle/>
          <a:p>
            <a:r>
              <a:rPr lang="de-DE" dirty="0" smtClean="0"/>
              <a:t>EXNOR </a:t>
            </a:r>
            <a:r>
              <a:rPr lang="de-DE" dirty="0"/>
              <a:t>kann man mit (N)AND, (N)OR und Inverter realisieren</a:t>
            </a:r>
          </a:p>
          <a:p>
            <a:r>
              <a:rPr lang="de-DE" dirty="0" smtClean="0"/>
              <a:t>NOR kann man in NAND umwandeln.</a:t>
            </a:r>
          </a:p>
          <a:p>
            <a:r>
              <a:rPr lang="de-DE" dirty="0" smtClean="0">
                <a:solidFill>
                  <a:srgbClr val="FF0000"/>
                </a:solidFill>
              </a:rPr>
              <a:t>Streng </a:t>
            </a:r>
            <a:r>
              <a:rPr lang="de-DE" dirty="0">
                <a:solidFill>
                  <a:srgbClr val="FF0000"/>
                </a:solidFill>
              </a:rPr>
              <a:t>genommen wäre z.B. NAND genug</a:t>
            </a:r>
            <a:r>
              <a:rPr lang="de-DE" dirty="0"/>
              <a:t>.</a:t>
            </a:r>
          </a:p>
          <a:p>
            <a:endParaRPr lang="de-DE" dirty="0"/>
          </a:p>
          <a:p>
            <a:endParaRPr lang="de-DE" dirty="0"/>
          </a:p>
        </p:txBody>
      </p:sp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3917EFD-3C9F-4F81-B760-9000E55AF854}" type="slidenum">
              <a:rPr lang="de-DE" altLang="de-DE" smtClean="0"/>
              <a:pPr>
                <a:defRPr/>
              </a:pPr>
              <a:t>9</a:t>
            </a:fld>
            <a:endParaRPr lang="de-DE" altLang="de-DE"/>
          </a:p>
        </p:txBody>
      </p:sp>
      <p:cxnSp>
        <p:nvCxnSpPr>
          <p:cNvPr id="33" name="Gerade Verbindung 32"/>
          <p:cNvCxnSpPr/>
          <p:nvPr/>
        </p:nvCxnSpPr>
        <p:spPr bwMode="auto">
          <a:xfrm>
            <a:off x="685800" y="4419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4" name="Gerade Verbindung 33"/>
          <p:cNvCxnSpPr/>
          <p:nvPr/>
        </p:nvCxnSpPr>
        <p:spPr bwMode="auto">
          <a:xfrm>
            <a:off x="1219200" y="37338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5" name="Gerade Verbindung 34"/>
          <p:cNvCxnSpPr/>
          <p:nvPr/>
        </p:nvCxnSpPr>
        <p:spPr bwMode="auto">
          <a:xfrm>
            <a:off x="1219200" y="3733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36" name="Gerade Verbindung 35"/>
          <p:cNvCxnSpPr/>
          <p:nvPr/>
        </p:nvCxnSpPr>
        <p:spPr bwMode="auto">
          <a:xfrm>
            <a:off x="1219200" y="4648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7" name="Bogen 36"/>
          <p:cNvSpPr/>
          <p:nvPr/>
        </p:nvSpPr>
        <p:spPr bwMode="auto">
          <a:xfrm flipV="1">
            <a:off x="1524000" y="37338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38" name="Gerade Verbindung 37"/>
          <p:cNvCxnSpPr/>
          <p:nvPr/>
        </p:nvCxnSpPr>
        <p:spPr bwMode="auto">
          <a:xfrm>
            <a:off x="685800" y="3962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39" name="Textfeld 38"/>
          <p:cNvSpPr txBox="1"/>
          <p:nvPr/>
        </p:nvSpPr>
        <p:spPr>
          <a:xfrm>
            <a:off x="762000" y="36576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cxnSp>
        <p:nvCxnSpPr>
          <p:cNvPr id="40" name="Gerade Verbindung 39"/>
          <p:cNvCxnSpPr/>
          <p:nvPr/>
        </p:nvCxnSpPr>
        <p:spPr bwMode="auto">
          <a:xfrm>
            <a:off x="6858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1" name="Gerade Verbindung 40"/>
          <p:cNvCxnSpPr/>
          <p:nvPr/>
        </p:nvCxnSpPr>
        <p:spPr bwMode="auto">
          <a:xfrm>
            <a:off x="1219200" y="51054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42" name="Gerade Verbindung 41"/>
          <p:cNvCxnSpPr/>
          <p:nvPr/>
        </p:nvCxnSpPr>
        <p:spPr bwMode="auto">
          <a:xfrm>
            <a:off x="1219200" y="51054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4" name="Bogen 43"/>
          <p:cNvSpPr/>
          <p:nvPr/>
        </p:nvSpPr>
        <p:spPr bwMode="auto">
          <a:xfrm flipV="1">
            <a:off x="1524000" y="51054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5" name="Gerade Verbindung 44"/>
          <p:cNvCxnSpPr/>
          <p:nvPr/>
        </p:nvCxnSpPr>
        <p:spPr bwMode="auto">
          <a:xfrm>
            <a:off x="381000" y="5791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6" name="Ellipse 45"/>
          <p:cNvSpPr/>
          <p:nvPr/>
        </p:nvSpPr>
        <p:spPr bwMode="auto">
          <a:xfrm>
            <a:off x="914400" y="5638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7" name="Gerade Verbindung 46"/>
          <p:cNvCxnSpPr/>
          <p:nvPr/>
        </p:nvCxnSpPr>
        <p:spPr bwMode="auto">
          <a:xfrm>
            <a:off x="381000" y="5334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48" name="Textfeld 47"/>
          <p:cNvSpPr txBox="1"/>
          <p:nvPr/>
        </p:nvSpPr>
        <p:spPr>
          <a:xfrm>
            <a:off x="457200" y="50292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A</a:t>
            </a:r>
            <a:endParaRPr lang="de-DE" dirty="0"/>
          </a:p>
        </p:txBody>
      </p:sp>
      <p:sp>
        <p:nvSpPr>
          <p:cNvPr id="49" name="Textfeld 48"/>
          <p:cNvSpPr txBox="1"/>
          <p:nvPr/>
        </p:nvSpPr>
        <p:spPr>
          <a:xfrm>
            <a:off x="457200" y="5486400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sp>
        <p:nvSpPr>
          <p:cNvPr id="50" name="Ellipse 49"/>
          <p:cNvSpPr/>
          <p:nvPr/>
        </p:nvSpPr>
        <p:spPr bwMode="auto">
          <a:xfrm>
            <a:off x="914400" y="5181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1" name="Textfeld 50"/>
          <p:cNvSpPr txBox="1"/>
          <p:nvPr/>
        </p:nvSpPr>
        <p:spPr>
          <a:xfrm>
            <a:off x="762000" y="4108705"/>
            <a:ext cx="28725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B</a:t>
            </a:r>
            <a:endParaRPr lang="de-DE" dirty="0"/>
          </a:p>
        </p:txBody>
      </p:sp>
      <p:cxnSp>
        <p:nvCxnSpPr>
          <p:cNvPr id="52" name="Gerade Verbindung 51"/>
          <p:cNvCxnSpPr/>
          <p:nvPr/>
        </p:nvCxnSpPr>
        <p:spPr bwMode="auto">
          <a:xfrm>
            <a:off x="2362200" y="4184905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3" name="Gerade Verbindung 52"/>
          <p:cNvCxnSpPr/>
          <p:nvPr/>
        </p:nvCxnSpPr>
        <p:spPr bwMode="auto">
          <a:xfrm>
            <a:off x="2362200" y="55626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9" name="Gerade Verbindung 58"/>
          <p:cNvCxnSpPr/>
          <p:nvPr/>
        </p:nvCxnSpPr>
        <p:spPr bwMode="auto">
          <a:xfrm>
            <a:off x="2895600" y="41910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0" name="Gerade Verbindung 59"/>
          <p:cNvCxnSpPr/>
          <p:nvPr/>
        </p:nvCxnSpPr>
        <p:spPr bwMode="auto">
          <a:xfrm>
            <a:off x="28956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1" name="Gerade Verbindung 60"/>
          <p:cNvCxnSpPr/>
          <p:nvPr/>
        </p:nvCxnSpPr>
        <p:spPr bwMode="auto">
          <a:xfrm>
            <a:off x="28956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2" name="Gerade Verbindung 61"/>
          <p:cNvCxnSpPr/>
          <p:nvPr/>
        </p:nvCxnSpPr>
        <p:spPr bwMode="auto">
          <a:xfrm>
            <a:off x="2895600" y="51054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4" name="Gerade Verbindung 63"/>
          <p:cNvCxnSpPr/>
          <p:nvPr/>
        </p:nvCxnSpPr>
        <p:spPr bwMode="auto">
          <a:xfrm>
            <a:off x="1219200" y="60198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5" name="Gerade Verbindung 64"/>
          <p:cNvCxnSpPr/>
          <p:nvPr/>
        </p:nvCxnSpPr>
        <p:spPr bwMode="auto">
          <a:xfrm>
            <a:off x="3200400" y="4648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6" name="Gerade Verbindung 65"/>
          <p:cNvCxnSpPr/>
          <p:nvPr/>
        </p:nvCxnSpPr>
        <p:spPr bwMode="auto">
          <a:xfrm>
            <a:off x="3200400" y="5105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7" name="Gerade Verbindung 66"/>
          <p:cNvCxnSpPr/>
          <p:nvPr/>
        </p:nvCxnSpPr>
        <p:spPr bwMode="auto">
          <a:xfrm>
            <a:off x="3733800" y="44196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8" name="Gerade Verbindung 67"/>
          <p:cNvCxnSpPr/>
          <p:nvPr/>
        </p:nvCxnSpPr>
        <p:spPr bwMode="auto">
          <a:xfrm>
            <a:off x="3733800" y="4419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69" name="Gerade Verbindung 68"/>
          <p:cNvCxnSpPr/>
          <p:nvPr/>
        </p:nvCxnSpPr>
        <p:spPr bwMode="auto">
          <a:xfrm>
            <a:off x="3733800" y="53340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0" name="Bogen 69"/>
          <p:cNvSpPr/>
          <p:nvPr/>
        </p:nvSpPr>
        <p:spPr bwMode="auto">
          <a:xfrm flipV="1">
            <a:off x="4038600" y="44196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3" name="Gerade Verbindung 72"/>
          <p:cNvCxnSpPr/>
          <p:nvPr/>
        </p:nvCxnSpPr>
        <p:spPr bwMode="auto">
          <a:xfrm>
            <a:off x="4876800" y="4876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4" name="Ellipse 73"/>
          <p:cNvSpPr/>
          <p:nvPr/>
        </p:nvSpPr>
        <p:spPr bwMode="auto">
          <a:xfrm>
            <a:off x="2362200" y="54102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5" name="Ellipse 74"/>
          <p:cNvSpPr/>
          <p:nvPr/>
        </p:nvSpPr>
        <p:spPr bwMode="auto">
          <a:xfrm>
            <a:off x="2362200" y="40386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76" name="Ellipse 75"/>
          <p:cNvSpPr/>
          <p:nvPr/>
        </p:nvSpPr>
        <p:spPr bwMode="auto">
          <a:xfrm>
            <a:off x="4876800" y="47244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43" name="Gerade Verbindung 42"/>
          <p:cNvCxnSpPr/>
          <p:nvPr/>
        </p:nvCxnSpPr>
        <p:spPr bwMode="auto">
          <a:xfrm>
            <a:off x="77724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54" name="Ellipse 53"/>
          <p:cNvSpPr/>
          <p:nvPr/>
        </p:nvSpPr>
        <p:spPr bwMode="auto">
          <a:xfrm>
            <a:off x="7772400" y="37338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sp>
        <p:nvSpPr>
          <p:cNvPr id="55" name="Gleichschenkliges Dreieck 54"/>
          <p:cNvSpPr/>
          <p:nvPr/>
        </p:nvSpPr>
        <p:spPr bwMode="auto">
          <a:xfrm rot="5400000">
            <a:off x="6784848" y="3425952"/>
            <a:ext cx="1060704" cy="914400"/>
          </a:xfrm>
          <a:prstGeom prst="triangl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56" name="Gerade Verbindung 55"/>
          <p:cNvCxnSpPr/>
          <p:nvPr/>
        </p:nvCxnSpPr>
        <p:spPr bwMode="auto">
          <a:xfrm>
            <a:off x="7086600" y="5029200"/>
            <a:ext cx="0" cy="9144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7" name="Gerade Verbindung 56"/>
          <p:cNvCxnSpPr/>
          <p:nvPr/>
        </p:nvCxnSpPr>
        <p:spPr bwMode="auto">
          <a:xfrm>
            <a:off x="7086600" y="50292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8" name="Gerade Verbindung 57"/>
          <p:cNvCxnSpPr/>
          <p:nvPr/>
        </p:nvCxnSpPr>
        <p:spPr bwMode="auto">
          <a:xfrm>
            <a:off x="7086600" y="5943600"/>
            <a:ext cx="6858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3" name="Bogen 62"/>
          <p:cNvSpPr/>
          <p:nvPr/>
        </p:nvSpPr>
        <p:spPr bwMode="auto">
          <a:xfrm flipV="1">
            <a:off x="7391400" y="5029200"/>
            <a:ext cx="838200" cy="914400"/>
          </a:xfrm>
          <a:prstGeom prst="arc">
            <a:avLst>
              <a:gd name="adj1" fmla="val 16200000"/>
              <a:gd name="adj2" fmla="val 5490446"/>
            </a:avLst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1" name="Gerade Verbindung 70"/>
          <p:cNvCxnSpPr/>
          <p:nvPr/>
        </p:nvCxnSpPr>
        <p:spPr bwMode="auto">
          <a:xfrm>
            <a:off x="82296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72" name="Ellipse 71"/>
          <p:cNvSpPr/>
          <p:nvPr/>
        </p:nvSpPr>
        <p:spPr bwMode="auto">
          <a:xfrm>
            <a:off x="8229600" y="5334000"/>
            <a:ext cx="304800" cy="304800"/>
          </a:xfrm>
          <a:prstGeom prst="ellips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de-DE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cs typeface="Arial" charset="0"/>
            </a:endParaRPr>
          </a:p>
        </p:txBody>
      </p:sp>
      <p:cxnSp>
        <p:nvCxnSpPr>
          <p:cNvPr id="77" name="Gerade Verbindung 76"/>
          <p:cNvCxnSpPr/>
          <p:nvPr/>
        </p:nvCxnSpPr>
        <p:spPr bwMode="auto">
          <a:xfrm>
            <a:off x="6553200" y="57150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8" name="Gerade Verbindung 77"/>
          <p:cNvCxnSpPr/>
          <p:nvPr/>
        </p:nvCxnSpPr>
        <p:spPr bwMode="auto">
          <a:xfrm>
            <a:off x="6553200" y="52578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5" name="Gerade Verbindung 4"/>
          <p:cNvCxnSpPr/>
          <p:nvPr/>
        </p:nvCxnSpPr>
        <p:spPr bwMode="auto">
          <a:xfrm>
            <a:off x="6553200" y="5257800"/>
            <a:ext cx="0" cy="4572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79" name="Gerade Verbindung 78"/>
          <p:cNvCxnSpPr/>
          <p:nvPr/>
        </p:nvCxnSpPr>
        <p:spPr bwMode="auto">
          <a:xfrm>
            <a:off x="6019800" y="54864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80" name="Gerade Verbindung 79"/>
          <p:cNvCxnSpPr/>
          <p:nvPr/>
        </p:nvCxnSpPr>
        <p:spPr bwMode="auto">
          <a:xfrm>
            <a:off x="6324600" y="3886200"/>
            <a:ext cx="533400" cy="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6" name="Textfeld 5"/>
          <p:cNvSpPr txBox="1"/>
          <p:nvPr/>
        </p:nvSpPr>
        <p:spPr>
          <a:xfrm>
            <a:off x="7391400" y="4419600"/>
            <a:ext cx="27443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/>
              <a:t>=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10103581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DSSMALL2_2">
  <a:themeElements>
    <a:clrScheme name="SDSSMALL2_2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DSSMALL2_2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DE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SDSSMALL2_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DSSMALL2_2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DSSMALL2_2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SDSSMALL2_2</Template>
  <TotalTime>0</TotalTime>
  <Words>3001</Words>
  <Application>Microsoft Office PowerPoint</Application>
  <PresentationFormat>Bildschirmpräsentation (4:3)</PresentationFormat>
  <Paragraphs>1081</Paragraphs>
  <Slides>78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78</vt:i4>
      </vt:variant>
    </vt:vector>
  </HeadingPairs>
  <TitlesOfParts>
    <vt:vector size="81" baseType="lpstr">
      <vt:lpstr>Arial</vt:lpstr>
      <vt:lpstr>Tahoma</vt:lpstr>
      <vt:lpstr>SDSSMALL2_2</vt:lpstr>
      <vt:lpstr>Design digitaler Schaltkreise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DCL</vt:lpstr>
      <vt:lpstr>PowerPoint-Präsentation</vt:lpstr>
      <vt:lpstr>PowerPoint-Präsentation</vt:lpstr>
    </vt:vector>
  </TitlesOfParts>
  <Company>University Mannheim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Ivan Peric</dc:creator>
  <cp:lastModifiedBy>Peric, Ivan (IPE)</cp:lastModifiedBy>
  <cp:revision>1471</cp:revision>
  <dcterms:created xsi:type="dcterms:W3CDTF">2010-08-30T10:07:17Z</dcterms:created>
  <dcterms:modified xsi:type="dcterms:W3CDTF">2017-06-13T06:25:11Z</dcterms:modified>
</cp:coreProperties>
</file>